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5"/>
  </p:notesMasterIdLst>
  <p:handoutMasterIdLst>
    <p:handoutMasterId r:id="rId66"/>
  </p:handoutMasterIdLst>
  <p:sldIdLst>
    <p:sldId id="356" r:id="rId5"/>
    <p:sldId id="360" r:id="rId6"/>
    <p:sldId id="423" r:id="rId7"/>
    <p:sldId id="359" r:id="rId8"/>
    <p:sldId id="361" r:id="rId9"/>
    <p:sldId id="364" r:id="rId10"/>
    <p:sldId id="363" r:id="rId11"/>
    <p:sldId id="424" r:id="rId12"/>
    <p:sldId id="261" r:id="rId13"/>
    <p:sldId id="425" r:id="rId14"/>
    <p:sldId id="426" r:id="rId15"/>
    <p:sldId id="499" r:id="rId16"/>
    <p:sldId id="417" r:id="rId17"/>
    <p:sldId id="395" r:id="rId18"/>
    <p:sldId id="378" r:id="rId19"/>
    <p:sldId id="380" r:id="rId20"/>
    <p:sldId id="368" r:id="rId21"/>
    <p:sldId id="494" r:id="rId22"/>
    <p:sldId id="407" r:id="rId23"/>
    <p:sldId id="370" r:id="rId24"/>
    <p:sldId id="391" r:id="rId25"/>
    <p:sldId id="393" r:id="rId26"/>
    <p:sldId id="415" r:id="rId27"/>
    <p:sldId id="495" r:id="rId28"/>
    <p:sldId id="496" r:id="rId29"/>
    <p:sldId id="435" r:id="rId30"/>
    <p:sldId id="403" r:id="rId31"/>
    <p:sldId id="486" r:id="rId32"/>
    <p:sldId id="404" r:id="rId33"/>
    <p:sldId id="433" r:id="rId34"/>
    <p:sldId id="365" r:id="rId35"/>
    <p:sldId id="497" r:id="rId36"/>
    <p:sldId id="418" r:id="rId37"/>
    <p:sldId id="465" r:id="rId38"/>
    <p:sldId id="466" r:id="rId39"/>
    <p:sldId id="467" r:id="rId40"/>
    <p:sldId id="502" r:id="rId41"/>
    <p:sldId id="501" r:id="rId42"/>
    <p:sldId id="481" r:id="rId43"/>
    <p:sldId id="476" r:id="rId44"/>
    <p:sldId id="478" r:id="rId45"/>
    <p:sldId id="480" r:id="rId46"/>
    <p:sldId id="479" r:id="rId47"/>
    <p:sldId id="482" r:id="rId48"/>
    <p:sldId id="493" r:id="rId49"/>
    <p:sldId id="492" r:id="rId50"/>
    <p:sldId id="461" r:id="rId51"/>
    <p:sldId id="485" r:id="rId52"/>
    <p:sldId id="487" r:id="rId53"/>
    <p:sldId id="488" r:id="rId54"/>
    <p:sldId id="483" r:id="rId55"/>
    <p:sldId id="484" r:id="rId56"/>
    <p:sldId id="490" r:id="rId57"/>
    <p:sldId id="373" r:id="rId58"/>
    <p:sldId id="462" r:id="rId59"/>
    <p:sldId id="500" r:id="rId60"/>
    <p:sldId id="498" r:id="rId61"/>
    <p:sldId id="491" r:id="rId62"/>
    <p:sldId id="422" r:id="rId63"/>
    <p:sldId id="375" r:id="rId6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89A3A"/>
    <a:srgbClr val="595959"/>
    <a:srgbClr val="870E5D"/>
    <a:srgbClr val="C3D83F"/>
    <a:srgbClr val="51B8EB"/>
    <a:srgbClr val="262A7C"/>
    <a:srgbClr val="00527C"/>
    <a:srgbClr val="205AA5"/>
    <a:srgbClr val="ACD9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645" autoAdjust="0"/>
    <p:restoredTop sz="95910" autoAdjust="0"/>
  </p:normalViewPr>
  <p:slideViewPr>
    <p:cSldViewPr snapToGrid="0" showGuides="1">
      <p:cViewPr>
        <p:scale>
          <a:sx n="69" d="100"/>
          <a:sy n="69" d="100"/>
        </p:scale>
        <p:origin x="618" y="789"/>
      </p:cViewPr>
      <p:guideLst>
        <p:guide orient="horz" pos="2160"/>
        <p:guide pos="3840"/>
      </p:guideLst>
    </p:cSldViewPr>
  </p:slideViewPr>
  <p:notesTextViewPr>
    <p:cViewPr>
      <p:scale>
        <a:sx n="1" d="1"/>
        <a:sy n="1" d="1"/>
      </p:scale>
      <p:origin x="0" y="0"/>
    </p:cViewPr>
  </p:notesTextViewPr>
  <p:notesViewPr>
    <p:cSldViewPr snapToGrid="0" showGuides="1">
      <p:cViewPr varScale="1">
        <p:scale>
          <a:sx n="87" d="100"/>
          <a:sy n="87" d="100"/>
        </p:scale>
        <p:origin x="3904" y="19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handoutMaster" Target="handoutMasters/handoutMaster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EC2344B-E4CA-450A-B315-5DA305C9F3E6}" type="datetimeFigureOut">
              <a:rPr lang="ru-RU" smtClean="0"/>
              <a:t>28.09.2019</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BA6229B-EBA0-4B65-92E3-1EBAA8F0FAA5}" type="slidenum">
              <a:rPr lang="ru-RU" smtClean="0"/>
              <a:t>‹#›</a:t>
            </a:fld>
            <a:endParaRPr lang="ru-RU"/>
          </a:p>
        </p:txBody>
      </p:sp>
    </p:spTree>
    <p:extLst>
      <p:ext uri="{BB962C8B-B14F-4D97-AF65-F5344CB8AC3E}">
        <p14:creationId xmlns:p14="http://schemas.microsoft.com/office/powerpoint/2010/main" val="31248398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35A10E-C24A-C442-9B8D-FF380098E0FA}" type="datetimeFigureOut">
              <a:rPr lang="en-US" smtClean="0"/>
              <a:t>9/28/2019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0FB4DA-BBA6-C745-8932-34CB503C6C01}" type="slidenum">
              <a:rPr lang="en-US" smtClean="0"/>
              <a:t>‹#›</a:t>
            </a:fld>
            <a:endParaRPr lang="en-US"/>
          </a:p>
        </p:txBody>
      </p:sp>
    </p:spTree>
    <p:extLst>
      <p:ext uri="{BB962C8B-B14F-4D97-AF65-F5344CB8AC3E}">
        <p14:creationId xmlns:p14="http://schemas.microsoft.com/office/powerpoint/2010/main" val="1684935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Welcome everyone</a:t>
            </a:r>
          </a:p>
        </p:txBody>
      </p:sp>
      <p:sp>
        <p:nvSpPr>
          <p:cNvPr id="4" name="Slide Number Placeholder 3"/>
          <p:cNvSpPr>
            <a:spLocks noGrp="1"/>
          </p:cNvSpPr>
          <p:nvPr>
            <p:ph type="sldNum" sz="quarter" idx="10"/>
          </p:nvPr>
        </p:nvSpPr>
        <p:spPr/>
        <p:txBody>
          <a:bodyPr/>
          <a:lstStyle/>
          <a:p>
            <a:fld id="{D10FB4DA-BBA6-C745-8932-34CB503C6C01}" type="slidenum">
              <a:rPr lang="en-US" smtClean="0"/>
              <a:t>2</a:t>
            </a:fld>
            <a:endParaRPr lang="en-US"/>
          </a:p>
        </p:txBody>
      </p:sp>
    </p:spTree>
    <p:extLst>
      <p:ext uri="{BB962C8B-B14F-4D97-AF65-F5344CB8AC3E}">
        <p14:creationId xmlns:p14="http://schemas.microsoft.com/office/powerpoint/2010/main" val="1184525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we will cover</a:t>
            </a:r>
            <a:endParaRPr lang="en-US" dirty="0"/>
          </a:p>
        </p:txBody>
      </p:sp>
      <p:sp>
        <p:nvSpPr>
          <p:cNvPr id="4" name="Slide Number Placeholder 3"/>
          <p:cNvSpPr>
            <a:spLocks noGrp="1"/>
          </p:cNvSpPr>
          <p:nvPr>
            <p:ph type="sldNum" sz="quarter" idx="10"/>
          </p:nvPr>
        </p:nvSpPr>
        <p:spPr/>
        <p:txBody>
          <a:bodyPr/>
          <a:lstStyle/>
          <a:p>
            <a:fld id="{D10FB4DA-BBA6-C745-8932-34CB503C6C01}" type="slidenum">
              <a:rPr lang="en-US" smtClean="0"/>
              <a:t>3</a:t>
            </a:fld>
            <a:endParaRPr lang="en-US"/>
          </a:p>
        </p:txBody>
      </p:sp>
    </p:spTree>
    <p:extLst>
      <p:ext uri="{BB962C8B-B14F-4D97-AF65-F5344CB8AC3E}">
        <p14:creationId xmlns:p14="http://schemas.microsoft.com/office/powerpoint/2010/main" val="2184144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Engage</a:t>
            </a:r>
            <a:r>
              <a:rPr lang="en-US" i="1" baseline="0" dirty="0" smtClean="0"/>
              <a:t> the audience</a:t>
            </a:r>
          </a:p>
          <a:p>
            <a:r>
              <a:rPr lang="en-US" i="1" baseline="0" dirty="0" smtClean="0"/>
              <a:t>Q:</a:t>
            </a:r>
            <a:endParaRPr lang="en-US" i="1" dirty="0" smtClean="0"/>
          </a:p>
          <a:p>
            <a:r>
              <a:rPr lang="en-US" dirty="0" smtClean="0"/>
              <a:t>First</a:t>
            </a:r>
            <a:r>
              <a:rPr lang="en-US" baseline="0" dirty="0" smtClean="0"/>
              <a:t> any one in this room a technical artist?</a:t>
            </a:r>
          </a:p>
          <a:p>
            <a:r>
              <a:rPr lang="en-US" baseline="0" dirty="0" smtClean="0"/>
              <a:t>Who knows a technical artist or works with a technical artist?</a:t>
            </a:r>
          </a:p>
          <a:p>
            <a:r>
              <a:rPr lang="en-US" baseline="0" dirty="0" smtClean="0"/>
              <a:t>Anyone have no idea what a technical artist is? </a:t>
            </a:r>
          </a:p>
          <a:p>
            <a:endParaRPr lang="en-US" baseline="0" dirty="0" smtClean="0"/>
          </a:p>
          <a:p>
            <a:r>
              <a:rPr lang="en-US" baseline="0" dirty="0" smtClean="0"/>
              <a:t>If you ask a technical artist “what do you do” each one may give you a totally different answer.</a:t>
            </a:r>
            <a:endParaRPr lang="en-US" dirty="0"/>
          </a:p>
        </p:txBody>
      </p:sp>
      <p:sp>
        <p:nvSpPr>
          <p:cNvPr id="4" name="Slide Number Placeholder 3"/>
          <p:cNvSpPr>
            <a:spLocks noGrp="1"/>
          </p:cNvSpPr>
          <p:nvPr>
            <p:ph type="sldNum" sz="quarter" idx="10"/>
          </p:nvPr>
        </p:nvSpPr>
        <p:spPr/>
        <p:txBody>
          <a:bodyPr/>
          <a:lstStyle/>
          <a:p>
            <a:fld id="{D10FB4DA-BBA6-C745-8932-34CB503C6C01}" type="slidenum">
              <a:rPr lang="en-US" smtClean="0"/>
              <a:t>4</a:t>
            </a:fld>
            <a:endParaRPr lang="en-US"/>
          </a:p>
        </p:txBody>
      </p:sp>
    </p:spTree>
    <p:extLst>
      <p:ext uri="{BB962C8B-B14F-4D97-AF65-F5344CB8AC3E}">
        <p14:creationId xmlns:p14="http://schemas.microsoft.com/office/powerpoint/2010/main" val="2041571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Taking video</a:t>
            </a:r>
            <a:r>
              <a:rPr lang="en-US" baseline="0" dirty="0" smtClean="0"/>
              <a:t> game development as an example:</a:t>
            </a:r>
          </a:p>
          <a:p>
            <a:r>
              <a:rPr lang="en-US" baseline="0" dirty="0" smtClean="0"/>
              <a:t>Two of the fields required to develop a video game are art and engineering</a:t>
            </a:r>
          </a:p>
          <a:p>
            <a:r>
              <a:rPr lang="en-US" baseline="0" dirty="0" smtClean="0"/>
              <a:t>They are very distinct but important fields and they attract different types of people with different strengths, skills and interests</a:t>
            </a:r>
          </a:p>
          <a:p>
            <a:r>
              <a:rPr lang="en-US" baseline="0" dirty="0" smtClean="0"/>
              <a:t>They grow divided and isolated in production</a:t>
            </a:r>
          </a:p>
          <a:p>
            <a:r>
              <a:rPr lang="en-US" baseline="0" dirty="0" smtClean="0"/>
              <a:t>naturally a bridge will form between them – it has to, or the product will never be finished</a:t>
            </a:r>
          </a:p>
          <a:p>
            <a:r>
              <a:rPr lang="en-US" baseline="0" dirty="0" smtClean="0"/>
              <a:t>artists becoming more technical, engineers becoming more artistic</a:t>
            </a:r>
          </a:p>
          <a:p>
            <a:r>
              <a:rPr lang="en-US" baseline="0" dirty="0" smtClean="0"/>
              <a:t>These individuals are what today we refer to as technical art, and since it was a position that only recently has been given a title and formed organically every technical artist may give you a different answer to “what do you do?</a:t>
            </a:r>
          </a:p>
        </p:txBody>
      </p:sp>
      <p:sp>
        <p:nvSpPr>
          <p:cNvPr id="4" name="Slide Number Placeholder 3"/>
          <p:cNvSpPr>
            <a:spLocks noGrp="1"/>
          </p:cNvSpPr>
          <p:nvPr>
            <p:ph type="sldNum" sz="quarter" idx="10"/>
          </p:nvPr>
        </p:nvSpPr>
        <p:spPr/>
        <p:txBody>
          <a:bodyPr/>
          <a:lstStyle/>
          <a:p>
            <a:fld id="{D10FB4DA-BBA6-C745-8932-34CB503C6C01}" type="slidenum">
              <a:rPr lang="en-US" smtClean="0"/>
              <a:t>5</a:t>
            </a:fld>
            <a:endParaRPr lang="en-US"/>
          </a:p>
        </p:txBody>
      </p:sp>
    </p:spTree>
    <p:extLst>
      <p:ext uri="{BB962C8B-B14F-4D97-AF65-F5344CB8AC3E}">
        <p14:creationId xmlns:p14="http://schemas.microsoft.com/office/powerpoint/2010/main" val="318204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If I have</a:t>
            </a:r>
            <a:r>
              <a:rPr lang="en-US" sz="1200" kern="1200" baseline="0" dirty="0" smtClean="0">
                <a:solidFill>
                  <a:schemeClr val="tx1"/>
                </a:solidFill>
                <a:effectLst/>
                <a:latin typeface="+mn-lt"/>
                <a:ea typeface="+mn-ea"/>
                <a:cs typeface="+mn-cs"/>
              </a:rPr>
              <a:t> to encapsulate what all technical artists “do” </a:t>
            </a:r>
          </a:p>
          <a:p>
            <a:r>
              <a:rPr lang="en-US" sz="1200" kern="1200" baseline="0" dirty="0" smtClean="0">
                <a:solidFill>
                  <a:schemeClr val="tx1"/>
                </a:solidFill>
                <a:effectLst/>
                <a:latin typeface="+mn-lt"/>
                <a:ea typeface="+mn-ea"/>
                <a:cs typeface="+mn-cs"/>
              </a:rPr>
              <a:t>it would simply be “individuals who utilize art, math, and technology in their work”</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Technical art is an umbrella term for many different jobs</a:t>
            </a:r>
            <a:endParaRPr lang="en-US" dirty="0"/>
          </a:p>
        </p:txBody>
      </p:sp>
      <p:sp>
        <p:nvSpPr>
          <p:cNvPr id="4" name="Slide Number Placeholder 3"/>
          <p:cNvSpPr>
            <a:spLocks noGrp="1"/>
          </p:cNvSpPr>
          <p:nvPr>
            <p:ph type="sldNum" sz="quarter" idx="10"/>
          </p:nvPr>
        </p:nvSpPr>
        <p:spPr/>
        <p:txBody>
          <a:bodyPr/>
          <a:lstStyle/>
          <a:p>
            <a:fld id="{D10FB4DA-BBA6-C745-8932-34CB503C6C01}" type="slidenum">
              <a:rPr lang="en-US" smtClean="0"/>
              <a:t>6</a:t>
            </a:fld>
            <a:endParaRPr lang="en-US"/>
          </a:p>
        </p:txBody>
      </p:sp>
    </p:spTree>
    <p:extLst>
      <p:ext uri="{BB962C8B-B14F-4D97-AF65-F5344CB8AC3E}">
        <p14:creationId xmlns:p14="http://schemas.microsoft.com/office/powerpoint/2010/main" val="3381283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a:t>
            </a:r>
            <a:r>
              <a:rPr lang="en-US" baseline="0" dirty="0" smtClean="0"/>
              <a:t> do they utilize math and art?</a:t>
            </a:r>
            <a:endParaRPr lang="en-US" dirty="0" smtClean="0"/>
          </a:p>
          <a:p>
            <a:r>
              <a:rPr lang="en-US" baseline="0" dirty="0" smtClean="0"/>
              <a:t>It varies, but generally they create technical challenging content</a:t>
            </a:r>
          </a:p>
          <a:p>
            <a:r>
              <a:rPr lang="en-US" baseline="0" dirty="0" smtClean="0"/>
              <a:t>Build tools and develop content pipelines to multiply artist efficiency</a:t>
            </a:r>
          </a:p>
          <a:p>
            <a:r>
              <a:rPr lang="en-US" baseline="0" dirty="0" smtClean="0"/>
              <a:t>Facilitate communication between the engineering and art departments</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D10FB4DA-BBA6-C745-8932-34CB503C6C01}" type="slidenum">
              <a:rPr lang="en-US" smtClean="0"/>
              <a:t>7</a:t>
            </a:fld>
            <a:endParaRPr lang="en-US"/>
          </a:p>
        </p:txBody>
      </p:sp>
    </p:spTree>
    <p:extLst>
      <p:ext uri="{BB962C8B-B14F-4D97-AF65-F5344CB8AC3E}">
        <p14:creationId xmlns:p14="http://schemas.microsoft.com/office/powerpoint/2010/main" val="39415358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to do those things they have</a:t>
            </a:r>
            <a:r>
              <a:rPr lang="en-US" baseline="0" dirty="0" smtClean="0"/>
              <a:t> many different skills and job titles</a:t>
            </a:r>
            <a:endParaRPr lang="en-US" dirty="0" smtClean="0"/>
          </a:p>
          <a:p>
            <a:endParaRPr lang="en-US" baseline="0" dirty="0" smtClean="0"/>
          </a:p>
          <a:p>
            <a:r>
              <a:rPr lang="en-US" baseline="0" dirty="0" smtClean="0"/>
              <a:t>This slide shows various skills and software expertise from technical art job openings</a:t>
            </a:r>
          </a:p>
          <a:p>
            <a:endParaRPr lang="en-US" baseline="0" dirty="0" smtClean="0"/>
          </a:p>
          <a:p>
            <a:r>
              <a:rPr lang="en-US" baseline="0" dirty="0" smtClean="0"/>
              <a:t>“technical artist” means a lot and they “do” a lot</a:t>
            </a:r>
            <a:endParaRPr lang="en-US" dirty="0"/>
          </a:p>
        </p:txBody>
      </p:sp>
      <p:sp>
        <p:nvSpPr>
          <p:cNvPr id="4" name="Slide Number Placeholder 3"/>
          <p:cNvSpPr>
            <a:spLocks noGrp="1"/>
          </p:cNvSpPr>
          <p:nvPr>
            <p:ph type="sldNum" sz="quarter" idx="10"/>
          </p:nvPr>
        </p:nvSpPr>
        <p:spPr/>
        <p:txBody>
          <a:bodyPr/>
          <a:lstStyle/>
          <a:p>
            <a:fld id="{D10FB4DA-BBA6-C745-8932-34CB503C6C01}" type="slidenum">
              <a:rPr lang="en-US" smtClean="0"/>
              <a:t>8</a:t>
            </a:fld>
            <a:endParaRPr lang="en-US"/>
          </a:p>
        </p:txBody>
      </p:sp>
    </p:spTree>
    <p:extLst>
      <p:ext uri="{BB962C8B-B14F-4D97-AF65-F5344CB8AC3E}">
        <p14:creationId xmlns:p14="http://schemas.microsoft.com/office/powerpoint/2010/main" val="38801596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Take a specific example, me</a:t>
            </a:r>
          </a:p>
        </p:txBody>
      </p:sp>
      <p:sp>
        <p:nvSpPr>
          <p:cNvPr id="4" name="Slide Number Placeholder 3"/>
          <p:cNvSpPr>
            <a:spLocks noGrp="1"/>
          </p:cNvSpPr>
          <p:nvPr>
            <p:ph type="sldNum" sz="quarter" idx="10"/>
          </p:nvPr>
        </p:nvSpPr>
        <p:spPr/>
        <p:txBody>
          <a:bodyPr/>
          <a:lstStyle/>
          <a:p>
            <a:fld id="{D10FB4DA-BBA6-C745-8932-34CB503C6C01}" type="slidenum">
              <a:rPr lang="en-US" smtClean="0"/>
              <a:t>9</a:t>
            </a:fld>
            <a:endParaRPr lang="en-US"/>
          </a:p>
        </p:txBody>
      </p:sp>
    </p:spTree>
    <p:extLst>
      <p:ext uri="{BB962C8B-B14F-4D97-AF65-F5344CB8AC3E}">
        <p14:creationId xmlns:p14="http://schemas.microsoft.com/office/powerpoint/2010/main" val="4098515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Today I am lead</a:t>
            </a:r>
            <a:r>
              <a:rPr lang="en-US" baseline="0" dirty="0" smtClean="0"/>
              <a:t> technical artist at Unity.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Unity builds software people use to make interactive media.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Games, education, AEC, ATM, MAE, general application development </a:t>
            </a:r>
          </a:p>
          <a:p>
            <a:endParaRPr lang="en-US" dirty="0" smtClean="0"/>
          </a:p>
          <a:p>
            <a:r>
              <a:rPr lang="en-US" baseline="0" dirty="0" smtClean="0"/>
              <a:t>I work on the graphics team to ensure new tools and features can be used by artists and solve the correct problems</a:t>
            </a:r>
          </a:p>
          <a:p>
            <a:r>
              <a:rPr lang="en-US" baseline="0" dirty="0" smtClean="0"/>
              <a:t>Day to day</a:t>
            </a:r>
          </a:p>
          <a:p>
            <a:r>
              <a:rPr lang="en-US" baseline="0" dirty="0" smtClean="0"/>
              <a:t>I lead a team of TAs with diverse skills</a:t>
            </a:r>
          </a:p>
          <a:p>
            <a:r>
              <a:rPr lang="en-US" baseline="0" dirty="0" smtClean="0"/>
              <a:t>Develop tools, collaborate, contribute to training and presentations</a:t>
            </a:r>
          </a:p>
        </p:txBody>
      </p:sp>
      <p:sp>
        <p:nvSpPr>
          <p:cNvPr id="4" name="Slide Number Placeholder 3"/>
          <p:cNvSpPr>
            <a:spLocks noGrp="1"/>
          </p:cNvSpPr>
          <p:nvPr>
            <p:ph type="sldNum" sz="quarter" idx="10"/>
          </p:nvPr>
        </p:nvSpPr>
        <p:spPr/>
        <p:txBody>
          <a:bodyPr/>
          <a:lstStyle/>
          <a:p>
            <a:fld id="{D10FB4DA-BBA6-C745-8932-34CB503C6C01}" type="slidenum">
              <a:rPr lang="en-US" smtClean="0"/>
              <a:t>10</a:t>
            </a:fld>
            <a:endParaRPr lang="en-US"/>
          </a:p>
        </p:txBody>
      </p:sp>
    </p:spTree>
    <p:extLst>
      <p:ext uri="{BB962C8B-B14F-4D97-AF65-F5344CB8AC3E}">
        <p14:creationId xmlns:p14="http://schemas.microsoft.com/office/powerpoint/2010/main" val="2685193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Unity</a:t>
            </a:r>
            <a:r>
              <a:rPr lang="en-US" baseline="0" dirty="0" smtClean="0"/>
              <a:t> </a:t>
            </a:r>
          </a:p>
          <a:p>
            <a:r>
              <a:rPr lang="en-US" baseline="0" dirty="0" smtClean="0"/>
              <a:t>Bungie Character Technical Artists</a:t>
            </a:r>
          </a:p>
          <a:p>
            <a:r>
              <a:rPr lang="en-US" baseline="0" dirty="0" smtClean="0"/>
              <a:t>Technical Director at VR Startup Limitless Ltd</a:t>
            </a:r>
          </a:p>
          <a:p>
            <a:endParaRPr lang="en-US" baseline="0" dirty="0" smtClean="0"/>
          </a:p>
          <a:p>
            <a:r>
              <a:rPr lang="en-US" baseline="0" dirty="0" smtClean="0"/>
              <a:t>Tools for digital hair, cloth simulation, secondary animation, destruction</a:t>
            </a:r>
          </a:p>
          <a:p>
            <a:r>
              <a:rPr lang="en-US" baseline="0" dirty="0" smtClean="0"/>
              <a:t>Tools for VR animation </a:t>
            </a:r>
          </a:p>
          <a:p>
            <a:r>
              <a:rPr lang="en-US" baseline="0" dirty="0" smtClean="0"/>
              <a:t>Handling technical content creation including shading, simulation, rigging, profiling and optimization</a:t>
            </a:r>
          </a:p>
          <a:p>
            <a:endParaRPr lang="en-US" baseline="0" dirty="0" smtClean="0"/>
          </a:p>
          <a:p>
            <a:r>
              <a:rPr lang="en-US" baseline="0" dirty="0" smtClean="0"/>
              <a:t>I also teach about technical art</a:t>
            </a:r>
            <a:endParaRPr lang="en-US" dirty="0" smtClean="0"/>
          </a:p>
        </p:txBody>
      </p:sp>
      <p:sp>
        <p:nvSpPr>
          <p:cNvPr id="4" name="Slide Number Placeholder 3"/>
          <p:cNvSpPr>
            <a:spLocks noGrp="1"/>
          </p:cNvSpPr>
          <p:nvPr>
            <p:ph type="sldNum" sz="quarter" idx="10"/>
          </p:nvPr>
        </p:nvSpPr>
        <p:spPr/>
        <p:txBody>
          <a:bodyPr/>
          <a:lstStyle/>
          <a:p>
            <a:fld id="{D10FB4DA-BBA6-C745-8932-34CB503C6C01}" type="slidenum">
              <a:rPr lang="en-US" smtClean="0"/>
              <a:t>11</a:t>
            </a:fld>
            <a:endParaRPr lang="en-US"/>
          </a:p>
        </p:txBody>
      </p:sp>
    </p:spTree>
    <p:extLst>
      <p:ext uri="{BB962C8B-B14F-4D97-AF65-F5344CB8AC3E}">
        <p14:creationId xmlns:p14="http://schemas.microsoft.com/office/powerpoint/2010/main" val="2885120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Different</a:t>
            </a:r>
            <a:r>
              <a:rPr lang="en-US" baseline="0" dirty="0" smtClean="0"/>
              <a:t> roles</a:t>
            </a:r>
          </a:p>
          <a:p>
            <a:r>
              <a:rPr lang="en-US" baseline="0" dirty="0" smtClean="0"/>
              <a:t>Different skills </a:t>
            </a:r>
          </a:p>
          <a:p>
            <a:r>
              <a:rPr lang="en-US" baseline="0" dirty="0" smtClean="0"/>
              <a:t>Growing</a:t>
            </a:r>
          </a:p>
        </p:txBody>
      </p:sp>
      <p:sp>
        <p:nvSpPr>
          <p:cNvPr id="4" name="Slide Number Placeholder 3"/>
          <p:cNvSpPr>
            <a:spLocks noGrp="1"/>
          </p:cNvSpPr>
          <p:nvPr>
            <p:ph type="sldNum" sz="quarter" idx="10"/>
          </p:nvPr>
        </p:nvSpPr>
        <p:spPr/>
        <p:txBody>
          <a:bodyPr/>
          <a:lstStyle/>
          <a:p>
            <a:fld id="{D10FB4DA-BBA6-C745-8932-34CB503C6C01}" type="slidenum">
              <a:rPr lang="en-US" smtClean="0"/>
              <a:t>12</a:t>
            </a:fld>
            <a:endParaRPr lang="en-US"/>
          </a:p>
        </p:txBody>
      </p:sp>
    </p:spTree>
    <p:extLst>
      <p:ext uri="{BB962C8B-B14F-4D97-AF65-F5344CB8AC3E}">
        <p14:creationId xmlns:p14="http://schemas.microsoft.com/office/powerpoint/2010/main" val="3199584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Know</a:t>
            </a:r>
            <a:r>
              <a:rPr lang="en-US" baseline="0" dirty="0" smtClean="0"/>
              <a:t> some about what technical artist do</a:t>
            </a:r>
            <a:endParaRPr lang="en-US" dirty="0" smtClean="0"/>
          </a:p>
          <a:p>
            <a:endParaRPr lang="en-US" baseline="0" dirty="0" smtClean="0"/>
          </a:p>
          <a:p>
            <a:r>
              <a:rPr lang="en-US" baseline="0" dirty="0" smtClean="0"/>
              <a:t>Why is it is important?</a:t>
            </a:r>
            <a:endParaRPr lang="en-US" dirty="0"/>
          </a:p>
        </p:txBody>
      </p:sp>
      <p:sp>
        <p:nvSpPr>
          <p:cNvPr id="4" name="Slide Number Placeholder 3"/>
          <p:cNvSpPr>
            <a:spLocks noGrp="1"/>
          </p:cNvSpPr>
          <p:nvPr>
            <p:ph type="sldNum" sz="quarter" idx="10"/>
          </p:nvPr>
        </p:nvSpPr>
        <p:spPr/>
        <p:txBody>
          <a:bodyPr/>
          <a:lstStyle/>
          <a:p>
            <a:fld id="{D10FB4DA-BBA6-C745-8932-34CB503C6C01}" type="slidenum">
              <a:rPr lang="en-US" smtClean="0"/>
              <a:t>13</a:t>
            </a:fld>
            <a:endParaRPr lang="en-US"/>
          </a:p>
        </p:txBody>
      </p:sp>
    </p:spTree>
    <p:extLst>
      <p:ext uri="{BB962C8B-B14F-4D97-AF65-F5344CB8AC3E}">
        <p14:creationId xmlns:p14="http://schemas.microsoft.com/office/powerpoint/2010/main" val="35872628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Well have you seen game</a:t>
            </a:r>
            <a:r>
              <a:rPr lang="en-US" baseline="0" dirty="0" smtClean="0"/>
              <a:t>s lately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Dynamic interactive environments</a:t>
            </a:r>
            <a:endParaRPr lang="en-US" dirty="0" smtClean="0"/>
          </a:p>
          <a:p>
            <a:pPr>
              <a:buNone/>
            </a:pPr>
            <a:endParaRPr lang="en-US" dirty="0"/>
          </a:p>
        </p:txBody>
      </p:sp>
    </p:spTree>
    <p:extLst>
      <p:ext uri="{BB962C8B-B14F-4D97-AF65-F5344CB8AC3E}">
        <p14:creationId xmlns:p14="http://schemas.microsoft.com/office/powerpoint/2010/main" val="913198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High quality detailed</a:t>
            </a:r>
            <a:r>
              <a:rPr lang="en-US" baseline="0" dirty="0" smtClean="0"/>
              <a:t> characters</a:t>
            </a:r>
            <a:endParaRPr lang="en-US" dirty="0"/>
          </a:p>
        </p:txBody>
      </p:sp>
      <p:sp>
        <p:nvSpPr>
          <p:cNvPr id="4" name="Slide Number Placeholder 3"/>
          <p:cNvSpPr>
            <a:spLocks noGrp="1"/>
          </p:cNvSpPr>
          <p:nvPr>
            <p:ph type="sldNum" sz="quarter" idx="10"/>
          </p:nvPr>
        </p:nvSpPr>
        <p:spPr/>
        <p:txBody>
          <a:bodyPr/>
          <a:lstStyle/>
          <a:p>
            <a:fld id="{D10FB4DA-BBA6-C745-8932-34CB503C6C01}" type="slidenum">
              <a:rPr lang="en-US" smtClean="0"/>
              <a:t>15</a:t>
            </a:fld>
            <a:endParaRPr lang="en-US"/>
          </a:p>
        </p:txBody>
      </p:sp>
    </p:spTree>
    <p:extLst>
      <p:ext uri="{BB962C8B-B14F-4D97-AF65-F5344CB8AC3E}">
        <p14:creationId xmlns:p14="http://schemas.microsoft.com/office/powerpoint/2010/main" val="34504789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Doing crazy animations </a:t>
            </a:r>
            <a:endParaRPr lang="en-US" dirty="0"/>
          </a:p>
        </p:txBody>
      </p:sp>
      <p:sp>
        <p:nvSpPr>
          <p:cNvPr id="4" name="Slide Number Placeholder 3"/>
          <p:cNvSpPr>
            <a:spLocks noGrp="1"/>
          </p:cNvSpPr>
          <p:nvPr>
            <p:ph type="sldNum" sz="quarter" idx="10"/>
          </p:nvPr>
        </p:nvSpPr>
        <p:spPr/>
        <p:txBody>
          <a:bodyPr/>
          <a:lstStyle/>
          <a:p>
            <a:fld id="{D10FB4DA-BBA6-C745-8932-34CB503C6C01}" type="slidenum">
              <a:rPr lang="en-US" smtClean="0"/>
              <a:t>16</a:t>
            </a:fld>
            <a:endParaRPr lang="en-US"/>
          </a:p>
        </p:txBody>
      </p:sp>
    </p:spTree>
    <p:extLst>
      <p:ext uri="{BB962C8B-B14F-4D97-AF65-F5344CB8AC3E}">
        <p14:creationId xmlns:p14="http://schemas.microsoft.com/office/powerpoint/2010/main" val="7911729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Visual expectation are</a:t>
            </a:r>
            <a:r>
              <a:rPr lang="en-US" baseline="0" dirty="0" smtClean="0"/>
              <a:t> high! </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Graphics</a:t>
            </a:r>
            <a:r>
              <a:rPr lang="en-US" sz="1200" b="0" i="0" kern="1200" baseline="0" dirty="0" smtClean="0">
                <a:solidFill>
                  <a:schemeClr val="tx1"/>
                </a:solidFill>
                <a:effectLst/>
                <a:latin typeface="+mn-lt"/>
                <a:ea typeface="+mn-ea"/>
                <a:cs typeface="+mn-cs"/>
              </a:rPr>
              <a:t> are becoming better </a:t>
            </a:r>
          </a:p>
          <a:p>
            <a:r>
              <a:rPr lang="en-US" sz="1200" b="0" i="0" kern="1200" baseline="0" dirty="0" smtClean="0">
                <a:solidFill>
                  <a:schemeClr val="tx1"/>
                </a:solidFill>
                <a:effectLst/>
                <a:latin typeface="+mn-lt"/>
                <a:ea typeface="+mn-ea"/>
                <a:cs typeface="+mn-cs"/>
              </a:rPr>
              <a:t>More work goes into making assets </a:t>
            </a:r>
          </a:p>
          <a:p>
            <a:r>
              <a:rPr lang="en-US" sz="1200" b="0" i="0" kern="1200" baseline="0" dirty="0" smtClean="0">
                <a:solidFill>
                  <a:schemeClr val="tx1"/>
                </a:solidFill>
                <a:effectLst/>
                <a:latin typeface="+mn-lt"/>
                <a:ea typeface="+mn-ea"/>
                <a:cs typeface="+mn-cs"/>
              </a:rPr>
              <a:t>Keep the audience feeling immersed in the universe.</a:t>
            </a:r>
          </a:p>
          <a:p>
            <a:r>
              <a:rPr lang="en-US" sz="1200" b="0" i="0" kern="1200" baseline="0" dirty="0" smtClean="0">
                <a:solidFill>
                  <a:schemeClr val="tx1"/>
                </a:solidFill>
                <a:effectLst/>
                <a:latin typeface="+mn-lt"/>
                <a:ea typeface="+mn-ea"/>
                <a:cs typeface="+mn-cs"/>
              </a:rPr>
              <a:t>Increased resolutions of televisions and computer monitors</a:t>
            </a:r>
          </a:p>
          <a:p>
            <a:r>
              <a:rPr lang="en-US" sz="1200" b="0" i="0" kern="1200" baseline="0" dirty="0" smtClean="0">
                <a:solidFill>
                  <a:schemeClr val="tx1"/>
                </a:solidFill>
                <a:effectLst/>
                <a:latin typeface="+mn-lt"/>
                <a:ea typeface="+mn-ea"/>
                <a:cs typeface="+mn-cs"/>
              </a:rPr>
              <a:t>Every small detail needs focus to keep the world feeling real (swaying tree branch, strands of hair, preventing intersections in animations with lots of secondary motion)</a:t>
            </a:r>
          </a:p>
          <a:p>
            <a:r>
              <a:rPr lang="en-US" sz="1200" b="0" i="0" kern="1200" baseline="0" dirty="0" smtClean="0">
                <a:solidFill>
                  <a:schemeClr val="tx1"/>
                </a:solidFill>
                <a:effectLst/>
                <a:latin typeface="+mn-lt"/>
                <a:ea typeface="+mn-ea"/>
                <a:cs typeface="+mn-cs"/>
              </a:rPr>
              <a:t>Happening across all media, special effects and 3D animation are prevalent in our every day life - we stop thinking about how that content is created </a:t>
            </a:r>
          </a:p>
          <a:p>
            <a:r>
              <a:rPr lang="en-US" sz="1200" b="0" i="0" kern="1200" baseline="0" dirty="0" smtClean="0">
                <a:solidFill>
                  <a:schemeClr val="tx1"/>
                </a:solidFill>
                <a:effectLst/>
                <a:latin typeface="+mn-lt"/>
                <a:ea typeface="+mn-ea"/>
                <a:cs typeface="+mn-cs"/>
              </a:rPr>
              <a:t>the line between real and computer generated is becoming blurry  </a:t>
            </a:r>
          </a:p>
          <a:p>
            <a:endParaRPr lang="en-US" dirty="0"/>
          </a:p>
        </p:txBody>
      </p:sp>
      <p:sp>
        <p:nvSpPr>
          <p:cNvPr id="4" name="Slide Number Placeholder 3"/>
          <p:cNvSpPr>
            <a:spLocks noGrp="1"/>
          </p:cNvSpPr>
          <p:nvPr>
            <p:ph type="sldNum" sz="quarter" idx="10"/>
          </p:nvPr>
        </p:nvSpPr>
        <p:spPr/>
        <p:txBody>
          <a:bodyPr/>
          <a:lstStyle/>
          <a:p>
            <a:fld id="{D10FB4DA-BBA6-C745-8932-34CB503C6C01}" type="slidenum">
              <a:rPr lang="en-US" smtClean="0"/>
              <a:t>17</a:t>
            </a:fld>
            <a:endParaRPr lang="en-US"/>
          </a:p>
        </p:txBody>
      </p:sp>
    </p:spTree>
    <p:extLst>
      <p:ext uri="{BB962C8B-B14F-4D97-AF65-F5344CB8AC3E}">
        <p14:creationId xmlns:p14="http://schemas.microsoft.com/office/powerpoint/2010/main" val="9736908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Why is technical art important?</a:t>
            </a:r>
            <a:endParaRPr lang="en-US" dirty="0"/>
          </a:p>
        </p:txBody>
      </p:sp>
      <p:sp>
        <p:nvSpPr>
          <p:cNvPr id="4" name="Slide Number Placeholder 3"/>
          <p:cNvSpPr>
            <a:spLocks noGrp="1"/>
          </p:cNvSpPr>
          <p:nvPr>
            <p:ph type="sldNum" sz="quarter" idx="10"/>
          </p:nvPr>
        </p:nvSpPr>
        <p:spPr/>
        <p:txBody>
          <a:bodyPr/>
          <a:lstStyle/>
          <a:p>
            <a:fld id="{D10FB4DA-BBA6-C745-8932-34CB503C6C01}" type="slidenum">
              <a:rPr lang="en-US" smtClean="0"/>
              <a:t>18</a:t>
            </a:fld>
            <a:endParaRPr lang="en-US"/>
          </a:p>
        </p:txBody>
      </p:sp>
    </p:spTree>
    <p:extLst>
      <p:ext uri="{BB962C8B-B14F-4D97-AF65-F5344CB8AC3E}">
        <p14:creationId xmlns:p14="http://schemas.microsoft.com/office/powerpoint/2010/main" val="30029050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effectLst/>
                <a:latin typeface="+mn-lt"/>
                <a:ea typeface="+mn-ea"/>
                <a:cs typeface="+mn-cs"/>
              </a:rPr>
              <a:t>Content creation is complicated. </a:t>
            </a:r>
          </a:p>
          <a:p>
            <a:r>
              <a:rPr lang="en-US" sz="1200" b="0" i="0" u="none" strike="noStrike" kern="1200" baseline="0" dirty="0" smtClean="0">
                <a:solidFill>
                  <a:schemeClr val="tx1"/>
                </a:solidFill>
                <a:effectLst/>
                <a:latin typeface="+mn-lt"/>
                <a:ea typeface="+mn-ea"/>
                <a:cs typeface="+mn-cs"/>
              </a:rPr>
              <a:t>Workflows have adjusted to the increased visual expectations by becoming more sophisticated. </a:t>
            </a:r>
          </a:p>
          <a:p>
            <a:r>
              <a:rPr lang="en-US" sz="1200" b="0" i="0" u="none" strike="noStrike" kern="1200" baseline="0" dirty="0" smtClean="0">
                <a:solidFill>
                  <a:schemeClr val="tx1"/>
                </a:solidFill>
                <a:effectLst/>
                <a:latin typeface="+mn-lt"/>
                <a:ea typeface="+mn-ea"/>
                <a:cs typeface="+mn-cs"/>
              </a:rPr>
              <a:t>You have to worry about a lot more, more steps, more software programs, more individuals involved in creating a single 3D asset today</a:t>
            </a:r>
          </a:p>
          <a:p>
            <a:endParaRPr lang="en-US" sz="1200" b="0" i="0" u="none" strike="noStrike"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0FB4DA-BBA6-C745-8932-34CB503C6C01}" type="slidenum">
              <a:rPr lang="en-US" smtClean="0"/>
              <a:t>19</a:t>
            </a:fld>
            <a:endParaRPr lang="en-US"/>
          </a:p>
        </p:txBody>
      </p:sp>
    </p:spTree>
    <p:extLst>
      <p:ext uri="{BB962C8B-B14F-4D97-AF65-F5344CB8AC3E}">
        <p14:creationId xmlns:p14="http://schemas.microsoft.com/office/powerpoint/2010/main" val="4877082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a:t>
            </a:r>
          </a:p>
          <a:p>
            <a:r>
              <a:rPr lang="en-US" dirty="0" smtClean="0"/>
              <a:t>We have an idea of a character</a:t>
            </a:r>
            <a:r>
              <a:rPr lang="en-US" baseline="0" dirty="0" smtClean="0"/>
              <a:t> and we want to ship that character in our game.</a:t>
            </a:r>
          </a:p>
          <a:p>
            <a:r>
              <a:rPr lang="en-US" baseline="0" dirty="0" smtClean="0"/>
              <a:t>What are the steps and departments involved?</a:t>
            </a:r>
          </a:p>
          <a:p>
            <a:r>
              <a:rPr lang="en-US" baseline="0" dirty="0" smtClean="0"/>
              <a:t>What does the pipeline look like</a:t>
            </a:r>
            <a:endParaRPr lang="en-US" dirty="0"/>
          </a:p>
        </p:txBody>
      </p:sp>
      <p:sp>
        <p:nvSpPr>
          <p:cNvPr id="4" name="Slide Number Placeholder 3"/>
          <p:cNvSpPr>
            <a:spLocks noGrp="1"/>
          </p:cNvSpPr>
          <p:nvPr>
            <p:ph type="sldNum" sz="quarter" idx="10"/>
          </p:nvPr>
        </p:nvSpPr>
        <p:spPr/>
        <p:txBody>
          <a:bodyPr/>
          <a:lstStyle/>
          <a:p>
            <a:fld id="{D10FB4DA-BBA6-C745-8932-34CB503C6C01}" type="slidenum">
              <a:rPr lang="en-US" smtClean="0"/>
              <a:t>20</a:t>
            </a:fld>
            <a:endParaRPr lang="en-US"/>
          </a:p>
        </p:txBody>
      </p:sp>
    </p:spTree>
    <p:extLst>
      <p:ext uri="{BB962C8B-B14F-4D97-AF65-F5344CB8AC3E}">
        <p14:creationId xmlns:p14="http://schemas.microsoft.com/office/powerpoint/2010/main" val="41845396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Shape 2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6" name="Shape 28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smtClean="0"/>
              <a:t>Let’s write</a:t>
            </a:r>
            <a:r>
              <a:rPr lang="en-US" baseline="0" dirty="0" smtClean="0"/>
              <a:t> them out</a:t>
            </a:r>
          </a:p>
          <a:p>
            <a:pPr marL="0" lvl="0" indent="0">
              <a:spcBef>
                <a:spcPts val="0"/>
              </a:spcBef>
              <a:spcAft>
                <a:spcPts val="0"/>
              </a:spcAft>
              <a:buNone/>
            </a:pPr>
            <a:endParaRPr lang="en-US" baseline="0" dirty="0" smtClean="0">
              <a:solidFill>
                <a:schemeClr val="dk1"/>
              </a:solidFill>
              <a:latin typeface="Calibri"/>
              <a:cs typeface="Calibri"/>
              <a:sym typeface="Calibri"/>
            </a:endParaRPr>
          </a:p>
          <a:p>
            <a:pPr marL="0" lvl="0" indent="0">
              <a:spcBef>
                <a:spcPts val="0"/>
              </a:spcBef>
              <a:spcAft>
                <a:spcPts val="0"/>
              </a:spcAft>
              <a:buNone/>
            </a:pPr>
            <a:r>
              <a:rPr lang="en-US" baseline="0" dirty="0" smtClean="0">
                <a:solidFill>
                  <a:schemeClr val="dk1"/>
                </a:solidFill>
                <a:latin typeface="Calibri"/>
                <a:cs typeface="Calibri"/>
                <a:sym typeface="Calibri"/>
              </a:rPr>
              <a:t>Different steps involved</a:t>
            </a:r>
            <a:endParaRPr lang="en-US" baseline="0" dirty="0">
              <a:solidFill>
                <a:schemeClr val="dk1"/>
              </a:solidFill>
              <a:latin typeface="Calibri"/>
              <a:cs typeface="Calibri"/>
              <a:sym typeface="Calibri"/>
            </a:endParaRPr>
          </a:p>
          <a:p>
            <a:pPr marL="0" lvl="0" indent="0">
              <a:spcBef>
                <a:spcPts val="0"/>
              </a:spcBef>
              <a:spcAft>
                <a:spcPts val="0"/>
              </a:spcAft>
              <a:buNone/>
            </a:pPr>
            <a:endParaRPr lang="en-US" baseline="0" dirty="0" smtClean="0">
              <a:solidFill>
                <a:schemeClr val="dk1"/>
              </a:solidFill>
              <a:latin typeface="Calibri"/>
              <a:cs typeface="Calibri"/>
              <a:sym typeface="Calibri"/>
            </a:endParaRPr>
          </a:p>
          <a:p>
            <a:pPr marL="0" lvl="0" indent="0">
              <a:spcBef>
                <a:spcPts val="0"/>
              </a:spcBef>
              <a:spcAft>
                <a:spcPts val="0"/>
              </a:spcAft>
              <a:buNone/>
            </a:pPr>
            <a:r>
              <a:rPr lang="en-US" baseline="0" dirty="0" smtClean="0">
                <a:solidFill>
                  <a:schemeClr val="dk1"/>
                </a:solidFill>
                <a:latin typeface="Calibri"/>
                <a:cs typeface="Calibri"/>
                <a:sym typeface="Calibri"/>
              </a:rPr>
              <a:t>Different Departments involved</a:t>
            </a:r>
          </a:p>
          <a:p>
            <a:pPr marL="0" lvl="0" indent="0">
              <a:spcBef>
                <a:spcPts val="0"/>
              </a:spcBef>
              <a:spcAft>
                <a:spcPts val="0"/>
              </a:spcAft>
              <a:buNone/>
            </a:pPr>
            <a:endParaRPr lang="en-US" baseline="0" dirty="0" smtClean="0">
              <a:solidFill>
                <a:schemeClr val="dk1"/>
              </a:solidFill>
              <a:latin typeface="Calibri"/>
              <a:cs typeface="Calibri"/>
              <a:sym typeface="Calibri"/>
            </a:endParaRPr>
          </a:p>
          <a:p>
            <a:pPr marL="0" lvl="0" indent="0">
              <a:spcBef>
                <a:spcPts val="0"/>
              </a:spcBef>
              <a:spcAft>
                <a:spcPts val="0"/>
              </a:spcAft>
              <a:buNone/>
            </a:pPr>
            <a:r>
              <a:rPr lang="en-US" baseline="0" dirty="0" smtClean="0">
                <a:solidFill>
                  <a:schemeClr val="dk1"/>
                </a:solidFill>
                <a:latin typeface="Calibri"/>
                <a:cs typeface="Calibri"/>
                <a:sym typeface="Calibri"/>
              </a:rPr>
              <a:t>What steps have dependencies on each other, who needs to talk to who?</a:t>
            </a:r>
          </a:p>
          <a:p>
            <a:pPr marL="0" lvl="0" indent="0">
              <a:spcBef>
                <a:spcPts val="0"/>
              </a:spcBef>
              <a:spcAft>
                <a:spcPts val="0"/>
              </a:spcAft>
              <a:buNone/>
            </a:pPr>
            <a:endParaRPr lang="en-US" baseline="0" dirty="0" smtClean="0">
              <a:solidFill>
                <a:schemeClr val="dk1"/>
              </a:solidFill>
              <a:latin typeface="Calibri"/>
              <a:cs typeface="Calibri"/>
              <a:sym typeface="Calibri"/>
            </a:endParaRPr>
          </a:p>
          <a:p>
            <a:pPr marL="0" lvl="0" indent="0">
              <a:spcBef>
                <a:spcPts val="0"/>
              </a:spcBef>
              <a:spcAft>
                <a:spcPts val="0"/>
              </a:spcAft>
              <a:buNone/>
            </a:pPr>
            <a:r>
              <a:rPr lang="en-US" baseline="0" dirty="0" smtClean="0">
                <a:solidFill>
                  <a:schemeClr val="dk1"/>
                </a:solidFill>
                <a:latin typeface="Calibri"/>
                <a:cs typeface="Calibri"/>
                <a:sym typeface="Calibri"/>
              </a:rPr>
              <a:t>Let’s map it out</a:t>
            </a:r>
            <a:endParaRPr lang="en-US" baseline="0" dirty="0" smtClean="0"/>
          </a:p>
        </p:txBody>
      </p:sp>
    </p:spTree>
    <p:extLst>
      <p:ext uri="{BB962C8B-B14F-4D97-AF65-F5344CB8AC3E}">
        <p14:creationId xmlns:p14="http://schemas.microsoft.com/office/powerpoint/2010/main" val="1085694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Shape 2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6" name="Shape 28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smtClean="0"/>
              <a:t>As you map it out,</a:t>
            </a:r>
            <a:r>
              <a:rPr lang="en-US" baseline="0" dirty="0" smtClean="0"/>
              <a:t> you get a web.</a:t>
            </a:r>
          </a:p>
          <a:p>
            <a:pPr marL="0" lvl="0" indent="0">
              <a:spcBef>
                <a:spcPts val="0"/>
              </a:spcBef>
              <a:spcAft>
                <a:spcPts val="0"/>
              </a:spcAft>
              <a:buNone/>
            </a:pPr>
            <a:endParaRPr lang="en-US" baseline="0" dirty="0" smtClean="0"/>
          </a:p>
          <a:p>
            <a:pPr marL="0" lvl="0" indent="0">
              <a:spcBef>
                <a:spcPts val="0"/>
              </a:spcBef>
              <a:spcAft>
                <a:spcPts val="0"/>
              </a:spcAft>
              <a:buNone/>
            </a:pPr>
            <a:r>
              <a:rPr lang="en-US" baseline="0" dirty="0" smtClean="0"/>
              <a:t>This is what creating a CG character consists of. </a:t>
            </a:r>
          </a:p>
          <a:p>
            <a:pPr marL="0" lvl="0" indent="0">
              <a:spcBef>
                <a:spcPts val="0"/>
              </a:spcBef>
              <a:spcAft>
                <a:spcPts val="0"/>
              </a:spcAft>
              <a:buNone/>
            </a:pPr>
            <a:r>
              <a:rPr lang="en-US" baseline="0" dirty="0" smtClean="0"/>
              <a:t>It is not linear. </a:t>
            </a:r>
          </a:p>
          <a:p>
            <a:pPr marL="0" lvl="0" indent="0">
              <a:spcBef>
                <a:spcPts val="0"/>
              </a:spcBef>
              <a:spcAft>
                <a:spcPts val="0"/>
              </a:spcAft>
              <a:buNone/>
            </a:pPr>
            <a:r>
              <a:rPr lang="en-US" baseline="0" dirty="0" smtClean="0"/>
              <a:t>It is full of iteration and collaboration across a large array of departments of skills sets. </a:t>
            </a:r>
            <a:endParaRPr lang="en-US" dirty="0" smtClean="0"/>
          </a:p>
        </p:txBody>
      </p:sp>
    </p:spTree>
    <p:extLst>
      <p:ext uri="{BB962C8B-B14F-4D97-AF65-F5344CB8AC3E}">
        <p14:creationId xmlns:p14="http://schemas.microsoft.com/office/powerpoint/2010/main" val="25687370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t>
            </a:r>
            <a:r>
              <a:rPr lang="en-US" baseline="0" dirty="0" smtClean="0"/>
              <a:t>complexity isn’t isolated to characters, every aspect of content creation is complex and the complexity is growing. </a:t>
            </a:r>
          </a:p>
          <a:p>
            <a:endParaRPr lang="en-US" baseline="0" dirty="0" smtClean="0"/>
          </a:p>
          <a:p>
            <a:r>
              <a:rPr lang="en-US" baseline="0" dirty="0" smtClean="0"/>
              <a:t>Consumers expect a lot of content and large digital worlds.</a:t>
            </a:r>
          </a:p>
          <a:p>
            <a:endParaRPr lang="en-US" dirty="0" smtClean="0"/>
          </a:p>
          <a:p>
            <a:r>
              <a:rPr lang="en-US" dirty="0" smtClean="0"/>
              <a:t>Good</a:t>
            </a:r>
            <a:r>
              <a:rPr lang="en-US" baseline="0" dirty="0" smtClean="0"/>
              <a:t> design requires iteration, so pipelines have to be flexible</a:t>
            </a:r>
            <a:endParaRPr lang="en-US" dirty="0" smtClean="0"/>
          </a:p>
          <a:p>
            <a:endParaRPr lang="en-US" baseline="0" dirty="0" smtClean="0"/>
          </a:p>
          <a:p>
            <a:r>
              <a:rPr lang="en-US" baseline="0" dirty="0" smtClean="0"/>
              <a:t>The number of artists in entertainment companies is only increasing. </a:t>
            </a:r>
          </a:p>
          <a:p>
            <a:endParaRPr lang="en-US" dirty="0"/>
          </a:p>
        </p:txBody>
      </p:sp>
      <p:sp>
        <p:nvSpPr>
          <p:cNvPr id="4" name="Slide Number Placeholder 3"/>
          <p:cNvSpPr>
            <a:spLocks noGrp="1"/>
          </p:cNvSpPr>
          <p:nvPr>
            <p:ph type="sldNum" sz="quarter" idx="10"/>
          </p:nvPr>
        </p:nvSpPr>
        <p:spPr/>
        <p:txBody>
          <a:bodyPr/>
          <a:lstStyle/>
          <a:p>
            <a:fld id="{D10FB4DA-BBA6-C745-8932-34CB503C6C01}" type="slidenum">
              <a:rPr lang="en-US" smtClean="0"/>
              <a:t>23</a:t>
            </a:fld>
            <a:endParaRPr lang="en-US"/>
          </a:p>
        </p:txBody>
      </p:sp>
    </p:spTree>
    <p:extLst>
      <p:ext uri="{BB962C8B-B14F-4D97-AF65-F5344CB8AC3E}">
        <p14:creationId xmlns:p14="http://schemas.microsoft.com/office/powerpoint/2010/main" val="14938070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Which brings me to the next reason technical</a:t>
            </a:r>
            <a:r>
              <a:rPr lang="en-US" baseline="0" dirty="0" smtClean="0"/>
              <a:t> art is important</a:t>
            </a:r>
            <a:endParaRPr lang="en-US" dirty="0"/>
          </a:p>
        </p:txBody>
      </p:sp>
      <p:sp>
        <p:nvSpPr>
          <p:cNvPr id="4" name="Slide Number Placeholder 3"/>
          <p:cNvSpPr>
            <a:spLocks noGrp="1"/>
          </p:cNvSpPr>
          <p:nvPr>
            <p:ph type="sldNum" sz="quarter" idx="10"/>
          </p:nvPr>
        </p:nvSpPr>
        <p:spPr/>
        <p:txBody>
          <a:bodyPr/>
          <a:lstStyle/>
          <a:p>
            <a:fld id="{D10FB4DA-BBA6-C745-8932-34CB503C6C01}" type="slidenum">
              <a:rPr lang="en-US" smtClean="0"/>
              <a:t>24</a:t>
            </a:fld>
            <a:endParaRPr lang="en-US"/>
          </a:p>
        </p:txBody>
      </p:sp>
    </p:spTree>
    <p:extLst>
      <p:ext uri="{BB962C8B-B14F-4D97-AF65-F5344CB8AC3E}">
        <p14:creationId xmlns:p14="http://schemas.microsoft.com/office/powerpoint/2010/main" val="21325438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3D content is growing</a:t>
            </a:r>
            <a:endParaRPr lang="en-US" dirty="0"/>
          </a:p>
        </p:txBody>
      </p:sp>
      <p:sp>
        <p:nvSpPr>
          <p:cNvPr id="4" name="Slide Number Placeholder 3"/>
          <p:cNvSpPr>
            <a:spLocks noGrp="1"/>
          </p:cNvSpPr>
          <p:nvPr>
            <p:ph type="sldNum" sz="quarter" idx="10"/>
          </p:nvPr>
        </p:nvSpPr>
        <p:spPr/>
        <p:txBody>
          <a:bodyPr/>
          <a:lstStyle/>
          <a:p>
            <a:fld id="{D10FB4DA-BBA6-C745-8932-34CB503C6C01}" type="slidenum">
              <a:rPr lang="en-US" smtClean="0"/>
              <a:t>25</a:t>
            </a:fld>
            <a:endParaRPr lang="en-US"/>
          </a:p>
        </p:txBody>
      </p:sp>
    </p:spTree>
    <p:extLst>
      <p:ext uri="{BB962C8B-B14F-4D97-AF65-F5344CB8AC3E}">
        <p14:creationId xmlns:p14="http://schemas.microsoft.com/office/powerpoint/2010/main" val="23400791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AAA game development budgets have</a:t>
            </a:r>
            <a:r>
              <a:rPr lang="en-US" sz="1200" b="0" i="0" u="none" strike="noStrike" kern="1200" baseline="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skyrocket to that</a:t>
            </a:r>
            <a:r>
              <a:rPr lang="en-US" sz="1200" b="0" i="0" u="none" strike="noStrike" kern="1200" baseline="0" dirty="0" smtClean="0">
                <a:solidFill>
                  <a:schemeClr val="tx1"/>
                </a:solidFill>
                <a:effectLst/>
                <a:latin typeface="+mn-lt"/>
                <a:ea typeface="+mn-ea"/>
                <a:cs typeface="+mn-cs"/>
              </a:rPr>
              <a:t> of</a:t>
            </a:r>
            <a:r>
              <a:rPr lang="en-US" sz="1200" b="0" i="0" u="none" strike="noStrike" kern="1200" dirty="0" smtClean="0">
                <a:solidFill>
                  <a:schemeClr val="tx1"/>
                </a:solidFill>
                <a:effectLst/>
                <a:latin typeface="+mn-lt"/>
                <a:ea typeface="+mn-ea"/>
                <a:cs typeface="+mn-cs"/>
              </a:rPr>
              <a:t> blockbuster movie costs,</a:t>
            </a:r>
            <a:r>
              <a:rPr lang="en-US" sz="1200" b="0" i="0" u="none" strike="noStrike" kern="1200" baseline="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upwards of $100M</a:t>
            </a:r>
            <a:endParaRPr lang="en-US" sz="1200" b="0" i="0" u="none" strike="noStrike"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effectLst/>
                <a:latin typeface="+mn-lt"/>
                <a:ea typeface="+mn-ea"/>
                <a:cs typeface="+mn-cs"/>
              </a:rPr>
              <a:t>majority of that money goes to 3D content creation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i="0" u="none" strike="noStrike"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rPr>
              <a:t>Some</a:t>
            </a:r>
            <a:r>
              <a:rPr lang="en-US" sz="1200" b="0" i="0" u="none" strike="noStrike" kern="1200" baseline="0" dirty="0" smtClean="0">
                <a:solidFill>
                  <a:schemeClr val="tx1"/>
                </a:solidFill>
                <a:effectLst/>
                <a:latin typeface="+mn-lt"/>
                <a:ea typeface="+mn-ea"/>
                <a:cs typeface="+mn-cs"/>
              </a:rPr>
              <a:t> stats</a:t>
            </a:r>
          </a:p>
        </p:txBody>
      </p:sp>
      <p:sp>
        <p:nvSpPr>
          <p:cNvPr id="4" name="Slide Number Placeholder 3"/>
          <p:cNvSpPr>
            <a:spLocks noGrp="1"/>
          </p:cNvSpPr>
          <p:nvPr>
            <p:ph type="sldNum" sz="quarter" idx="10"/>
          </p:nvPr>
        </p:nvSpPr>
        <p:spPr/>
        <p:txBody>
          <a:bodyPr/>
          <a:lstStyle/>
          <a:p>
            <a:fld id="{149AAB32-214E-4612-9A51-0D411A23212B}" type="slidenum">
              <a:rPr lang="en-US" smtClean="0"/>
              <a:t>26</a:t>
            </a:fld>
            <a:endParaRPr lang="en-US"/>
          </a:p>
        </p:txBody>
      </p:sp>
    </p:spTree>
    <p:extLst>
      <p:ext uri="{BB962C8B-B14F-4D97-AF65-F5344CB8AC3E}">
        <p14:creationId xmlns:p14="http://schemas.microsoft.com/office/powerpoint/2010/main" val="8821038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Let’s look at some graphs</a:t>
            </a:r>
            <a:r>
              <a:rPr lang="en-US" sz="1200" b="0" i="0" kern="1200" baseline="0" dirty="0" smtClean="0">
                <a:solidFill>
                  <a:schemeClr val="tx1"/>
                </a:solidFill>
                <a:effectLst/>
                <a:latin typeface="+mn-lt"/>
                <a:ea typeface="+mn-ea"/>
                <a:cs typeface="+mn-cs"/>
              </a:rPr>
              <a:t> to show content growth. </a:t>
            </a:r>
          </a:p>
          <a:p>
            <a:r>
              <a:rPr lang="en-US" sz="1200" b="0" i="0" kern="1200" baseline="0" dirty="0" smtClean="0">
                <a:solidFill>
                  <a:schemeClr val="tx1"/>
                </a:solidFill>
                <a:effectLst/>
                <a:latin typeface="+mn-lt"/>
                <a:ea typeface="+mn-ea"/>
                <a:cs typeface="+mn-cs"/>
              </a:rPr>
              <a:t>Ralph </a:t>
            </a:r>
            <a:r>
              <a:rPr lang="en-US" sz="1200" b="0" i="0" kern="1200" baseline="0" dirty="0" err="1" smtClean="0">
                <a:solidFill>
                  <a:schemeClr val="tx1"/>
                </a:solidFill>
                <a:effectLst/>
                <a:latin typeface="+mn-lt"/>
                <a:ea typeface="+mn-ea"/>
                <a:cs typeface="+mn-cs"/>
              </a:rPr>
              <a:t>Koster</a:t>
            </a:r>
            <a:r>
              <a:rPr lang="en-US" sz="1200" b="0" i="0" kern="1200" baseline="0" dirty="0" smtClean="0">
                <a:solidFill>
                  <a:schemeClr val="tx1"/>
                </a:solidFill>
                <a:effectLst/>
                <a:latin typeface="+mn-lt"/>
                <a:ea typeface="+mn-ea"/>
                <a:cs typeface="+mn-cs"/>
              </a:rPr>
              <a:t> published a recent articles about the cost of making a game</a:t>
            </a:r>
          </a:p>
          <a:p>
            <a:r>
              <a:rPr lang="en-US" sz="1200" b="0" i="0" kern="1200" baseline="0" dirty="0" smtClean="0">
                <a:solidFill>
                  <a:schemeClr val="tx1"/>
                </a:solidFill>
                <a:effectLst/>
                <a:latin typeface="+mn-lt"/>
                <a:ea typeface="+mn-ea"/>
                <a:cs typeface="+mn-cs"/>
              </a:rPr>
              <a:t>This is a logarithmic graph</a:t>
            </a:r>
          </a:p>
          <a:p>
            <a:r>
              <a:rPr lang="en-US" sz="1200" b="0" i="0" kern="1200" baseline="0" dirty="0" smtClean="0">
                <a:solidFill>
                  <a:schemeClr val="tx1"/>
                </a:solidFill>
                <a:effectLst/>
                <a:latin typeface="+mn-lt"/>
                <a:ea typeface="+mn-ea"/>
                <a:cs typeface="+mn-cs"/>
              </a:rPr>
              <a:t>Shows the cost increase of games excluding marketing spends and adjusted for inflation – so salaries, and software. </a:t>
            </a:r>
          </a:p>
          <a:p>
            <a:r>
              <a:rPr lang="en-US" sz="1200" b="0" i="0" kern="1200" baseline="0" dirty="0" smtClean="0">
                <a:solidFill>
                  <a:schemeClr val="tx1"/>
                </a:solidFill>
                <a:effectLst/>
                <a:latin typeface="+mn-lt"/>
                <a:ea typeface="+mn-ea"/>
                <a:cs typeface="+mn-cs"/>
              </a:rPr>
              <a:t>Easy to see that the cost of making a AAA game is going up 10x every 10 years. </a:t>
            </a:r>
          </a:p>
          <a:p>
            <a:r>
              <a:rPr lang="en-US" sz="1200" b="0" i="0" kern="1200" baseline="0" dirty="0" smtClean="0">
                <a:solidFill>
                  <a:schemeClr val="tx1"/>
                </a:solidFill>
                <a:effectLst/>
                <a:latin typeface="+mn-lt"/>
                <a:ea typeface="+mn-ea"/>
                <a:cs typeface="+mn-cs"/>
              </a:rPr>
              <a:t>Much of this is on content creation</a:t>
            </a:r>
          </a:p>
        </p:txBody>
      </p:sp>
      <p:sp>
        <p:nvSpPr>
          <p:cNvPr id="4" name="Slide Number Placeholder 3"/>
          <p:cNvSpPr>
            <a:spLocks noGrp="1"/>
          </p:cNvSpPr>
          <p:nvPr>
            <p:ph type="sldNum" sz="quarter" idx="10"/>
          </p:nvPr>
        </p:nvSpPr>
        <p:spPr/>
        <p:txBody>
          <a:bodyPr/>
          <a:lstStyle/>
          <a:p>
            <a:fld id="{149AAB32-214E-4612-9A51-0D411A23212B}" type="slidenum">
              <a:rPr lang="en-US" smtClean="0"/>
              <a:t>27</a:t>
            </a:fld>
            <a:endParaRPr lang="en-US"/>
          </a:p>
        </p:txBody>
      </p:sp>
    </p:spTree>
    <p:extLst>
      <p:ext uri="{BB962C8B-B14F-4D97-AF65-F5344CB8AC3E}">
        <p14:creationId xmlns:p14="http://schemas.microsoft.com/office/powerpoint/2010/main" val="33379364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baseline="0" dirty="0" smtClean="0">
                <a:solidFill>
                  <a:schemeClr val="tx1"/>
                </a:solidFill>
                <a:effectLst/>
                <a:latin typeface="+mn-lt"/>
                <a:ea typeface="+mn-ea"/>
                <a:cs typeface="+mn-cs"/>
              </a:rPr>
              <a:t>This graph is also logarithmic and </a:t>
            </a:r>
            <a:r>
              <a:rPr lang="en-US" sz="1200" b="0" i="0" kern="1200" dirty="0" smtClean="0">
                <a:solidFill>
                  <a:schemeClr val="tx1"/>
                </a:solidFill>
                <a:effectLst/>
                <a:latin typeface="+mn-lt"/>
                <a:ea typeface="+mn-ea"/>
                <a:cs typeface="+mn-cs"/>
              </a:rPr>
              <a:t>clearly shows the amount of content is increasing</a:t>
            </a:r>
          </a:p>
        </p:txBody>
      </p:sp>
      <p:sp>
        <p:nvSpPr>
          <p:cNvPr id="4" name="Slide Number Placeholder 3"/>
          <p:cNvSpPr>
            <a:spLocks noGrp="1"/>
          </p:cNvSpPr>
          <p:nvPr>
            <p:ph type="sldNum" sz="quarter" idx="10"/>
          </p:nvPr>
        </p:nvSpPr>
        <p:spPr/>
        <p:txBody>
          <a:bodyPr/>
          <a:lstStyle/>
          <a:p>
            <a:fld id="{149AAB32-214E-4612-9A51-0D411A23212B}" type="slidenum">
              <a:rPr lang="en-US" smtClean="0"/>
              <a:t>28</a:t>
            </a:fld>
            <a:endParaRPr lang="en-US"/>
          </a:p>
        </p:txBody>
      </p:sp>
    </p:spTree>
    <p:extLst>
      <p:ext uri="{BB962C8B-B14F-4D97-AF65-F5344CB8AC3E}">
        <p14:creationId xmlns:p14="http://schemas.microsoft.com/office/powerpoint/2010/main" val="12778480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smtClean="0">
                <a:solidFill>
                  <a:schemeClr val="tx1"/>
                </a:solidFill>
                <a:effectLst/>
                <a:latin typeface="+mn-lt"/>
                <a:ea typeface="+mn-ea"/>
                <a:cs typeface="+mn-cs"/>
              </a:rPr>
              <a:t>Let’s compare dollars to byte</a:t>
            </a:r>
          </a:p>
          <a:p>
            <a:r>
              <a:rPr lang="en-US" sz="1200" b="0" i="1" kern="1200" dirty="0" smtClean="0">
                <a:solidFill>
                  <a:schemeClr val="tx1"/>
                </a:solidFill>
                <a:effectLst/>
                <a:latin typeface="+mn-lt"/>
                <a:ea typeface="+mn-ea"/>
                <a:cs typeface="+mn-cs"/>
              </a:rPr>
              <a:t>How many dollars does it cost a developer to create a byte?</a:t>
            </a:r>
            <a:r>
              <a:rPr lang="en-US" sz="1200" b="0" i="0" kern="1200" dirty="0" smtClean="0">
                <a:solidFill>
                  <a:schemeClr val="tx1"/>
                </a:solidFill>
                <a:effectLst/>
                <a:latin typeface="+mn-lt"/>
                <a:ea typeface="+mn-ea"/>
                <a:cs typeface="+mn-cs"/>
              </a:rPr>
              <a:t> </a:t>
            </a:r>
          </a:p>
          <a:p>
            <a:r>
              <a:rPr lang="en-US" sz="1200" b="0" i="0" kern="1200" dirty="0" smtClean="0">
                <a:solidFill>
                  <a:schemeClr val="tx1"/>
                </a:solidFill>
                <a:effectLst/>
                <a:latin typeface="+mn-lt"/>
                <a:ea typeface="+mn-ea"/>
                <a:cs typeface="+mn-cs"/>
              </a:rPr>
              <a:t>It </a:t>
            </a:r>
            <a:r>
              <a:rPr lang="en-US" sz="1200" b="0" i="0" kern="1200" baseline="0" dirty="0" smtClean="0">
                <a:solidFill>
                  <a:schemeClr val="tx1"/>
                </a:solidFill>
                <a:effectLst/>
                <a:latin typeface="+mn-lt"/>
                <a:ea typeface="+mn-ea"/>
                <a:cs typeface="+mn-cs"/>
              </a:rPr>
              <a:t>has plateaued, </a:t>
            </a:r>
            <a:r>
              <a:rPr lang="en-US" sz="1200" b="0" i="1" kern="1200" baseline="0" dirty="0" smtClean="0">
                <a:solidFill>
                  <a:schemeClr val="tx1"/>
                </a:solidFill>
                <a:effectLst/>
                <a:latin typeface="+mn-lt"/>
                <a:ea typeface="+mn-ea"/>
                <a:cs typeface="+mn-cs"/>
              </a:rPr>
              <a:t>the amount of content in games is still increasing along with the number of content creators, but it isn’t becoming cheaper to make content</a:t>
            </a:r>
          </a:p>
          <a:p>
            <a:r>
              <a:rPr lang="en-US" sz="1200" b="0" i="1" kern="1200" baseline="0" dirty="0" smtClean="0">
                <a:solidFill>
                  <a:schemeClr val="tx1"/>
                </a:solidFill>
                <a:effectLst/>
                <a:latin typeface="+mn-lt"/>
                <a:ea typeface="+mn-ea"/>
                <a:cs typeface="+mn-cs"/>
              </a:rPr>
              <a:t>This is a problem with 3D content creation. </a:t>
            </a:r>
          </a:p>
          <a:p>
            <a:r>
              <a:rPr lang="en-US" sz="1200" b="0" i="1" kern="1200" baseline="0" dirty="0" smtClean="0">
                <a:solidFill>
                  <a:schemeClr val="tx1"/>
                </a:solidFill>
                <a:effectLst/>
                <a:latin typeface="+mn-lt"/>
                <a:ea typeface="+mn-ea"/>
                <a:cs typeface="+mn-cs"/>
              </a:rPr>
              <a:t>This is a known problem</a:t>
            </a:r>
          </a:p>
          <a:p>
            <a:endParaRPr lang="en-US" sz="1200" b="0" i="1"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49AAB32-214E-4612-9A51-0D411A23212B}" type="slidenum">
              <a:rPr lang="en-US" smtClean="0"/>
              <a:t>29</a:t>
            </a:fld>
            <a:endParaRPr lang="en-US"/>
          </a:p>
        </p:txBody>
      </p:sp>
    </p:spTree>
    <p:extLst>
      <p:ext uri="{BB962C8B-B14F-4D97-AF65-F5344CB8AC3E}">
        <p14:creationId xmlns:p14="http://schemas.microsoft.com/office/powerpoint/2010/main" val="2207521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Beyond</a:t>
            </a:r>
            <a:r>
              <a:rPr lang="en-US" sz="1200" b="0" i="0" kern="1200" baseline="0" dirty="0" smtClean="0">
                <a:solidFill>
                  <a:schemeClr val="tx1"/>
                </a:solidFill>
                <a:effectLst/>
                <a:latin typeface="+mn-lt"/>
                <a:ea typeface="+mn-ea"/>
                <a:cs typeface="+mn-cs"/>
              </a:rPr>
              <a:t> games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Importance of 3D content is growing</a:t>
            </a:r>
            <a:endParaRPr lang="en-US"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Virtual reality and augmented reality devices are becoming more common</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Wearable devices that combine real and virtually combined environments are moving into multiple industries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Content for those things is 3D</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The necessity for lots of high quality 3D content has </a:t>
            </a:r>
            <a:r>
              <a:rPr lang="en-US" baseline="0" dirty="0" smtClean="0"/>
              <a:t>spilled into more industries beyond entertainment– automotive, architectural and industrial, medical, education. </a:t>
            </a:r>
          </a:p>
        </p:txBody>
      </p:sp>
      <p:sp>
        <p:nvSpPr>
          <p:cNvPr id="4" name="Slide Number Placeholder 3"/>
          <p:cNvSpPr>
            <a:spLocks noGrp="1"/>
          </p:cNvSpPr>
          <p:nvPr>
            <p:ph type="sldNum" sz="quarter" idx="10"/>
          </p:nvPr>
        </p:nvSpPr>
        <p:spPr/>
        <p:txBody>
          <a:bodyPr/>
          <a:lstStyle/>
          <a:p>
            <a:fld id="{D10FB4DA-BBA6-C745-8932-34CB503C6C01}" type="slidenum">
              <a:rPr lang="en-US" smtClean="0"/>
              <a:t>30</a:t>
            </a:fld>
            <a:endParaRPr lang="en-US"/>
          </a:p>
        </p:txBody>
      </p:sp>
    </p:spTree>
    <p:extLst>
      <p:ext uri="{BB962C8B-B14F-4D97-AF65-F5344CB8AC3E}">
        <p14:creationId xmlns:p14="http://schemas.microsoft.com/office/powerpoint/2010/main" val="41027598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let’s revisit the earlier</a:t>
            </a:r>
            <a:r>
              <a:rPr lang="en-US" baseline="0" dirty="0" smtClean="0"/>
              <a:t> question: </a:t>
            </a:r>
          </a:p>
          <a:p>
            <a:r>
              <a:rPr lang="en-US" baseline="0" dirty="0" smtClean="0"/>
              <a:t>why is technical art important</a:t>
            </a:r>
          </a:p>
          <a:p>
            <a:r>
              <a:rPr lang="en-US" baseline="0" dirty="0" smtClean="0"/>
              <a:t>why is it growing – job openings and educational opportunities</a:t>
            </a:r>
          </a:p>
        </p:txBody>
      </p:sp>
      <p:sp>
        <p:nvSpPr>
          <p:cNvPr id="4" name="Slide Number Placeholder 3"/>
          <p:cNvSpPr>
            <a:spLocks noGrp="1"/>
          </p:cNvSpPr>
          <p:nvPr>
            <p:ph type="sldNum" sz="quarter" idx="10"/>
          </p:nvPr>
        </p:nvSpPr>
        <p:spPr/>
        <p:txBody>
          <a:bodyPr/>
          <a:lstStyle/>
          <a:p>
            <a:fld id="{D10FB4DA-BBA6-C745-8932-34CB503C6C01}" type="slidenum">
              <a:rPr lang="en-US" smtClean="0"/>
              <a:t>31</a:t>
            </a:fld>
            <a:endParaRPr lang="en-US"/>
          </a:p>
        </p:txBody>
      </p:sp>
    </p:spTree>
    <p:extLst>
      <p:ext uri="{BB962C8B-B14F-4D97-AF65-F5344CB8AC3E}">
        <p14:creationId xmlns:p14="http://schemas.microsoft.com/office/powerpoint/2010/main" val="25028001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Revisit what they do:</a:t>
            </a:r>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D10FB4DA-BBA6-C745-8932-34CB503C6C01}" type="slidenum">
              <a:rPr lang="en-US" smtClean="0"/>
              <a:t>32</a:t>
            </a:fld>
            <a:endParaRPr lang="en-US"/>
          </a:p>
        </p:txBody>
      </p:sp>
    </p:spTree>
    <p:extLst>
      <p:ext uri="{BB962C8B-B14F-4D97-AF65-F5344CB8AC3E}">
        <p14:creationId xmlns:p14="http://schemas.microsoft.com/office/powerpoint/2010/main" val="21950616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smtClean="0">
                <a:solidFill>
                  <a:schemeClr val="bg1"/>
                </a:solidFill>
              </a:rPr>
              <a:t>Technical Artists Reduce Production Complexities!</a:t>
            </a:r>
          </a:p>
          <a:p>
            <a:r>
              <a:rPr lang="en-US" sz="1200" b="0" baseline="0" dirty="0" smtClean="0">
                <a:solidFill>
                  <a:schemeClr val="bg1"/>
                </a:solidFill>
              </a:rPr>
              <a:t>content creator multipliers </a:t>
            </a:r>
          </a:p>
          <a:p>
            <a:r>
              <a:rPr lang="en-US" sz="1200" b="0" baseline="0" dirty="0" smtClean="0">
                <a:solidFill>
                  <a:schemeClr val="bg1"/>
                </a:solidFill>
              </a:rPr>
              <a:t>The more 3d content we need the more this job is needed</a:t>
            </a:r>
          </a:p>
          <a:p>
            <a:r>
              <a:rPr lang="en-US" sz="1200" b="0" baseline="0" dirty="0" smtClean="0">
                <a:solidFill>
                  <a:schemeClr val="bg1"/>
                </a:solidFill>
              </a:rPr>
              <a:t>the goal of adding technical artists to a product is to decrease development costs, decrease the cost per byte</a:t>
            </a:r>
          </a:p>
          <a:p>
            <a:endParaRPr lang="en-US" sz="1200" b="0" baseline="0" dirty="0" smtClean="0">
              <a:solidFill>
                <a:schemeClr val="bg1"/>
              </a:solidFill>
            </a:endParaRPr>
          </a:p>
          <a:p>
            <a:r>
              <a:rPr lang="en-US" sz="1200" b="0" baseline="0" dirty="0" smtClean="0">
                <a:solidFill>
                  <a:schemeClr val="bg1"/>
                </a:solidFill>
              </a:rPr>
              <a:t>Examples</a:t>
            </a:r>
          </a:p>
        </p:txBody>
      </p:sp>
      <p:sp>
        <p:nvSpPr>
          <p:cNvPr id="4" name="Slide Number Placeholder 3"/>
          <p:cNvSpPr>
            <a:spLocks noGrp="1"/>
          </p:cNvSpPr>
          <p:nvPr>
            <p:ph type="sldNum" sz="quarter" idx="10"/>
          </p:nvPr>
        </p:nvSpPr>
        <p:spPr/>
        <p:txBody>
          <a:bodyPr/>
          <a:lstStyle/>
          <a:p>
            <a:fld id="{D10FB4DA-BBA6-C745-8932-34CB503C6C01}" type="slidenum">
              <a:rPr lang="en-US" smtClean="0"/>
              <a:t>33</a:t>
            </a:fld>
            <a:endParaRPr lang="en-US"/>
          </a:p>
        </p:txBody>
      </p:sp>
    </p:spTree>
    <p:extLst>
      <p:ext uri="{BB962C8B-B14F-4D97-AF65-F5344CB8AC3E}">
        <p14:creationId xmlns:p14="http://schemas.microsoft.com/office/powerpoint/2010/main" val="15585880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Far Cry 5,</a:t>
            </a:r>
            <a:r>
              <a:rPr lang="en-US" sz="1200" b="0" i="0" kern="1200" baseline="0" dirty="0" smtClean="0">
                <a:solidFill>
                  <a:schemeClr val="tx1"/>
                </a:solidFill>
                <a:effectLst/>
                <a:latin typeface="+mn-lt"/>
                <a:ea typeface="+mn-ea"/>
                <a:cs typeface="+mn-cs"/>
              </a:rPr>
              <a:t> open world game,100square km of wilderness, players can travel wherever they want</a:t>
            </a:r>
            <a:endParaRPr lang="en-US"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Etienne Carrier, technical artist at </a:t>
            </a:r>
            <a:r>
              <a:rPr lang="en-US" sz="1200" b="0" i="0" kern="1200" baseline="0" dirty="0" err="1" smtClean="0">
                <a:solidFill>
                  <a:schemeClr val="tx1"/>
                </a:solidFill>
                <a:effectLst/>
                <a:latin typeface="+mn-lt"/>
                <a:ea typeface="+mn-ea"/>
                <a:cs typeface="+mn-cs"/>
              </a:rPr>
              <a:t>Ubisoft</a:t>
            </a:r>
            <a:r>
              <a:rPr lang="en-US" sz="1200" b="0" i="0" kern="1200" baseline="0" dirty="0" smtClean="0">
                <a:solidFill>
                  <a:schemeClr val="tx1"/>
                </a:solidFill>
                <a:effectLst/>
                <a:latin typeface="+mn-lt"/>
                <a:ea typeface="+mn-ea"/>
                <a:cs typeface="+mn-cs"/>
              </a:rPr>
              <a:t> team worked with engineers, level artists and level designers to create advanced </a:t>
            </a:r>
            <a:r>
              <a:rPr lang="en-US" sz="1200" b="0" i="0" kern="1200" dirty="0" smtClean="0">
                <a:solidFill>
                  <a:schemeClr val="tx1"/>
                </a:solidFill>
                <a:effectLst/>
                <a:latin typeface="+mn-lt"/>
                <a:ea typeface="+mn-ea"/>
                <a:cs typeface="+mn-cs"/>
              </a:rPr>
              <a:t>procedural tools</a:t>
            </a:r>
            <a:r>
              <a:rPr lang="en-US" sz="1200" b="0" i="0" kern="1200" baseline="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to generate biomes, texture terrain, setup freshwater networks</a:t>
            </a:r>
            <a:r>
              <a:rPr lang="en-US" sz="1200" b="0" i="0" kern="1200" baseline="0" dirty="0" smtClean="0">
                <a:solidFill>
                  <a:schemeClr val="tx1"/>
                </a:solidFill>
                <a:effectLst/>
                <a:latin typeface="+mn-lt"/>
                <a:ea typeface="+mn-ea"/>
                <a:cs typeface="+mn-cs"/>
              </a:rPr>
              <a:t> and </a:t>
            </a:r>
            <a:r>
              <a:rPr lang="en-US" sz="1200" b="0" i="0" kern="1200" dirty="0" smtClean="0">
                <a:solidFill>
                  <a:schemeClr val="tx1"/>
                </a:solidFill>
                <a:effectLst/>
                <a:latin typeface="+mn-lt"/>
                <a:ea typeface="+mn-ea"/>
                <a:cs typeface="+mn-cs"/>
              </a:rPr>
              <a:t>cliffs</a:t>
            </a:r>
            <a:r>
              <a:rPr lang="en-US" sz="1200" b="0" i="0" kern="1200" baseline="0" dirty="0" smtClean="0">
                <a:solidFill>
                  <a:schemeClr val="tx1"/>
                </a:solidFill>
                <a:effectLst/>
                <a:latin typeface="+mn-lt"/>
                <a:ea typeface="+mn-ea"/>
                <a:cs typeface="+mn-cs"/>
              </a:rPr>
              <a:t> that look natural and allowed for continuous iteration through out production.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He has given presentations and written articles that detail his tools</a:t>
            </a:r>
          </a:p>
        </p:txBody>
      </p:sp>
      <p:sp>
        <p:nvSpPr>
          <p:cNvPr id="4" name="Slide Number Placeholder 3"/>
          <p:cNvSpPr>
            <a:spLocks noGrp="1"/>
          </p:cNvSpPr>
          <p:nvPr>
            <p:ph type="sldNum" sz="quarter" idx="10"/>
          </p:nvPr>
        </p:nvSpPr>
        <p:spPr/>
        <p:txBody>
          <a:bodyPr/>
          <a:lstStyle/>
          <a:p>
            <a:fld id="{D10FB4DA-BBA6-C745-8932-34CB503C6C01}" type="slidenum">
              <a:rPr lang="en-US" smtClean="0"/>
              <a:t>34</a:t>
            </a:fld>
            <a:endParaRPr lang="en-US"/>
          </a:p>
        </p:txBody>
      </p:sp>
    </p:spTree>
    <p:extLst>
      <p:ext uri="{BB962C8B-B14F-4D97-AF65-F5344CB8AC3E}">
        <p14:creationId xmlns:p14="http://schemas.microsoft.com/office/powerpoint/2010/main" val="39351874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'Marvel's Spider-Man' built their Manhattan</a:t>
            </a:r>
            <a:r>
              <a:rPr lang="en-US" sz="1200" b="0" i="0" kern="1200" baseline="0" dirty="0" smtClean="0">
                <a:solidFill>
                  <a:schemeClr val="tx1"/>
                </a:solidFill>
                <a:effectLst/>
                <a:latin typeface="+mn-lt"/>
                <a:ea typeface="+mn-ea"/>
                <a:cs typeface="+mn-cs"/>
              </a:rPr>
              <a:t> using </a:t>
            </a:r>
            <a:r>
              <a:rPr lang="en-US" sz="1200" b="0" i="0" kern="1200" dirty="0" smtClean="0">
                <a:solidFill>
                  <a:schemeClr val="tx1"/>
                </a:solidFill>
                <a:effectLst/>
                <a:latin typeface="+mn-lt"/>
                <a:ea typeface="+mn-ea"/>
                <a:cs typeface="+mn-cs"/>
              </a:rPr>
              <a:t>procedural tools</a:t>
            </a:r>
            <a:r>
              <a:rPr lang="en-US" sz="1200" b="0" i="0" kern="1200" baseline="0" dirty="0" smtClean="0">
                <a:solidFill>
                  <a:schemeClr val="tx1"/>
                </a:solidFill>
                <a:effectLst/>
                <a:latin typeface="+mn-lt"/>
                <a:ea typeface="+mn-ea"/>
                <a:cs typeface="+mn-cs"/>
              </a:rPr>
              <a:t> also</a:t>
            </a:r>
            <a:r>
              <a:rPr lang="en-US" sz="1200" b="0" i="0" kern="1200" dirty="0" smtClean="0">
                <a:solidFill>
                  <a:schemeClr val="tx1"/>
                </a:solidFill>
                <a:effectLst/>
                <a:latin typeface="+mn-lt"/>
                <a:ea typeface="+mn-ea"/>
                <a:cs typeface="+mn-cs"/>
              </a:rPr>
              <a:t>.</a:t>
            </a:r>
            <a:r>
              <a:rPr lang="en-US" sz="1200" b="0" i="0" kern="1200" baseline="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Technical artist </a:t>
            </a:r>
            <a:r>
              <a:rPr lang="en-US" sz="1200" b="0" i="0" kern="1200" dirty="0" smtClean="0">
                <a:solidFill>
                  <a:schemeClr val="tx1"/>
                </a:solidFill>
                <a:effectLst/>
                <a:latin typeface="+mn-lt"/>
                <a:ea typeface="+mn-ea"/>
                <a:cs typeface="+mn-cs"/>
              </a:rPr>
              <a:t>David Santiago</a:t>
            </a:r>
            <a:r>
              <a:rPr lang="en-US" sz="1200" b="0" i="0" kern="1200" baseline="0" dirty="0" smtClean="0">
                <a:solidFill>
                  <a:schemeClr val="tx1"/>
                </a:solidFill>
                <a:effectLst/>
                <a:latin typeface="+mn-lt"/>
                <a:ea typeface="+mn-ea"/>
                <a:cs typeface="+mn-cs"/>
              </a:rPr>
              <a:t> designed a procedural system that allowed for rapid iteration for designers and artists working in a massive world.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You can find talks and articles about his tools and techniques from this game, as well as the procedural work he did on another game, </a:t>
            </a:r>
            <a:r>
              <a:rPr lang="en-US" dirty="0" smtClean="0">
                <a:effectLst/>
                <a:latin typeface="Montserrat"/>
              </a:rPr>
              <a:t>Sunset Overdrive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baseline="0" dirty="0" smtClean="0">
              <a:solidFill>
                <a:schemeClr val="bg1"/>
              </a:solidFill>
            </a:endParaRPr>
          </a:p>
        </p:txBody>
      </p:sp>
      <p:sp>
        <p:nvSpPr>
          <p:cNvPr id="4" name="Slide Number Placeholder 3"/>
          <p:cNvSpPr>
            <a:spLocks noGrp="1"/>
          </p:cNvSpPr>
          <p:nvPr>
            <p:ph type="sldNum" sz="quarter" idx="10"/>
          </p:nvPr>
        </p:nvSpPr>
        <p:spPr/>
        <p:txBody>
          <a:bodyPr/>
          <a:lstStyle/>
          <a:p>
            <a:fld id="{D10FB4DA-BBA6-C745-8932-34CB503C6C01}" type="slidenum">
              <a:rPr lang="en-US" smtClean="0"/>
              <a:t>35</a:t>
            </a:fld>
            <a:endParaRPr lang="en-US"/>
          </a:p>
        </p:txBody>
      </p:sp>
    </p:spTree>
    <p:extLst>
      <p:ext uri="{BB962C8B-B14F-4D97-AF65-F5344CB8AC3E}">
        <p14:creationId xmlns:p14="http://schemas.microsoft.com/office/powerpoint/2010/main" val="41255842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Content density isn’t isolated to environments.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Bungie’s Destiny has many characters. Gameplay has a focus on player customization.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Requires many models and animations for all the players and gear.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Also customization for faces and hair.</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Technical artist built and supported </a:t>
            </a:r>
            <a:r>
              <a:rPr lang="en-US" sz="1200" b="0" i="1" kern="1200" baseline="0" dirty="0" smtClean="0">
                <a:solidFill>
                  <a:schemeClr val="tx1"/>
                </a:solidFill>
                <a:effectLst/>
                <a:latin typeface="+mn-lt"/>
                <a:ea typeface="+mn-ea"/>
                <a:cs typeface="+mn-cs"/>
              </a:rPr>
              <a:t>roughly</a:t>
            </a:r>
            <a:r>
              <a:rPr lang="en-US" sz="1200" b="0" i="0" kern="1200" baseline="0" dirty="0" smtClean="0">
                <a:solidFill>
                  <a:schemeClr val="tx1"/>
                </a:solidFill>
                <a:effectLst/>
                <a:latin typeface="+mn-lt"/>
                <a:ea typeface="+mn-ea"/>
                <a:cs typeface="+mn-cs"/>
              </a:rPr>
              <a:t> 35 unique specialized tools for character artists, animators, cinematics and rigging teams.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Multiple talks exist about the tools and pipeline work done to create high quality visuals efficiently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0FB4DA-BBA6-C745-8932-34CB503C6C01}" type="slidenum">
              <a:rPr lang="en-US" smtClean="0"/>
              <a:t>36</a:t>
            </a:fld>
            <a:endParaRPr lang="en-US"/>
          </a:p>
        </p:txBody>
      </p:sp>
    </p:spTree>
    <p:extLst>
      <p:ext uri="{BB962C8B-B14F-4D97-AF65-F5344CB8AC3E}">
        <p14:creationId xmlns:p14="http://schemas.microsoft.com/office/powerpoint/2010/main" val="32898110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Content density isn’t isolated to environments.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Bungie’s Destiny has many characters. Gameplay has a focus on player customization.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Requires many models and animations for all the players and gear.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Also customization for faces and hair.</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Technical artist built and supported </a:t>
            </a:r>
            <a:r>
              <a:rPr lang="en-US" sz="1200" b="0" i="1" kern="1200" baseline="0" dirty="0" smtClean="0">
                <a:solidFill>
                  <a:schemeClr val="tx1"/>
                </a:solidFill>
                <a:effectLst/>
                <a:latin typeface="+mn-lt"/>
                <a:ea typeface="+mn-ea"/>
                <a:cs typeface="+mn-cs"/>
              </a:rPr>
              <a:t>roughly</a:t>
            </a:r>
            <a:r>
              <a:rPr lang="en-US" sz="1200" b="0" i="0" kern="1200" baseline="0" dirty="0" smtClean="0">
                <a:solidFill>
                  <a:schemeClr val="tx1"/>
                </a:solidFill>
                <a:effectLst/>
                <a:latin typeface="+mn-lt"/>
                <a:ea typeface="+mn-ea"/>
                <a:cs typeface="+mn-cs"/>
              </a:rPr>
              <a:t> 35 unique specialized tools for character artists, animators, cinematics and rigging teams.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Multiple talks exist about the tools and pipeline work done to create high quality visuals efficiently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0FB4DA-BBA6-C745-8932-34CB503C6C01}" type="slidenum">
              <a:rPr lang="en-US" smtClean="0"/>
              <a:t>37</a:t>
            </a:fld>
            <a:endParaRPr lang="en-US"/>
          </a:p>
        </p:txBody>
      </p:sp>
    </p:spTree>
    <p:extLst>
      <p:ext uri="{BB962C8B-B14F-4D97-AF65-F5344CB8AC3E}">
        <p14:creationId xmlns:p14="http://schemas.microsoft.com/office/powerpoint/2010/main" val="19493509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Content density isn’t isolated to environments.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Bungie’s Destiny has many characters. Gameplay has a focus on player customization.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Requires many models and animations for all the players and gear.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Also customization for faces and hair.</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Technical artist built and supported </a:t>
            </a:r>
            <a:r>
              <a:rPr lang="en-US" sz="1200" b="0" i="1" kern="1200" baseline="0" dirty="0" smtClean="0">
                <a:solidFill>
                  <a:schemeClr val="tx1"/>
                </a:solidFill>
                <a:effectLst/>
                <a:latin typeface="+mn-lt"/>
                <a:ea typeface="+mn-ea"/>
                <a:cs typeface="+mn-cs"/>
              </a:rPr>
              <a:t>roughly</a:t>
            </a:r>
            <a:r>
              <a:rPr lang="en-US" sz="1200" b="0" i="0" kern="1200" baseline="0" dirty="0" smtClean="0">
                <a:solidFill>
                  <a:schemeClr val="tx1"/>
                </a:solidFill>
                <a:effectLst/>
                <a:latin typeface="+mn-lt"/>
                <a:ea typeface="+mn-ea"/>
                <a:cs typeface="+mn-cs"/>
              </a:rPr>
              <a:t> 35 unique specialized tools for character artists, animators, cinematics and rigging teams.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Multiple talks exist about the tools and pipeline work done to create high quality visuals efficiently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0FB4DA-BBA6-C745-8932-34CB503C6C01}" type="slidenum">
              <a:rPr lang="en-US" smtClean="0"/>
              <a:t>38</a:t>
            </a:fld>
            <a:endParaRPr lang="en-US"/>
          </a:p>
        </p:txBody>
      </p:sp>
    </p:spTree>
    <p:extLst>
      <p:ext uri="{BB962C8B-B14F-4D97-AF65-F5344CB8AC3E}">
        <p14:creationId xmlns:p14="http://schemas.microsoft.com/office/powerpoint/2010/main" val="42522171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baseline="0" dirty="0" smtClean="0">
                <a:solidFill>
                  <a:schemeClr val="bg1"/>
                </a:solidFill>
              </a:rPr>
              <a:t>I could continue to show examples</a:t>
            </a:r>
          </a:p>
          <a:p>
            <a:r>
              <a:rPr lang="en-US" sz="1200" b="0" baseline="0" dirty="0" smtClean="0">
                <a:solidFill>
                  <a:schemeClr val="bg1"/>
                </a:solidFill>
              </a:rPr>
              <a:t>all major game studios have growing technical art teams that are essential to the production.</a:t>
            </a:r>
          </a:p>
          <a:p>
            <a:r>
              <a:rPr lang="en-US" sz="1200" b="0" baseline="0" dirty="0" smtClean="0">
                <a:solidFill>
                  <a:schemeClr val="bg1"/>
                </a:solidFill>
              </a:rPr>
              <a:t>Tech artists have many key roles</a:t>
            </a:r>
          </a:p>
          <a:p>
            <a:r>
              <a:rPr lang="en-US" sz="1200" b="0" baseline="0" dirty="0" smtClean="0">
                <a:solidFill>
                  <a:schemeClr val="bg1"/>
                </a:solidFill>
              </a:rPr>
              <a:t>Building procedural systems</a:t>
            </a:r>
          </a:p>
          <a:p>
            <a:r>
              <a:rPr lang="en-US" sz="1200" b="0" baseline="0" dirty="0" smtClean="0">
                <a:solidFill>
                  <a:schemeClr val="bg1"/>
                </a:solidFill>
              </a:rPr>
              <a:t>Building tools and pipelines</a:t>
            </a:r>
          </a:p>
          <a:p>
            <a:r>
              <a:rPr lang="en-US" sz="1200" b="0" baseline="0" dirty="0" smtClean="0">
                <a:solidFill>
                  <a:schemeClr val="bg1"/>
                </a:solidFill>
              </a:rPr>
              <a:t>Automated tedious tasks </a:t>
            </a:r>
          </a:p>
          <a:p>
            <a:r>
              <a:rPr lang="en-US" sz="1200" b="0" baseline="0" dirty="0" smtClean="0">
                <a:solidFill>
                  <a:schemeClr val="bg1"/>
                </a:solidFill>
              </a:rPr>
              <a:t>Reducing production bottlenecks</a:t>
            </a:r>
          </a:p>
          <a:p>
            <a:endParaRPr lang="en-US" sz="1200" b="0" baseline="0" dirty="0" smtClean="0">
              <a:solidFill>
                <a:schemeClr val="bg1"/>
              </a:solidFill>
            </a:endParaRPr>
          </a:p>
          <a:p>
            <a:r>
              <a:rPr lang="en-US" sz="1200" b="0" baseline="0" dirty="0" smtClean="0">
                <a:solidFill>
                  <a:schemeClr val="bg1"/>
                </a:solidFill>
              </a:rPr>
              <a:t>Keep artists making art</a:t>
            </a:r>
          </a:p>
        </p:txBody>
      </p:sp>
      <p:sp>
        <p:nvSpPr>
          <p:cNvPr id="4" name="Slide Number Placeholder 3"/>
          <p:cNvSpPr>
            <a:spLocks noGrp="1"/>
          </p:cNvSpPr>
          <p:nvPr>
            <p:ph type="sldNum" sz="quarter" idx="10"/>
          </p:nvPr>
        </p:nvSpPr>
        <p:spPr/>
        <p:txBody>
          <a:bodyPr/>
          <a:lstStyle/>
          <a:p>
            <a:fld id="{D10FB4DA-BBA6-C745-8932-34CB503C6C01}" type="slidenum">
              <a:rPr lang="en-US" smtClean="0"/>
              <a:t>39</a:t>
            </a:fld>
            <a:endParaRPr lang="en-US"/>
          </a:p>
        </p:txBody>
      </p:sp>
    </p:spTree>
    <p:extLst>
      <p:ext uri="{BB962C8B-B14F-4D97-AF65-F5344CB8AC3E}">
        <p14:creationId xmlns:p14="http://schemas.microsoft.com/office/powerpoint/2010/main" val="26169308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And technical artists are not isolated to games today</a:t>
            </a:r>
          </a:p>
        </p:txBody>
      </p:sp>
      <p:sp>
        <p:nvSpPr>
          <p:cNvPr id="4" name="Slide Number Placeholder 3"/>
          <p:cNvSpPr>
            <a:spLocks noGrp="1"/>
          </p:cNvSpPr>
          <p:nvPr>
            <p:ph type="sldNum" sz="quarter" idx="10"/>
          </p:nvPr>
        </p:nvSpPr>
        <p:spPr/>
        <p:txBody>
          <a:bodyPr/>
          <a:lstStyle/>
          <a:p>
            <a:fld id="{D10FB4DA-BBA6-C745-8932-34CB503C6C01}" type="slidenum">
              <a:rPr lang="en-US" smtClean="0"/>
              <a:t>40</a:t>
            </a:fld>
            <a:endParaRPr lang="en-US"/>
          </a:p>
        </p:txBody>
      </p:sp>
    </p:spTree>
    <p:extLst>
      <p:ext uri="{BB962C8B-B14F-4D97-AF65-F5344CB8AC3E}">
        <p14:creationId xmlns:p14="http://schemas.microsoft.com/office/powerpoint/2010/main" val="20425802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baseline="0" dirty="0" smtClean="0">
                <a:solidFill>
                  <a:schemeClr val="bg1"/>
                </a:solidFill>
              </a:rPr>
              <a:t>Software companies that create the programs used by games and entertainment have technical artists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baseline="0" dirty="0" smtClean="0">
              <a:solidFill>
                <a:schemeClr val="bg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baseline="0" dirty="0" smtClean="0">
                <a:solidFill>
                  <a:schemeClr val="bg1"/>
                </a:solidFill>
              </a:rPr>
              <a:t>Myself, I have moved from games to software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baseline="0" dirty="0" smtClean="0">
                <a:solidFill>
                  <a:schemeClr val="bg1"/>
                </a:solidFill>
              </a:rPr>
              <a:t>Unity’s </a:t>
            </a:r>
            <a:r>
              <a:rPr lang="en-US" sz="1200" b="0" baseline="0" dirty="0" err="1" smtClean="0">
                <a:solidFill>
                  <a:schemeClr val="bg1"/>
                </a:solidFill>
              </a:rPr>
              <a:t>shader</a:t>
            </a:r>
            <a:r>
              <a:rPr lang="en-US" sz="1200" b="0" baseline="0" dirty="0" smtClean="0">
                <a:solidFill>
                  <a:schemeClr val="bg1"/>
                </a:solidFill>
              </a:rPr>
              <a:t> graph, one of the first new features I worked on at Unity, the staff of this feature is almost 50% technical art.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baseline="0" dirty="0" smtClean="0">
              <a:solidFill>
                <a:schemeClr val="bg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baseline="0" dirty="0" smtClean="0">
                <a:solidFill>
                  <a:schemeClr val="bg1"/>
                </a:solidFill>
              </a:rPr>
              <a:t>Since starting at Unity the tech art team has grown substantially.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baseline="0" dirty="0" smtClean="0">
              <a:solidFill>
                <a:schemeClr val="bg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baseline="0" dirty="0" smtClean="0">
                <a:solidFill>
                  <a:schemeClr val="bg1"/>
                </a:solidFill>
              </a:rPr>
              <a:t>And that’s not just at Unity, other similar software companies have growing technical art staffs: Epic, Autodesk, Adobe</a:t>
            </a:r>
          </a:p>
        </p:txBody>
      </p:sp>
      <p:sp>
        <p:nvSpPr>
          <p:cNvPr id="4" name="Slide Number Placeholder 3"/>
          <p:cNvSpPr>
            <a:spLocks noGrp="1"/>
          </p:cNvSpPr>
          <p:nvPr>
            <p:ph type="sldNum" sz="quarter" idx="10"/>
          </p:nvPr>
        </p:nvSpPr>
        <p:spPr/>
        <p:txBody>
          <a:bodyPr/>
          <a:lstStyle/>
          <a:p>
            <a:fld id="{D10FB4DA-BBA6-C745-8932-34CB503C6C01}" type="slidenum">
              <a:rPr lang="en-US" smtClean="0"/>
              <a:t>41</a:t>
            </a:fld>
            <a:endParaRPr lang="en-US"/>
          </a:p>
        </p:txBody>
      </p:sp>
    </p:spTree>
    <p:extLst>
      <p:ext uri="{BB962C8B-B14F-4D97-AF65-F5344CB8AC3E}">
        <p14:creationId xmlns:p14="http://schemas.microsoft.com/office/powerpoint/2010/main" val="7398772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baseline="0" dirty="0" smtClean="0">
                <a:solidFill>
                  <a:schemeClr val="bg1"/>
                </a:solidFill>
              </a:rPr>
              <a:t>We now see Technical Artist at major retail companies.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baseline="0" dirty="0" smtClean="0">
                <a:solidFill>
                  <a:schemeClr val="bg1"/>
                </a:solidFill>
              </a:rPr>
              <a:t>The increase of AR applications </a:t>
            </a:r>
          </a:p>
        </p:txBody>
      </p:sp>
      <p:sp>
        <p:nvSpPr>
          <p:cNvPr id="4" name="Slide Number Placeholder 3"/>
          <p:cNvSpPr>
            <a:spLocks noGrp="1"/>
          </p:cNvSpPr>
          <p:nvPr>
            <p:ph type="sldNum" sz="quarter" idx="10"/>
          </p:nvPr>
        </p:nvSpPr>
        <p:spPr/>
        <p:txBody>
          <a:bodyPr/>
          <a:lstStyle/>
          <a:p>
            <a:fld id="{D10FB4DA-BBA6-C745-8932-34CB503C6C01}" type="slidenum">
              <a:rPr lang="en-US" smtClean="0"/>
              <a:t>42</a:t>
            </a:fld>
            <a:endParaRPr lang="en-US"/>
          </a:p>
        </p:txBody>
      </p:sp>
    </p:spTree>
    <p:extLst>
      <p:ext uri="{BB962C8B-B14F-4D97-AF65-F5344CB8AC3E}">
        <p14:creationId xmlns:p14="http://schemas.microsoft.com/office/powerpoint/2010/main" val="36433879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Increase</a:t>
            </a:r>
            <a:r>
              <a:rPr lang="en-US" sz="1200" b="0" i="0" kern="1200" baseline="0" dirty="0" smtClean="0">
                <a:solidFill>
                  <a:schemeClr val="tx1"/>
                </a:solidFill>
                <a:effectLst/>
                <a:latin typeface="+mn-lt"/>
                <a:ea typeface="+mn-ea"/>
                <a:cs typeface="+mn-cs"/>
              </a:rPr>
              <a:t> in wearable technology.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Mixed reality tools are growing in popularity for professional training.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These software programs have technical artists on staff. </a:t>
            </a:r>
            <a:endParaRPr lang="en-US" sz="1200" b="0" baseline="0" dirty="0" smtClean="0">
              <a:solidFill>
                <a:schemeClr val="bg1"/>
              </a:solidFill>
            </a:endParaRPr>
          </a:p>
        </p:txBody>
      </p:sp>
      <p:sp>
        <p:nvSpPr>
          <p:cNvPr id="4" name="Slide Number Placeholder 3"/>
          <p:cNvSpPr>
            <a:spLocks noGrp="1"/>
          </p:cNvSpPr>
          <p:nvPr>
            <p:ph type="sldNum" sz="quarter" idx="10"/>
          </p:nvPr>
        </p:nvSpPr>
        <p:spPr/>
        <p:txBody>
          <a:bodyPr/>
          <a:lstStyle/>
          <a:p>
            <a:fld id="{D10FB4DA-BBA6-C745-8932-34CB503C6C01}" type="slidenum">
              <a:rPr lang="en-US" smtClean="0"/>
              <a:t>43</a:t>
            </a:fld>
            <a:endParaRPr lang="en-US"/>
          </a:p>
        </p:txBody>
      </p:sp>
    </p:spTree>
    <p:extLst>
      <p:ext uri="{BB962C8B-B14F-4D97-AF65-F5344CB8AC3E}">
        <p14:creationId xmlns:p14="http://schemas.microsoft.com/office/powerpoint/2010/main" val="41230499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problem set technical artist tackle</a:t>
            </a:r>
            <a:r>
              <a:rPr lang="en-US" baseline="0" dirty="0" smtClean="0"/>
              <a:t> isn’t isolated to just games and film anymore. </a:t>
            </a:r>
          </a:p>
          <a:p>
            <a:r>
              <a:rPr lang="en-US" baseline="0" dirty="0" smtClean="0"/>
              <a:t>Many industries have already discovered the benefits of hiring technical artists</a:t>
            </a:r>
          </a:p>
          <a:p>
            <a:r>
              <a:rPr lang="en-US" baseline="0" dirty="0" smtClean="0"/>
              <a:t>I predict only more of a demand for technical art</a:t>
            </a:r>
          </a:p>
          <a:p>
            <a:endParaRPr lang="en-US" dirty="0"/>
          </a:p>
        </p:txBody>
      </p:sp>
      <p:sp>
        <p:nvSpPr>
          <p:cNvPr id="4" name="Slide Number Placeholder 3"/>
          <p:cNvSpPr>
            <a:spLocks noGrp="1"/>
          </p:cNvSpPr>
          <p:nvPr>
            <p:ph type="sldNum" sz="quarter" idx="10"/>
          </p:nvPr>
        </p:nvSpPr>
        <p:spPr/>
        <p:txBody>
          <a:bodyPr/>
          <a:lstStyle/>
          <a:p>
            <a:fld id="{D10FB4DA-BBA6-C745-8932-34CB503C6C01}" type="slidenum">
              <a:rPr lang="en-US" smtClean="0"/>
              <a:t>44</a:t>
            </a:fld>
            <a:endParaRPr lang="en-US"/>
          </a:p>
        </p:txBody>
      </p:sp>
    </p:spTree>
    <p:extLst>
      <p:ext uri="{BB962C8B-B14F-4D97-AF65-F5344CB8AC3E}">
        <p14:creationId xmlns:p14="http://schemas.microsoft.com/office/powerpoint/2010/main" val="15768191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baseline="0" dirty="0" smtClean="0">
                <a:solidFill>
                  <a:schemeClr val="bg1"/>
                </a:solidFill>
              </a:rPr>
              <a:t>Everything I just mentioned was focused around tooling and pipeline development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baseline="0" dirty="0" smtClean="0">
                <a:solidFill>
                  <a:schemeClr val="bg1"/>
                </a:solidFill>
              </a:rPr>
              <a:t>There are also technical artists that create technical art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baseline="0" dirty="0" smtClean="0">
                <a:solidFill>
                  <a:schemeClr val="bg1"/>
                </a:solidFill>
              </a:rPr>
              <a:t>These are also important and also essential to many fields as they are innovators</a:t>
            </a:r>
          </a:p>
        </p:txBody>
      </p:sp>
      <p:sp>
        <p:nvSpPr>
          <p:cNvPr id="4" name="Slide Number Placeholder 3"/>
          <p:cNvSpPr>
            <a:spLocks noGrp="1"/>
          </p:cNvSpPr>
          <p:nvPr>
            <p:ph type="sldNum" sz="quarter" idx="10"/>
          </p:nvPr>
        </p:nvSpPr>
        <p:spPr/>
        <p:txBody>
          <a:bodyPr/>
          <a:lstStyle/>
          <a:p>
            <a:fld id="{D10FB4DA-BBA6-C745-8932-34CB503C6C01}" type="slidenum">
              <a:rPr lang="en-US" smtClean="0"/>
              <a:t>45</a:t>
            </a:fld>
            <a:endParaRPr lang="en-US"/>
          </a:p>
        </p:txBody>
      </p:sp>
    </p:spTree>
    <p:extLst>
      <p:ext uri="{BB962C8B-B14F-4D97-AF65-F5344CB8AC3E}">
        <p14:creationId xmlns:p14="http://schemas.microsoft.com/office/powerpoint/2010/main" val="179471730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Career track</a:t>
            </a:r>
          </a:p>
          <a:p>
            <a:r>
              <a:rPr lang="en-US" baseline="0" dirty="0" smtClean="0"/>
              <a:t>Why be a tech artist</a:t>
            </a:r>
          </a:p>
        </p:txBody>
      </p:sp>
      <p:sp>
        <p:nvSpPr>
          <p:cNvPr id="4" name="Slide Number Placeholder 3"/>
          <p:cNvSpPr>
            <a:spLocks noGrp="1"/>
          </p:cNvSpPr>
          <p:nvPr>
            <p:ph type="sldNum" sz="quarter" idx="10"/>
          </p:nvPr>
        </p:nvSpPr>
        <p:spPr/>
        <p:txBody>
          <a:bodyPr/>
          <a:lstStyle/>
          <a:p>
            <a:fld id="{D10FB4DA-BBA6-C745-8932-34CB503C6C01}" type="slidenum">
              <a:rPr lang="en-US" smtClean="0"/>
              <a:t>46</a:t>
            </a:fld>
            <a:endParaRPr lang="en-US"/>
          </a:p>
        </p:txBody>
      </p:sp>
    </p:spTree>
    <p:extLst>
      <p:ext uri="{BB962C8B-B14F-4D97-AF65-F5344CB8AC3E}">
        <p14:creationId xmlns:p14="http://schemas.microsoft.com/office/powerpoint/2010/main" val="29599171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Lot of flexibility of what you can do</a:t>
            </a:r>
          </a:p>
          <a:p>
            <a:r>
              <a:rPr lang="en-US" baseline="0" dirty="0" smtClean="0"/>
              <a:t>Lots of industries. </a:t>
            </a:r>
          </a:p>
          <a:p>
            <a:r>
              <a:rPr lang="en-US" baseline="0" dirty="0" smtClean="0"/>
              <a:t>Still a young field, lots of jobs</a:t>
            </a:r>
            <a:endParaRPr lang="en-US" dirty="0"/>
          </a:p>
        </p:txBody>
      </p:sp>
      <p:sp>
        <p:nvSpPr>
          <p:cNvPr id="4" name="Slide Number Placeholder 3"/>
          <p:cNvSpPr>
            <a:spLocks noGrp="1"/>
          </p:cNvSpPr>
          <p:nvPr>
            <p:ph type="sldNum" sz="quarter" idx="10"/>
          </p:nvPr>
        </p:nvSpPr>
        <p:spPr/>
        <p:txBody>
          <a:bodyPr/>
          <a:lstStyle/>
          <a:p>
            <a:fld id="{D10FB4DA-BBA6-C745-8932-34CB503C6C01}" type="slidenum">
              <a:rPr lang="en-US" smtClean="0"/>
              <a:t>47</a:t>
            </a:fld>
            <a:endParaRPr lang="en-US"/>
          </a:p>
        </p:txBody>
      </p:sp>
    </p:spTree>
    <p:extLst>
      <p:ext uri="{BB962C8B-B14F-4D97-AF65-F5344CB8AC3E}">
        <p14:creationId xmlns:p14="http://schemas.microsoft.com/office/powerpoint/2010/main" val="36631850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Seriously</a:t>
            </a:r>
            <a:r>
              <a:rPr lang="en-US" baseline="0" dirty="0" smtClean="0"/>
              <a:t>, lots of jobs, google it</a:t>
            </a:r>
            <a:endParaRPr lang="en-US" dirty="0"/>
          </a:p>
        </p:txBody>
      </p:sp>
      <p:sp>
        <p:nvSpPr>
          <p:cNvPr id="4" name="Slide Number Placeholder 3"/>
          <p:cNvSpPr>
            <a:spLocks noGrp="1"/>
          </p:cNvSpPr>
          <p:nvPr>
            <p:ph type="sldNum" sz="quarter" idx="10"/>
          </p:nvPr>
        </p:nvSpPr>
        <p:spPr/>
        <p:txBody>
          <a:bodyPr/>
          <a:lstStyle/>
          <a:p>
            <a:fld id="{D10FB4DA-BBA6-C745-8932-34CB503C6C01}" type="slidenum">
              <a:rPr lang="en-US" smtClean="0"/>
              <a:t>48</a:t>
            </a:fld>
            <a:endParaRPr lang="en-US"/>
          </a:p>
        </p:txBody>
      </p:sp>
    </p:spTree>
    <p:extLst>
      <p:ext uri="{BB962C8B-B14F-4D97-AF65-F5344CB8AC3E}">
        <p14:creationId xmlns:p14="http://schemas.microsoft.com/office/powerpoint/2010/main" val="37817461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how do you become an tech</a:t>
            </a:r>
            <a:r>
              <a:rPr lang="en-US" baseline="0" dirty="0" smtClean="0"/>
              <a:t> artist? </a:t>
            </a:r>
          </a:p>
          <a:p>
            <a:endParaRPr lang="en-US" baseline="0" dirty="0" smtClean="0"/>
          </a:p>
          <a:p>
            <a:r>
              <a:rPr lang="en-US" baseline="0" dirty="0" smtClean="0"/>
              <a:t>What do you love?</a:t>
            </a:r>
          </a:p>
        </p:txBody>
      </p:sp>
      <p:sp>
        <p:nvSpPr>
          <p:cNvPr id="4" name="Slide Number Placeholder 3"/>
          <p:cNvSpPr>
            <a:spLocks noGrp="1"/>
          </p:cNvSpPr>
          <p:nvPr>
            <p:ph type="sldNum" sz="quarter" idx="10"/>
          </p:nvPr>
        </p:nvSpPr>
        <p:spPr/>
        <p:txBody>
          <a:bodyPr/>
          <a:lstStyle/>
          <a:p>
            <a:fld id="{D10FB4DA-BBA6-C745-8932-34CB503C6C01}" type="slidenum">
              <a:rPr lang="en-US" smtClean="0"/>
              <a:t>49</a:t>
            </a:fld>
            <a:endParaRPr lang="en-US"/>
          </a:p>
        </p:txBody>
      </p:sp>
    </p:spTree>
    <p:extLst>
      <p:ext uri="{BB962C8B-B14F-4D97-AF65-F5344CB8AC3E}">
        <p14:creationId xmlns:p14="http://schemas.microsoft.com/office/powerpoint/2010/main" val="40560854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My story</a:t>
            </a:r>
          </a:p>
          <a:p>
            <a:endParaRPr lang="en-US" baseline="0" dirty="0" smtClean="0"/>
          </a:p>
        </p:txBody>
      </p:sp>
      <p:sp>
        <p:nvSpPr>
          <p:cNvPr id="4" name="Slide Number Placeholder 3"/>
          <p:cNvSpPr>
            <a:spLocks noGrp="1"/>
          </p:cNvSpPr>
          <p:nvPr>
            <p:ph type="sldNum" sz="quarter" idx="10"/>
          </p:nvPr>
        </p:nvSpPr>
        <p:spPr/>
        <p:txBody>
          <a:bodyPr/>
          <a:lstStyle/>
          <a:p>
            <a:fld id="{D10FB4DA-BBA6-C745-8932-34CB503C6C01}" type="slidenum">
              <a:rPr lang="en-US" smtClean="0"/>
              <a:t>50</a:t>
            </a:fld>
            <a:endParaRPr lang="en-US"/>
          </a:p>
        </p:txBody>
      </p:sp>
    </p:spTree>
    <p:extLst>
      <p:ext uri="{BB962C8B-B14F-4D97-AF65-F5344CB8AC3E}">
        <p14:creationId xmlns:p14="http://schemas.microsoft.com/office/powerpoint/2010/main" val="26192069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Today there are more straight forward</a:t>
            </a:r>
            <a:r>
              <a:rPr lang="en-US" baseline="0" dirty="0" smtClean="0"/>
              <a:t> paths. </a:t>
            </a:r>
          </a:p>
          <a:p>
            <a:r>
              <a:rPr lang="en-US" baseline="0" dirty="0" smtClean="0"/>
              <a:t>Actual technical art tracks and courses available at Universities.</a:t>
            </a:r>
          </a:p>
        </p:txBody>
      </p:sp>
      <p:sp>
        <p:nvSpPr>
          <p:cNvPr id="4" name="Slide Number Placeholder 3"/>
          <p:cNvSpPr>
            <a:spLocks noGrp="1"/>
          </p:cNvSpPr>
          <p:nvPr>
            <p:ph type="sldNum" sz="quarter" idx="10"/>
          </p:nvPr>
        </p:nvSpPr>
        <p:spPr/>
        <p:txBody>
          <a:bodyPr/>
          <a:lstStyle/>
          <a:p>
            <a:fld id="{D10FB4DA-BBA6-C745-8932-34CB503C6C01}" type="slidenum">
              <a:rPr lang="en-US" smtClean="0"/>
              <a:t>51</a:t>
            </a:fld>
            <a:endParaRPr lang="en-US"/>
          </a:p>
        </p:txBody>
      </p:sp>
    </p:spTree>
    <p:extLst>
      <p:ext uri="{BB962C8B-B14F-4D97-AF65-F5344CB8AC3E}">
        <p14:creationId xmlns:p14="http://schemas.microsoft.com/office/powerpoint/2010/main" val="350069568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Tailored track just for technical art.</a:t>
            </a:r>
          </a:p>
          <a:p>
            <a:r>
              <a:rPr lang="en-US" baseline="0" dirty="0" smtClean="0"/>
              <a:t>Masters in technical art </a:t>
            </a:r>
          </a:p>
          <a:p>
            <a:r>
              <a:rPr lang="en-US" baseline="0" dirty="0" smtClean="0"/>
              <a:t>Individual courses in technical</a:t>
            </a:r>
          </a:p>
          <a:p>
            <a:endParaRPr lang="en-US" baseline="0" dirty="0" smtClean="0"/>
          </a:p>
          <a:p>
            <a:r>
              <a:rPr lang="en-US" baseline="0" dirty="0" smtClean="0"/>
              <a:t>Demand for educators in the area of tech art also</a:t>
            </a:r>
            <a:endParaRPr lang="en-US" dirty="0"/>
          </a:p>
        </p:txBody>
      </p:sp>
      <p:sp>
        <p:nvSpPr>
          <p:cNvPr id="4" name="Slide Number Placeholder 3"/>
          <p:cNvSpPr>
            <a:spLocks noGrp="1"/>
          </p:cNvSpPr>
          <p:nvPr>
            <p:ph type="sldNum" sz="quarter" idx="10"/>
          </p:nvPr>
        </p:nvSpPr>
        <p:spPr/>
        <p:txBody>
          <a:bodyPr/>
          <a:lstStyle/>
          <a:p>
            <a:fld id="{D10FB4DA-BBA6-C745-8932-34CB503C6C01}" type="slidenum">
              <a:rPr lang="en-US" smtClean="0"/>
              <a:t>52</a:t>
            </a:fld>
            <a:endParaRPr lang="en-US"/>
          </a:p>
        </p:txBody>
      </p:sp>
    </p:spTree>
    <p:extLst>
      <p:ext uri="{BB962C8B-B14F-4D97-AF65-F5344CB8AC3E}">
        <p14:creationId xmlns:p14="http://schemas.microsoft.com/office/powerpoint/2010/main" val="1062603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Opportunities outside</a:t>
            </a:r>
            <a:r>
              <a:rPr lang="en-US" baseline="0" dirty="0" smtClean="0"/>
              <a:t> of school,</a:t>
            </a:r>
          </a:p>
          <a:p>
            <a:r>
              <a:rPr lang="en-US" baseline="0" dirty="0" smtClean="0"/>
              <a:t>accessibility of game engines, </a:t>
            </a:r>
          </a:p>
          <a:p>
            <a:r>
              <a:rPr lang="en-US" baseline="0" dirty="0" smtClean="0"/>
              <a:t>make your own game </a:t>
            </a:r>
          </a:p>
          <a:p>
            <a:r>
              <a:rPr lang="en-US" baseline="0" dirty="0" smtClean="0"/>
              <a:t>Clubs and associations everywhere</a:t>
            </a:r>
          </a:p>
          <a:p>
            <a:endParaRPr lang="en-US" baseline="0" dirty="0" smtClean="0"/>
          </a:p>
          <a:p>
            <a:r>
              <a:rPr lang="en-US" baseline="0" dirty="0" smtClean="0"/>
              <a:t>The purpose is to build a portfolio. </a:t>
            </a:r>
          </a:p>
          <a:p>
            <a:r>
              <a:rPr lang="en-US" baseline="0" dirty="0" smtClean="0"/>
              <a:t>Technical art is still new enough that a direct major is still not an expectation for employers. </a:t>
            </a:r>
          </a:p>
          <a:p>
            <a:r>
              <a:rPr lang="en-US" baseline="0" dirty="0" smtClean="0"/>
              <a:t>Employers want to foremost see a portfolio. </a:t>
            </a:r>
          </a:p>
          <a:p>
            <a:r>
              <a:rPr lang="en-US" baseline="0" dirty="0" smtClean="0"/>
              <a:t>Showcasing a range of programming and art skill</a:t>
            </a:r>
          </a:p>
          <a:p>
            <a:r>
              <a:rPr lang="en-US" baseline="0" dirty="0" smtClean="0"/>
              <a:t>experience with different DCCs and experience working on projects with other artists</a:t>
            </a:r>
          </a:p>
        </p:txBody>
      </p:sp>
      <p:sp>
        <p:nvSpPr>
          <p:cNvPr id="4" name="Slide Number Placeholder 3"/>
          <p:cNvSpPr>
            <a:spLocks noGrp="1"/>
          </p:cNvSpPr>
          <p:nvPr>
            <p:ph type="sldNum" sz="quarter" idx="10"/>
          </p:nvPr>
        </p:nvSpPr>
        <p:spPr/>
        <p:txBody>
          <a:bodyPr/>
          <a:lstStyle/>
          <a:p>
            <a:fld id="{D10FB4DA-BBA6-C745-8932-34CB503C6C01}" type="slidenum">
              <a:rPr lang="en-US" smtClean="0"/>
              <a:t>53</a:t>
            </a:fld>
            <a:endParaRPr lang="en-US"/>
          </a:p>
        </p:txBody>
      </p:sp>
    </p:spTree>
    <p:extLst>
      <p:ext uri="{BB962C8B-B14F-4D97-AF65-F5344CB8AC3E}">
        <p14:creationId xmlns:p14="http://schemas.microsoft.com/office/powerpoint/2010/main" val="28113918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Hiring </a:t>
            </a:r>
            <a:r>
              <a:rPr lang="en-US" baseline="0" dirty="0" smtClean="0"/>
              <a:t>a technical artist, what should you look for? </a:t>
            </a:r>
            <a:endParaRPr lang="en-US" baseline="0" dirty="0"/>
          </a:p>
          <a:p>
            <a:r>
              <a:rPr lang="en-US" baseline="0" dirty="0" smtClean="0"/>
              <a:t>Or for students and job seekers, what are people hiring technical artists looking for</a:t>
            </a:r>
          </a:p>
        </p:txBody>
      </p:sp>
      <p:sp>
        <p:nvSpPr>
          <p:cNvPr id="4" name="Slide Number Placeholder 3"/>
          <p:cNvSpPr>
            <a:spLocks noGrp="1"/>
          </p:cNvSpPr>
          <p:nvPr>
            <p:ph type="sldNum" sz="quarter" idx="10"/>
          </p:nvPr>
        </p:nvSpPr>
        <p:spPr/>
        <p:txBody>
          <a:bodyPr/>
          <a:lstStyle/>
          <a:p>
            <a:fld id="{D10FB4DA-BBA6-C745-8932-34CB503C6C01}" type="slidenum">
              <a:rPr lang="en-US" smtClean="0"/>
              <a:t>54</a:t>
            </a:fld>
            <a:endParaRPr lang="en-US"/>
          </a:p>
        </p:txBody>
      </p:sp>
    </p:spTree>
    <p:extLst>
      <p:ext uri="{BB962C8B-B14F-4D97-AF65-F5344CB8AC3E}">
        <p14:creationId xmlns:p14="http://schemas.microsoft.com/office/powerpoint/2010/main" val="17039462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It’s all</a:t>
            </a:r>
            <a:r>
              <a:rPr lang="en-US" baseline="0" dirty="0" smtClean="0"/>
              <a:t> about that portfolio</a:t>
            </a:r>
          </a:p>
          <a:p>
            <a:r>
              <a:rPr lang="en-US" baseline="0" dirty="0" smtClean="0"/>
              <a:t>examples of that person being a multiplier</a:t>
            </a:r>
          </a:p>
          <a:p>
            <a:r>
              <a:rPr lang="en-US" baseline="0" dirty="0" smtClean="0"/>
              <a:t>looking for innovation, can they bring ideas that are unique</a:t>
            </a:r>
          </a:p>
          <a:p>
            <a:endParaRPr lang="en-US" baseline="0" dirty="0" smtClean="0"/>
          </a:p>
          <a:p>
            <a:r>
              <a:rPr lang="en-US" baseline="0" dirty="0" smtClean="0"/>
              <a:t>do they actually fit the role – remember technical art is an umbrella term, all are different, as well as their skills and interest</a:t>
            </a:r>
          </a:p>
          <a:p>
            <a:r>
              <a:rPr lang="en-US" baseline="0" dirty="0" smtClean="0"/>
              <a:t>Do they actually align to the job, will they enjoy it</a:t>
            </a:r>
          </a:p>
          <a:p>
            <a:endParaRPr lang="en-US" baseline="0" dirty="0" smtClean="0"/>
          </a:p>
          <a:p>
            <a:r>
              <a:rPr lang="en-US" baseline="0" dirty="0" smtClean="0"/>
              <a:t>Unfortunately technical artists are still unicorns. </a:t>
            </a:r>
          </a:p>
          <a:p>
            <a:r>
              <a:rPr lang="en-US" baseline="0" dirty="0" smtClean="0"/>
              <a:t>Demand doesn’t match amount</a:t>
            </a:r>
            <a:endParaRPr lang="en-US" dirty="0"/>
          </a:p>
        </p:txBody>
      </p:sp>
      <p:sp>
        <p:nvSpPr>
          <p:cNvPr id="4" name="Slide Number Placeholder 3"/>
          <p:cNvSpPr>
            <a:spLocks noGrp="1"/>
          </p:cNvSpPr>
          <p:nvPr>
            <p:ph type="sldNum" sz="quarter" idx="10"/>
          </p:nvPr>
        </p:nvSpPr>
        <p:spPr/>
        <p:txBody>
          <a:bodyPr/>
          <a:lstStyle/>
          <a:p>
            <a:fld id="{D10FB4DA-BBA6-C745-8932-34CB503C6C01}" type="slidenum">
              <a:rPr lang="en-US" smtClean="0"/>
              <a:t>55</a:t>
            </a:fld>
            <a:endParaRPr lang="en-US"/>
          </a:p>
        </p:txBody>
      </p:sp>
    </p:spTree>
    <p:extLst>
      <p:ext uri="{BB962C8B-B14F-4D97-AF65-F5344CB8AC3E}">
        <p14:creationId xmlns:p14="http://schemas.microsoft.com/office/powerpoint/2010/main" val="26831020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It’s all</a:t>
            </a:r>
            <a:r>
              <a:rPr lang="en-US" baseline="0" dirty="0" smtClean="0"/>
              <a:t> about that portfolio</a:t>
            </a:r>
          </a:p>
          <a:p>
            <a:r>
              <a:rPr lang="en-US" baseline="0" dirty="0" smtClean="0"/>
              <a:t>examples of that person being a multiplier</a:t>
            </a:r>
          </a:p>
          <a:p>
            <a:r>
              <a:rPr lang="en-US" baseline="0" dirty="0" smtClean="0"/>
              <a:t>looking for innovation, can they bring ideas that are unique</a:t>
            </a:r>
          </a:p>
          <a:p>
            <a:endParaRPr lang="en-US" baseline="0" dirty="0" smtClean="0"/>
          </a:p>
          <a:p>
            <a:r>
              <a:rPr lang="en-US" baseline="0" dirty="0" smtClean="0"/>
              <a:t>do they actually fit the role – remember technical art is an umbrella term, all are different, as well as their skills and interest</a:t>
            </a:r>
          </a:p>
          <a:p>
            <a:r>
              <a:rPr lang="en-US" baseline="0" dirty="0" smtClean="0"/>
              <a:t>Do they actually align to the job, will they enjoy it</a:t>
            </a:r>
          </a:p>
          <a:p>
            <a:endParaRPr lang="en-US" baseline="0" dirty="0" smtClean="0"/>
          </a:p>
          <a:p>
            <a:r>
              <a:rPr lang="en-US" baseline="0" dirty="0" smtClean="0"/>
              <a:t>Unfortunately technical artists are still unicorns. </a:t>
            </a:r>
          </a:p>
          <a:p>
            <a:r>
              <a:rPr lang="en-US" baseline="0" dirty="0" smtClean="0"/>
              <a:t>Demand doesn’t match amount</a:t>
            </a:r>
            <a:endParaRPr lang="en-US" dirty="0"/>
          </a:p>
        </p:txBody>
      </p:sp>
      <p:sp>
        <p:nvSpPr>
          <p:cNvPr id="4" name="Slide Number Placeholder 3"/>
          <p:cNvSpPr>
            <a:spLocks noGrp="1"/>
          </p:cNvSpPr>
          <p:nvPr>
            <p:ph type="sldNum" sz="quarter" idx="10"/>
          </p:nvPr>
        </p:nvSpPr>
        <p:spPr/>
        <p:txBody>
          <a:bodyPr/>
          <a:lstStyle/>
          <a:p>
            <a:fld id="{D10FB4DA-BBA6-C745-8932-34CB503C6C01}" type="slidenum">
              <a:rPr lang="en-US" smtClean="0"/>
              <a:t>56</a:t>
            </a:fld>
            <a:endParaRPr lang="en-US"/>
          </a:p>
        </p:txBody>
      </p:sp>
    </p:spTree>
    <p:extLst>
      <p:ext uri="{BB962C8B-B14F-4D97-AF65-F5344CB8AC3E}">
        <p14:creationId xmlns:p14="http://schemas.microsoft.com/office/powerpoint/2010/main" val="34959991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How to increase technical artists</a:t>
            </a:r>
          </a:p>
        </p:txBody>
      </p:sp>
      <p:sp>
        <p:nvSpPr>
          <p:cNvPr id="4" name="Slide Number Placeholder 3"/>
          <p:cNvSpPr>
            <a:spLocks noGrp="1"/>
          </p:cNvSpPr>
          <p:nvPr>
            <p:ph type="sldNum" sz="quarter" idx="10"/>
          </p:nvPr>
        </p:nvSpPr>
        <p:spPr/>
        <p:txBody>
          <a:bodyPr/>
          <a:lstStyle/>
          <a:p>
            <a:fld id="{D10FB4DA-BBA6-C745-8932-34CB503C6C01}" type="slidenum">
              <a:rPr lang="en-US" smtClean="0"/>
              <a:t>57</a:t>
            </a:fld>
            <a:endParaRPr lang="en-US"/>
          </a:p>
        </p:txBody>
      </p:sp>
    </p:spTree>
    <p:extLst>
      <p:ext uri="{BB962C8B-B14F-4D97-AF65-F5344CB8AC3E}">
        <p14:creationId xmlns:p14="http://schemas.microsoft.com/office/powerpoint/2010/main" val="296072547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Must integrate art and technology in education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stop keeping this two departments separated.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r>
              <a:rPr lang="en-US" baseline="0" dirty="0" smtClean="0"/>
              <a:t>STEM is going to become STEAM – arts in technology is increasing and growing and we, as scientists, innovators educators, must embrace it moving forward</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D10FB4DA-BBA6-C745-8932-34CB503C6C01}" type="slidenum">
              <a:rPr lang="en-US" smtClean="0"/>
              <a:t>58</a:t>
            </a:fld>
            <a:endParaRPr lang="en-US"/>
          </a:p>
        </p:txBody>
      </p:sp>
    </p:spTree>
    <p:extLst>
      <p:ext uri="{BB962C8B-B14F-4D97-AF65-F5344CB8AC3E}">
        <p14:creationId xmlns:p14="http://schemas.microsoft.com/office/powerpoint/2010/main" val="2905090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Looking to the future of technology</a:t>
            </a:r>
          </a:p>
          <a:p>
            <a:r>
              <a:rPr lang="en-US" dirty="0" smtClean="0"/>
              <a:t>3D content will be in everything, interactive media will be in everything</a:t>
            </a:r>
          </a:p>
          <a:p>
            <a:r>
              <a:rPr lang="en-US" baseline="0" dirty="0" smtClean="0"/>
              <a:t>Interdisciplinary staffs will grow</a:t>
            </a:r>
          </a:p>
          <a:p>
            <a:endParaRPr lang="en-US" baseline="0" dirty="0" smtClean="0"/>
          </a:p>
          <a:p>
            <a:r>
              <a:rPr lang="en-US" baseline="0" dirty="0" smtClean="0"/>
              <a:t>Technical artists will be everywhere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D10FB4DA-BBA6-C745-8932-34CB503C6C01}" type="slidenum">
              <a:rPr lang="en-US" smtClean="0"/>
              <a:t>59</a:t>
            </a:fld>
            <a:endParaRPr lang="en-US"/>
          </a:p>
        </p:txBody>
      </p:sp>
    </p:spTree>
    <p:extLst>
      <p:ext uri="{BB962C8B-B14F-4D97-AF65-F5344CB8AC3E}">
        <p14:creationId xmlns:p14="http://schemas.microsoft.com/office/powerpoint/2010/main" val="361852017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a:t>
            </a:r>
            <a:endParaRPr lang="en-US" dirty="0"/>
          </a:p>
        </p:txBody>
      </p:sp>
      <p:sp>
        <p:nvSpPr>
          <p:cNvPr id="4" name="Slide Number Placeholder 3"/>
          <p:cNvSpPr>
            <a:spLocks noGrp="1"/>
          </p:cNvSpPr>
          <p:nvPr>
            <p:ph type="sldNum" sz="quarter" idx="5"/>
          </p:nvPr>
        </p:nvSpPr>
        <p:spPr/>
        <p:txBody>
          <a:bodyPr/>
          <a:lstStyle/>
          <a:p>
            <a:fld id="{D10FB4DA-BBA6-C745-8932-34CB503C6C01}" type="slidenum">
              <a:rPr lang="en-US" smtClean="0"/>
              <a:t>60</a:t>
            </a:fld>
            <a:endParaRPr lang="en-US"/>
          </a:p>
        </p:txBody>
      </p:sp>
    </p:spTree>
    <p:extLst>
      <p:ext uri="{BB962C8B-B14F-4D97-AF65-F5344CB8AC3E}">
        <p14:creationId xmlns:p14="http://schemas.microsoft.com/office/powerpoint/2010/main" val="897493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
        <p:nvSpPr>
          <p:cNvPr id="12" name="Рисунок 11"/>
          <p:cNvSpPr>
            <a:spLocks noGrp="1"/>
          </p:cNvSpPr>
          <p:nvPr>
            <p:ph type="pic" sz="quarter" idx="11"/>
          </p:nvPr>
        </p:nvSpPr>
        <p:spPr>
          <a:xfrm>
            <a:off x="0" y="0"/>
            <a:ext cx="12192000" cy="6858000"/>
          </a:xfrm>
        </p:spPr>
        <p:txBody>
          <a:bodyPr/>
          <a:lstStyle/>
          <a:p>
            <a:endParaRPr lang="ru-RU" dirty="0"/>
          </a:p>
        </p:txBody>
      </p:sp>
      <p:sp>
        <p:nvSpPr>
          <p:cNvPr id="10" name="Рисунок 9"/>
          <p:cNvSpPr>
            <a:spLocks noGrp="1"/>
          </p:cNvSpPr>
          <p:nvPr>
            <p:ph type="pic" sz="quarter" idx="10"/>
          </p:nvPr>
        </p:nvSpPr>
        <p:spPr>
          <a:xfrm>
            <a:off x="3774395" y="1969620"/>
            <a:ext cx="4763757" cy="1077277"/>
          </a:xfrm>
          <a:custGeom>
            <a:avLst/>
            <a:gdLst>
              <a:gd name="connsiteX0" fmla="*/ 3206801 w 4763757"/>
              <a:gd name="connsiteY0" fmla="*/ 216941 h 1077277"/>
              <a:gd name="connsiteX1" fmla="*/ 3085700 w 4763757"/>
              <a:gd name="connsiteY1" fmla="*/ 244430 h 1077277"/>
              <a:gd name="connsiteX2" fmla="*/ 2999518 w 4763757"/>
              <a:gd name="connsiteY2" fmla="*/ 316496 h 1077277"/>
              <a:gd name="connsiteX3" fmla="*/ 2947511 w 4763757"/>
              <a:gd name="connsiteY3" fmla="*/ 418280 h 1077277"/>
              <a:gd name="connsiteX4" fmla="*/ 2930424 w 4763757"/>
              <a:gd name="connsiteY4" fmla="*/ 534924 h 1077277"/>
              <a:gd name="connsiteX5" fmla="*/ 2948254 w 4763757"/>
              <a:gd name="connsiteY5" fmla="*/ 653053 h 1077277"/>
              <a:gd name="connsiteX6" fmla="*/ 3001004 w 4763757"/>
              <a:gd name="connsiteY6" fmla="*/ 754837 h 1077277"/>
              <a:gd name="connsiteX7" fmla="*/ 3087929 w 4763757"/>
              <a:gd name="connsiteY7" fmla="*/ 826160 h 1077277"/>
              <a:gd name="connsiteX8" fmla="*/ 3206801 w 4763757"/>
              <a:gd name="connsiteY8" fmla="*/ 852906 h 1077277"/>
              <a:gd name="connsiteX9" fmla="*/ 3328645 w 4763757"/>
              <a:gd name="connsiteY9" fmla="*/ 824674 h 1077277"/>
              <a:gd name="connsiteX10" fmla="*/ 3414827 w 4763757"/>
              <a:gd name="connsiteY10" fmla="*/ 751122 h 1077277"/>
              <a:gd name="connsiteX11" fmla="*/ 3466091 w 4763757"/>
              <a:gd name="connsiteY11" fmla="*/ 648595 h 1077277"/>
              <a:gd name="connsiteX12" fmla="*/ 3483178 w 4763757"/>
              <a:gd name="connsiteY12" fmla="*/ 531952 h 1077277"/>
              <a:gd name="connsiteX13" fmla="*/ 3465348 w 4763757"/>
              <a:gd name="connsiteY13" fmla="*/ 413823 h 1077277"/>
              <a:gd name="connsiteX14" fmla="*/ 3411855 w 4763757"/>
              <a:gd name="connsiteY14" fmla="*/ 312782 h 1077277"/>
              <a:gd name="connsiteX15" fmla="*/ 3324930 w 4763757"/>
              <a:gd name="connsiteY15" fmla="*/ 242944 h 1077277"/>
              <a:gd name="connsiteX16" fmla="*/ 3206801 w 4763757"/>
              <a:gd name="connsiteY16" fmla="*/ 216941 h 1077277"/>
              <a:gd name="connsiteX17" fmla="*/ 3775634 w 4763757"/>
              <a:gd name="connsiteY17" fmla="*/ 5943 h 1077277"/>
              <a:gd name="connsiteX18" fmla="*/ 4040125 w 4763757"/>
              <a:gd name="connsiteY18" fmla="*/ 5943 h 1077277"/>
              <a:gd name="connsiteX19" fmla="*/ 4267467 w 4763757"/>
              <a:gd name="connsiteY19" fmla="*/ 490347 h 1077277"/>
              <a:gd name="connsiteX20" fmla="*/ 4497782 w 4763757"/>
              <a:gd name="connsiteY20" fmla="*/ 5943 h 1077277"/>
              <a:gd name="connsiteX21" fmla="*/ 4763757 w 4763757"/>
              <a:gd name="connsiteY21" fmla="*/ 5943 h 1077277"/>
              <a:gd name="connsiteX22" fmla="*/ 4387825 w 4763757"/>
              <a:gd name="connsiteY22" fmla="*/ 701344 h 1077277"/>
              <a:gd name="connsiteX23" fmla="*/ 4387825 w 4763757"/>
              <a:gd name="connsiteY23" fmla="*/ 1060932 h 1077277"/>
              <a:gd name="connsiteX24" fmla="*/ 4145623 w 4763757"/>
              <a:gd name="connsiteY24" fmla="*/ 1060932 h 1077277"/>
              <a:gd name="connsiteX25" fmla="*/ 4145623 w 4763757"/>
              <a:gd name="connsiteY25" fmla="*/ 698373 h 1077277"/>
              <a:gd name="connsiteX26" fmla="*/ 2309927 w 4763757"/>
              <a:gd name="connsiteY26" fmla="*/ 5943 h 1077277"/>
              <a:gd name="connsiteX27" fmla="*/ 2553615 w 4763757"/>
              <a:gd name="connsiteY27" fmla="*/ 5943 h 1077277"/>
              <a:gd name="connsiteX28" fmla="*/ 2553615 w 4763757"/>
              <a:gd name="connsiteY28" fmla="*/ 542353 h 1077277"/>
              <a:gd name="connsiteX29" fmla="*/ 2540985 w 4763757"/>
              <a:gd name="connsiteY29" fmla="*/ 761523 h 1077277"/>
              <a:gd name="connsiteX30" fmla="*/ 2486006 w 4763757"/>
              <a:gd name="connsiteY30" fmla="*/ 930173 h 1077277"/>
              <a:gd name="connsiteX31" fmla="*/ 2361934 w 4763757"/>
              <a:gd name="connsiteY31" fmla="*/ 1038644 h 1077277"/>
              <a:gd name="connsiteX32" fmla="*/ 2143506 w 4763757"/>
              <a:gd name="connsiteY32" fmla="*/ 1077277 h 1077277"/>
              <a:gd name="connsiteX33" fmla="*/ 1914678 w 4763757"/>
              <a:gd name="connsiteY33" fmla="*/ 1011898 h 1077277"/>
              <a:gd name="connsiteX34" fmla="*/ 1968170 w 4763757"/>
              <a:gd name="connsiteY34" fmla="*/ 812787 h 1077277"/>
              <a:gd name="connsiteX35" fmla="*/ 2031321 w 4763757"/>
              <a:gd name="connsiteY35" fmla="*/ 842505 h 1077277"/>
              <a:gd name="connsiteX36" fmla="*/ 2143506 w 4763757"/>
              <a:gd name="connsiteY36" fmla="*/ 860336 h 1077277"/>
              <a:gd name="connsiteX37" fmla="*/ 2231175 w 4763757"/>
              <a:gd name="connsiteY37" fmla="*/ 841762 h 1077277"/>
              <a:gd name="connsiteX38" fmla="*/ 2281695 w 4763757"/>
              <a:gd name="connsiteY38" fmla="*/ 784555 h 1077277"/>
              <a:gd name="connsiteX39" fmla="*/ 2304727 w 4763757"/>
              <a:gd name="connsiteY39" fmla="*/ 685742 h 1077277"/>
              <a:gd name="connsiteX40" fmla="*/ 2309927 w 4763757"/>
              <a:gd name="connsiteY40" fmla="*/ 542353 h 1077277"/>
              <a:gd name="connsiteX41" fmla="*/ 885825 w 4763757"/>
              <a:gd name="connsiteY41" fmla="*/ 5943 h 1077277"/>
              <a:gd name="connsiteX42" fmla="*/ 1076021 w 4763757"/>
              <a:gd name="connsiteY42" fmla="*/ 5943 h 1077277"/>
              <a:gd name="connsiteX43" fmla="*/ 1567853 w 4763757"/>
              <a:gd name="connsiteY43" fmla="*/ 625563 h 1077277"/>
              <a:gd name="connsiteX44" fmla="*/ 1567853 w 4763757"/>
              <a:gd name="connsiteY44" fmla="*/ 5943 h 1077277"/>
              <a:gd name="connsiteX45" fmla="*/ 1811541 w 4763757"/>
              <a:gd name="connsiteY45" fmla="*/ 5943 h 1077277"/>
              <a:gd name="connsiteX46" fmla="*/ 1811541 w 4763757"/>
              <a:gd name="connsiteY46" fmla="*/ 1060932 h 1077277"/>
              <a:gd name="connsiteX47" fmla="*/ 1615402 w 4763757"/>
              <a:gd name="connsiteY47" fmla="*/ 1060932 h 1077277"/>
              <a:gd name="connsiteX48" fmla="*/ 1129513 w 4763757"/>
              <a:gd name="connsiteY48" fmla="*/ 457657 h 1077277"/>
              <a:gd name="connsiteX49" fmla="*/ 1129513 w 4763757"/>
              <a:gd name="connsiteY49" fmla="*/ 1060932 h 1077277"/>
              <a:gd name="connsiteX50" fmla="*/ 885825 w 4763757"/>
              <a:gd name="connsiteY50" fmla="*/ 1060932 h 1077277"/>
              <a:gd name="connsiteX51" fmla="*/ 0 w 4763757"/>
              <a:gd name="connsiteY51" fmla="*/ 5943 h 1077277"/>
              <a:gd name="connsiteX52" fmla="*/ 728091 w 4763757"/>
              <a:gd name="connsiteY52" fmla="*/ 5943 h 1077277"/>
              <a:gd name="connsiteX53" fmla="*/ 728091 w 4763757"/>
              <a:gd name="connsiteY53" fmla="*/ 219913 h 1077277"/>
              <a:gd name="connsiteX54" fmla="*/ 243688 w 4763757"/>
              <a:gd name="connsiteY54" fmla="*/ 219913 h 1077277"/>
              <a:gd name="connsiteX55" fmla="*/ 243688 w 4763757"/>
              <a:gd name="connsiteY55" fmla="*/ 424967 h 1077277"/>
              <a:gd name="connsiteX56" fmla="*/ 659740 w 4763757"/>
              <a:gd name="connsiteY56" fmla="*/ 424967 h 1077277"/>
              <a:gd name="connsiteX57" fmla="*/ 659740 w 4763757"/>
              <a:gd name="connsiteY57" fmla="*/ 622592 h 1077277"/>
              <a:gd name="connsiteX58" fmla="*/ 243688 w 4763757"/>
              <a:gd name="connsiteY58" fmla="*/ 622592 h 1077277"/>
              <a:gd name="connsiteX59" fmla="*/ 243688 w 4763757"/>
              <a:gd name="connsiteY59" fmla="*/ 846963 h 1077277"/>
              <a:gd name="connsiteX60" fmla="*/ 741465 w 4763757"/>
              <a:gd name="connsiteY60" fmla="*/ 846963 h 1077277"/>
              <a:gd name="connsiteX61" fmla="*/ 741465 w 4763757"/>
              <a:gd name="connsiteY61" fmla="*/ 1060932 h 1077277"/>
              <a:gd name="connsiteX62" fmla="*/ 0 w 4763757"/>
              <a:gd name="connsiteY62" fmla="*/ 1060932 h 1077277"/>
              <a:gd name="connsiteX63" fmla="*/ 3209773 w 4763757"/>
              <a:gd name="connsiteY63" fmla="*/ 0 h 1077277"/>
              <a:gd name="connsiteX64" fmla="*/ 3423743 w 4763757"/>
              <a:gd name="connsiteY64" fmla="*/ 46062 h 1077277"/>
              <a:gd name="connsiteX65" fmla="*/ 3588678 w 4763757"/>
              <a:gd name="connsiteY65" fmla="*/ 167906 h 1077277"/>
              <a:gd name="connsiteX66" fmla="*/ 3694176 w 4763757"/>
              <a:gd name="connsiteY66" fmla="*/ 340271 h 1077277"/>
              <a:gd name="connsiteX67" fmla="*/ 3731324 w 4763757"/>
              <a:gd name="connsiteY67" fmla="*/ 536409 h 1077277"/>
              <a:gd name="connsiteX68" fmla="*/ 3691947 w 4763757"/>
              <a:gd name="connsiteY68" fmla="*/ 737006 h 1077277"/>
              <a:gd name="connsiteX69" fmla="*/ 3582734 w 4763757"/>
              <a:gd name="connsiteY69" fmla="*/ 907142 h 1077277"/>
              <a:gd name="connsiteX70" fmla="*/ 3416313 w 4763757"/>
              <a:gd name="connsiteY70" fmla="*/ 1025271 h 1077277"/>
              <a:gd name="connsiteX71" fmla="*/ 3205315 w 4763757"/>
              <a:gd name="connsiteY71" fmla="*/ 1069848 h 1077277"/>
              <a:gd name="connsiteX72" fmla="*/ 2991346 w 4763757"/>
              <a:gd name="connsiteY72" fmla="*/ 1023785 h 1077277"/>
              <a:gd name="connsiteX73" fmla="*/ 2826411 w 4763757"/>
              <a:gd name="connsiteY73" fmla="*/ 902684 h 1077277"/>
              <a:gd name="connsiteX74" fmla="*/ 2720169 w 4763757"/>
              <a:gd name="connsiteY74" fmla="*/ 731062 h 1077277"/>
              <a:gd name="connsiteX75" fmla="*/ 2682279 w 4763757"/>
              <a:gd name="connsiteY75" fmla="*/ 531952 h 1077277"/>
              <a:gd name="connsiteX76" fmla="*/ 2721655 w 4763757"/>
              <a:gd name="connsiteY76" fmla="*/ 331355 h 1077277"/>
              <a:gd name="connsiteX77" fmla="*/ 2831611 w 4763757"/>
              <a:gd name="connsiteY77" fmla="*/ 161220 h 1077277"/>
              <a:gd name="connsiteX78" fmla="*/ 2998775 w 4763757"/>
              <a:gd name="connsiteY78" fmla="*/ 43834 h 1077277"/>
              <a:gd name="connsiteX79" fmla="*/ 3209773 w 4763757"/>
              <a:gd name="connsiteY79" fmla="*/ 0 h 1077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763757" h="1077277">
                <a:moveTo>
                  <a:pt x="3206801" y="216941"/>
                </a:moveTo>
                <a:cubicBezTo>
                  <a:pt x="3160243" y="216941"/>
                  <a:pt x="3119876" y="226104"/>
                  <a:pt x="3085700" y="244430"/>
                </a:cubicBezTo>
                <a:cubicBezTo>
                  <a:pt x="3051525" y="262756"/>
                  <a:pt x="3022797" y="286778"/>
                  <a:pt x="2999518" y="316496"/>
                </a:cubicBezTo>
                <a:cubicBezTo>
                  <a:pt x="2976239" y="346214"/>
                  <a:pt x="2958904" y="380142"/>
                  <a:pt x="2947511" y="418280"/>
                </a:cubicBezTo>
                <a:cubicBezTo>
                  <a:pt x="2936120" y="456419"/>
                  <a:pt x="2930424" y="495300"/>
                  <a:pt x="2930424" y="534924"/>
                </a:cubicBezTo>
                <a:cubicBezTo>
                  <a:pt x="2930424" y="575538"/>
                  <a:pt x="2936367" y="614914"/>
                  <a:pt x="2948254" y="653053"/>
                </a:cubicBezTo>
                <a:cubicBezTo>
                  <a:pt x="2960142" y="691191"/>
                  <a:pt x="2977725" y="725119"/>
                  <a:pt x="3001004" y="754837"/>
                </a:cubicBezTo>
                <a:cubicBezTo>
                  <a:pt x="3024283" y="784555"/>
                  <a:pt x="3053258" y="808329"/>
                  <a:pt x="3087929" y="826160"/>
                </a:cubicBezTo>
                <a:cubicBezTo>
                  <a:pt x="3122600" y="843991"/>
                  <a:pt x="3162224" y="852906"/>
                  <a:pt x="3206801" y="852906"/>
                </a:cubicBezTo>
                <a:cubicBezTo>
                  <a:pt x="3253360" y="852906"/>
                  <a:pt x="3293974" y="843495"/>
                  <a:pt x="3328645" y="824674"/>
                </a:cubicBezTo>
                <a:cubicBezTo>
                  <a:pt x="3363316" y="805853"/>
                  <a:pt x="3392043" y="781335"/>
                  <a:pt x="3414827" y="751122"/>
                </a:cubicBezTo>
                <a:cubicBezTo>
                  <a:pt x="3437611" y="720909"/>
                  <a:pt x="3454699" y="686733"/>
                  <a:pt x="3466091" y="648595"/>
                </a:cubicBezTo>
                <a:cubicBezTo>
                  <a:pt x="3477483" y="610457"/>
                  <a:pt x="3483178" y="571576"/>
                  <a:pt x="3483178" y="531952"/>
                </a:cubicBezTo>
                <a:cubicBezTo>
                  <a:pt x="3483178" y="491337"/>
                  <a:pt x="3477235" y="451961"/>
                  <a:pt x="3465348" y="413823"/>
                </a:cubicBezTo>
                <a:cubicBezTo>
                  <a:pt x="3453461" y="375685"/>
                  <a:pt x="3435630" y="342004"/>
                  <a:pt x="3411855" y="312782"/>
                </a:cubicBezTo>
                <a:cubicBezTo>
                  <a:pt x="3388081" y="283559"/>
                  <a:pt x="3359106" y="260280"/>
                  <a:pt x="3324930" y="242944"/>
                </a:cubicBezTo>
                <a:cubicBezTo>
                  <a:pt x="3290754" y="225609"/>
                  <a:pt x="3251378" y="216941"/>
                  <a:pt x="3206801" y="216941"/>
                </a:cubicBezTo>
                <a:close/>
                <a:moveTo>
                  <a:pt x="3775634" y="5943"/>
                </a:moveTo>
                <a:lnTo>
                  <a:pt x="4040125" y="5943"/>
                </a:lnTo>
                <a:lnTo>
                  <a:pt x="4267467" y="490347"/>
                </a:lnTo>
                <a:lnTo>
                  <a:pt x="4497782" y="5943"/>
                </a:lnTo>
                <a:lnTo>
                  <a:pt x="4763757" y="5943"/>
                </a:lnTo>
                <a:lnTo>
                  <a:pt x="4387825" y="701344"/>
                </a:lnTo>
                <a:lnTo>
                  <a:pt x="4387825" y="1060932"/>
                </a:lnTo>
                <a:lnTo>
                  <a:pt x="4145623" y="1060932"/>
                </a:lnTo>
                <a:lnTo>
                  <a:pt x="4145623" y="698373"/>
                </a:lnTo>
                <a:close/>
                <a:moveTo>
                  <a:pt x="2309927" y="5943"/>
                </a:moveTo>
                <a:lnTo>
                  <a:pt x="2553615" y="5943"/>
                </a:lnTo>
                <a:lnTo>
                  <a:pt x="2553615" y="542353"/>
                </a:lnTo>
                <a:cubicBezTo>
                  <a:pt x="2553615" y="622592"/>
                  <a:pt x="2549405" y="695648"/>
                  <a:pt x="2540985" y="761523"/>
                </a:cubicBezTo>
                <a:cubicBezTo>
                  <a:pt x="2532565" y="827398"/>
                  <a:pt x="2514238" y="883615"/>
                  <a:pt x="2486006" y="930173"/>
                </a:cubicBezTo>
                <a:cubicBezTo>
                  <a:pt x="2457774" y="976731"/>
                  <a:pt x="2416417" y="1012888"/>
                  <a:pt x="2361934" y="1038644"/>
                </a:cubicBezTo>
                <a:cubicBezTo>
                  <a:pt x="2307451" y="1064399"/>
                  <a:pt x="2234642" y="1077277"/>
                  <a:pt x="2143506" y="1077277"/>
                </a:cubicBezTo>
                <a:cubicBezTo>
                  <a:pt x="2054352" y="1077277"/>
                  <a:pt x="1978076" y="1055484"/>
                  <a:pt x="1914678" y="1011898"/>
                </a:cubicBezTo>
                <a:lnTo>
                  <a:pt x="1968170" y="812787"/>
                </a:lnTo>
                <a:cubicBezTo>
                  <a:pt x="1978076" y="820712"/>
                  <a:pt x="1999126" y="830618"/>
                  <a:pt x="2031321" y="842505"/>
                </a:cubicBezTo>
                <a:cubicBezTo>
                  <a:pt x="2063515" y="854392"/>
                  <a:pt x="2100911" y="860336"/>
                  <a:pt x="2143506" y="860336"/>
                </a:cubicBezTo>
                <a:cubicBezTo>
                  <a:pt x="2180159" y="860336"/>
                  <a:pt x="2209381" y="854144"/>
                  <a:pt x="2231175" y="841762"/>
                </a:cubicBezTo>
                <a:cubicBezTo>
                  <a:pt x="2252968" y="829379"/>
                  <a:pt x="2269808" y="810310"/>
                  <a:pt x="2281695" y="784555"/>
                </a:cubicBezTo>
                <a:cubicBezTo>
                  <a:pt x="2293582" y="758799"/>
                  <a:pt x="2301259" y="725862"/>
                  <a:pt x="2304727" y="685742"/>
                </a:cubicBezTo>
                <a:cubicBezTo>
                  <a:pt x="2308194" y="645623"/>
                  <a:pt x="2309927" y="597827"/>
                  <a:pt x="2309927" y="542353"/>
                </a:cubicBezTo>
                <a:close/>
                <a:moveTo>
                  <a:pt x="885825" y="5943"/>
                </a:moveTo>
                <a:lnTo>
                  <a:pt x="1076021" y="5943"/>
                </a:lnTo>
                <a:lnTo>
                  <a:pt x="1567853" y="625563"/>
                </a:lnTo>
                <a:lnTo>
                  <a:pt x="1567853" y="5943"/>
                </a:lnTo>
                <a:lnTo>
                  <a:pt x="1811541" y="5943"/>
                </a:lnTo>
                <a:lnTo>
                  <a:pt x="1811541" y="1060932"/>
                </a:lnTo>
                <a:lnTo>
                  <a:pt x="1615402" y="1060932"/>
                </a:lnTo>
                <a:lnTo>
                  <a:pt x="1129513" y="457657"/>
                </a:lnTo>
                <a:lnTo>
                  <a:pt x="1129513" y="1060932"/>
                </a:lnTo>
                <a:lnTo>
                  <a:pt x="885825" y="1060932"/>
                </a:lnTo>
                <a:close/>
                <a:moveTo>
                  <a:pt x="0" y="5943"/>
                </a:moveTo>
                <a:lnTo>
                  <a:pt x="728091" y="5943"/>
                </a:lnTo>
                <a:lnTo>
                  <a:pt x="728091" y="219913"/>
                </a:lnTo>
                <a:lnTo>
                  <a:pt x="243688" y="219913"/>
                </a:lnTo>
                <a:lnTo>
                  <a:pt x="243688" y="424967"/>
                </a:lnTo>
                <a:lnTo>
                  <a:pt x="659740" y="424967"/>
                </a:lnTo>
                <a:lnTo>
                  <a:pt x="659740" y="622592"/>
                </a:lnTo>
                <a:lnTo>
                  <a:pt x="243688" y="622592"/>
                </a:lnTo>
                <a:lnTo>
                  <a:pt x="243688" y="846963"/>
                </a:lnTo>
                <a:lnTo>
                  <a:pt x="741465" y="846963"/>
                </a:lnTo>
                <a:lnTo>
                  <a:pt x="741465" y="1060932"/>
                </a:lnTo>
                <a:lnTo>
                  <a:pt x="0" y="1060932"/>
                </a:lnTo>
                <a:close/>
                <a:moveTo>
                  <a:pt x="3209773" y="0"/>
                </a:moveTo>
                <a:cubicBezTo>
                  <a:pt x="3288031" y="0"/>
                  <a:pt x="3359354" y="15354"/>
                  <a:pt x="3423743" y="46062"/>
                </a:cubicBezTo>
                <a:cubicBezTo>
                  <a:pt x="3488131" y="76771"/>
                  <a:pt x="3543110" y="117386"/>
                  <a:pt x="3588678" y="167906"/>
                </a:cubicBezTo>
                <a:cubicBezTo>
                  <a:pt x="3634245" y="218427"/>
                  <a:pt x="3669411" y="275882"/>
                  <a:pt x="3694176" y="340271"/>
                </a:cubicBezTo>
                <a:cubicBezTo>
                  <a:pt x="3718941" y="404660"/>
                  <a:pt x="3731324" y="470039"/>
                  <a:pt x="3731324" y="536409"/>
                </a:cubicBezTo>
                <a:cubicBezTo>
                  <a:pt x="3731324" y="605751"/>
                  <a:pt x="3718198" y="672617"/>
                  <a:pt x="3691947" y="737006"/>
                </a:cubicBezTo>
                <a:cubicBezTo>
                  <a:pt x="3665696" y="801395"/>
                  <a:pt x="3629292" y="858107"/>
                  <a:pt x="3582734" y="907142"/>
                </a:cubicBezTo>
                <a:cubicBezTo>
                  <a:pt x="3536176" y="956176"/>
                  <a:pt x="3480702" y="995553"/>
                  <a:pt x="3416313" y="1025271"/>
                </a:cubicBezTo>
                <a:cubicBezTo>
                  <a:pt x="3351924" y="1054989"/>
                  <a:pt x="3281592" y="1069848"/>
                  <a:pt x="3205315" y="1069848"/>
                </a:cubicBezTo>
                <a:cubicBezTo>
                  <a:pt x="3127058" y="1069848"/>
                  <a:pt x="3055735" y="1054493"/>
                  <a:pt x="2991346" y="1023785"/>
                </a:cubicBezTo>
                <a:cubicBezTo>
                  <a:pt x="2926957" y="993076"/>
                  <a:pt x="2871979" y="952709"/>
                  <a:pt x="2826411" y="902684"/>
                </a:cubicBezTo>
                <a:cubicBezTo>
                  <a:pt x="2780843" y="852659"/>
                  <a:pt x="2745429" y="795451"/>
                  <a:pt x="2720169" y="731062"/>
                </a:cubicBezTo>
                <a:cubicBezTo>
                  <a:pt x="2694909" y="666673"/>
                  <a:pt x="2682279" y="600303"/>
                  <a:pt x="2682279" y="531952"/>
                </a:cubicBezTo>
                <a:cubicBezTo>
                  <a:pt x="2682279" y="462610"/>
                  <a:pt x="2695404" y="395744"/>
                  <a:pt x="2721655" y="331355"/>
                </a:cubicBezTo>
                <a:cubicBezTo>
                  <a:pt x="2747906" y="266966"/>
                  <a:pt x="2784558" y="210254"/>
                  <a:pt x="2831611" y="161220"/>
                </a:cubicBezTo>
                <a:cubicBezTo>
                  <a:pt x="2878665" y="112185"/>
                  <a:pt x="2934386" y="73056"/>
                  <a:pt x="2998775" y="43834"/>
                </a:cubicBezTo>
                <a:cubicBezTo>
                  <a:pt x="3063164" y="14611"/>
                  <a:pt x="3133497" y="0"/>
                  <a:pt x="3209773" y="0"/>
                </a:cubicBezTo>
                <a:close/>
              </a:path>
            </a:pathLst>
          </a:custGeom>
        </p:spPr>
        <p:txBody>
          <a:bodyPr wrap="square">
            <a:noAutofit/>
          </a:bodyPr>
          <a:lstStyle/>
          <a:p>
            <a:endParaRPr lang="ru-RU" dirty="0"/>
          </a:p>
        </p:txBody>
      </p:sp>
    </p:spTree>
    <p:extLst>
      <p:ext uri="{BB962C8B-B14F-4D97-AF65-F5344CB8AC3E}">
        <p14:creationId xmlns:p14="http://schemas.microsoft.com/office/powerpoint/2010/main" val="1310193153"/>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13" name="Рисунок 12"/>
          <p:cNvSpPr>
            <a:spLocks noGrp="1"/>
          </p:cNvSpPr>
          <p:nvPr>
            <p:ph type="pic" sz="quarter" idx="10"/>
          </p:nvPr>
        </p:nvSpPr>
        <p:spPr>
          <a:xfrm>
            <a:off x="3" y="1"/>
            <a:ext cx="12191997" cy="6857999"/>
          </a:xfrm>
          <a:custGeom>
            <a:avLst/>
            <a:gdLst>
              <a:gd name="connsiteX0" fmla="*/ 0 w 12191997"/>
              <a:gd name="connsiteY0" fmla="*/ 0 h 6857999"/>
              <a:gd name="connsiteX1" fmla="*/ 12191997 w 12191997"/>
              <a:gd name="connsiteY1" fmla="*/ 0 h 6857999"/>
              <a:gd name="connsiteX2" fmla="*/ 12191997 w 12191997"/>
              <a:gd name="connsiteY2" fmla="*/ 6857999 h 6857999"/>
            </a:gdLst>
            <a:ahLst/>
            <a:cxnLst>
              <a:cxn ang="0">
                <a:pos x="connsiteX0" y="connsiteY0"/>
              </a:cxn>
              <a:cxn ang="0">
                <a:pos x="connsiteX1" y="connsiteY1"/>
              </a:cxn>
              <a:cxn ang="0">
                <a:pos x="connsiteX2" y="connsiteY2"/>
              </a:cxn>
            </a:cxnLst>
            <a:rect l="l" t="t" r="r" b="b"/>
            <a:pathLst>
              <a:path w="12191997" h="6857999">
                <a:moveTo>
                  <a:pt x="0" y="0"/>
                </a:moveTo>
                <a:lnTo>
                  <a:pt x="12191997" y="0"/>
                </a:lnTo>
                <a:lnTo>
                  <a:pt x="12191997" y="6857999"/>
                </a:lnTo>
                <a:close/>
              </a:path>
            </a:pathLst>
          </a:custGeom>
        </p:spPr>
        <p:txBody>
          <a:bodyPr wrap="square">
            <a:noAutofit/>
          </a:bodyPr>
          <a:lstStyle/>
          <a:p>
            <a:endParaRPr lang="ru-RU"/>
          </a:p>
        </p:txBody>
      </p:sp>
    </p:spTree>
    <p:extLst>
      <p:ext uri="{BB962C8B-B14F-4D97-AF65-F5344CB8AC3E}">
        <p14:creationId xmlns:p14="http://schemas.microsoft.com/office/powerpoint/2010/main" val="2487822064"/>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Заголовок и объект">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0" y="0"/>
            <a:ext cx="12192000" cy="6858000"/>
          </a:xfrm>
        </p:spPr>
        <p:txBody>
          <a:bodyPr/>
          <a:lstStyle/>
          <a:p>
            <a:endParaRPr lang="ru-RU"/>
          </a:p>
        </p:txBody>
      </p:sp>
    </p:spTree>
    <p:extLst>
      <p:ext uri="{BB962C8B-B14F-4D97-AF65-F5344CB8AC3E}">
        <p14:creationId xmlns:p14="http://schemas.microsoft.com/office/powerpoint/2010/main" val="2749696329"/>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p:spTree>
      <p:nvGrpSpPr>
        <p:cNvPr id="1" name=""/>
        <p:cNvGrpSpPr/>
        <p:nvPr/>
      </p:nvGrpSpPr>
      <p:grpSpPr>
        <a:xfrm>
          <a:off x="0" y="0"/>
          <a:ext cx="0" cy="0"/>
          <a:chOff x="0" y="0"/>
          <a:chExt cx="0" cy="0"/>
        </a:xfrm>
      </p:grpSpPr>
      <p:sp>
        <p:nvSpPr>
          <p:cNvPr id="9" name="Рисунок 8"/>
          <p:cNvSpPr>
            <a:spLocks noGrp="1"/>
          </p:cNvSpPr>
          <p:nvPr>
            <p:ph type="pic" sz="quarter" idx="10"/>
          </p:nvPr>
        </p:nvSpPr>
        <p:spPr>
          <a:xfrm>
            <a:off x="0" y="3881438"/>
            <a:ext cx="12192000" cy="2976562"/>
          </a:xfrm>
        </p:spPr>
        <p:txBody>
          <a:bodyPr/>
          <a:lstStyle/>
          <a:p>
            <a:endParaRPr lang="ru-RU"/>
          </a:p>
        </p:txBody>
      </p:sp>
    </p:spTree>
    <p:extLst>
      <p:ext uri="{BB962C8B-B14F-4D97-AF65-F5344CB8AC3E}">
        <p14:creationId xmlns:p14="http://schemas.microsoft.com/office/powerpoint/2010/main" val="3776566992"/>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9" name="Рисунок 8"/>
          <p:cNvSpPr>
            <a:spLocks noGrp="1"/>
          </p:cNvSpPr>
          <p:nvPr>
            <p:ph type="pic" sz="quarter" idx="10"/>
          </p:nvPr>
        </p:nvSpPr>
        <p:spPr>
          <a:xfrm>
            <a:off x="6400801" y="0"/>
            <a:ext cx="5791200" cy="6858000"/>
          </a:xfrm>
        </p:spPr>
        <p:txBody>
          <a:bodyPr/>
          <a:lstStyle/>
          <a:p>
            <a:endParaRPr lang="ru-RU"/>
          </a:p>
        </p:txBody>
      </p:sp>
    </p:spTree>
    <p:extLst>
      <p:ext uri="{BB962C8B-B14F-4D97-AF65-F5344CB8AC3E}">
        <p14:creationId xmlns:p14="http://schemas.microsoft.com/office/powerpoint/2010/main" val="1763318096"/>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Два объекта">
    <p:spTree>
      <p:nvGrpSpPr>
        <p:cNvPr id="1" name=""/>
        <p:cNvGrpSpPr/>
        <p:nvPr/>
      </p:nvGrpSpPr>
      <p:grpSpPr>
        <a:xfrm>
          <a:off x="0" y="0"/>
          <a:ext cx="0" cy="0"/>
          <a:chOff x="0" y="0"/>
          <a:chExt cx="0" cy="0"/>
        </a:xfrm>
      </p:grpSpPr>
      <p:sp>
        <p:nvSpPr>
          <p:cNvPr id="9" name="Рисунок 8"/>
          <p:cNvSpPr>
            <a:spLocks noGrp="1"/>
          </p:cNvSpPr>
          <p:nvPr>
            <p:ph type="pic" sz="quarter" idx="10"/>
          </p:nvPr>
        </p:nvSpPr>
        <p:spPr>
          <a:xfrm>
            <a:off x="0" y="0"/>
            <a:ext cx="5791200" cy="6858000"/>
          </a:xfrm>
        </p:spPr>
        <p:txBody>
          <a:bodyPr/>
          <a:lstStyle/>
          <a:p>
            <a:endParaRPr lang="ru-RU"/>
          </a:p>
        </p:txBody>
      </p:sp>
    </p:spTree>
    <p:extLst>
      <p:ext uri="{BB962C8B-B14F-4D97-AF65-F5344CB8AC3E}">
        <p14:creationId xmlns:p14="http://schemas.microsoft.com/office/powerpoint/2010/main" val="2187688746"/>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sp>
        <p:nvSpPr>
          <p:cNvPr id="12" name="Рисунок 11"/>
          <p:cNvSpPr>
            <a:spLocks noGrp="1"/>
          </p:cNvSpPr>
          <p:nvPr>
            <p:ph type="pic" sz="quarter" idx="10"/>
          </p:nvPr>
        </p:nvSpPr>
        <p:spPr>
          <a:xfrm>
            <a:off x="3609975" y="0"/>
            <a:ext cx="4972050" cy="6858000"/>
          </a:xfrm>
        </p:spPr>
        <p:txBody>
          <a:bodyPr/>
          <a:lstStyle/>
          <a:p>
            <a:endParaRPr lang="ru-RU"/>
          </a:p>
        </p:txBody>
      </p:sp>
    </p:spTree>
    <p:extLst>
      <p:ext uri="{BB962C8B-B14F-4D97-AF65-F5344CB8AC3E}">
        <p14:creationId xmlns:p14="http://schemas.microsoft.com/office/powerpoint/2010/main" val="281950246"/>
      </p:ext>
    </p:extLst>
  </p:cSld>
  <p:clrMapOvr>
    <a:masterClrMapping/>
  </p:clrMapOvr>
  <p:transition spd="slow">
    <p:wip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8" name="Рисунок 7"/>
          <p:cNvSpPr>
            <a:spLocks noGrp="1"/>
          </p:cNvSpPr>
          <p:nvPr>
            <p:ph type="pic" sz="quarter" idx="10"/>
          </p:nvPr>
        </p:nvSpPr>
        <p:spPr>
          <a:xfrm>
            <a:off x="7459578" y="1761090"/>
            <a:ext cx="3368842" cy="3368843"/>
          </a:xfrm>
          <a:prstGeom prst="ellipse">
            <a:avLst/>
          </a:prstGeom>
        </p:spPr>
        <p:txBody>
          <a:bodyPr/>
          <a:lstStyle/>
          <a:p>
            <a:endParaRPr lang="ru-RU"/>
          </a:p>
        </p:txBody>
      </p:sp>
    </p:spTree>
    <p:extLst>
      <p:ext uri="{BB962C8B-B14F-4D97-AF65-F5344CB8AC3E}">
        <p14:creationId xmlns:p14="http://schemas.microsoft.com/office/powerpoint/2010/main" val="151168760"/>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Пустой слайд">
    <p:spTree>
      <p:nvGrpSpPr>
        <p:cNvPr id="1" name=""/>
        <p:cNvGrpSpPr/>
        <p:nvPr/>
      </p:nvGrpSpPr>
      <p:grpSpPr>
        <a:xfrm>
          <a:off x="0" y="0"/>
          <a:ext cx="0" cy="0"/>
          <a:chOff x="0" y="0"/>
          <a:chExt cx="0" cy="0"/>
        </a:xfrm>
      </p:grpSpPr>
      <p:sp>
        <p:nvSpPr>
          <p:cNvPr id="11" name="Рисунок 10"/>
          <p:cNvSpPr>
            <a:spLocks noGrp="1"/>
          </p:cNvSpPr>
          <p:nvPr>
            <p:ph type="pic" sz="quarter" idx="10"/>
          </p:nvPr>
        </p:nvSpPr>
        <p:spPr>
          <a:xfrm>
            <a:off x="0" y="0"/>
            <a:ext cx="2914650" cy="6858000"/>
          </a:xfrm>
        </p:spPr>
        <p:txBody>
          <a:bodyPr/>
          <a:lstStyle/>
          <a:p>
            <a:endParaRPr lang="ru-RU"/>
          </a:p>
        </p:txBody>
      </p:sp>
      <p:pic>
        <p:nvPicPr>
          <p:cNvPr id="3" name="Picture 2">
            <a:extLst>
              <a:ext uri="{FF2B5EF4-FFF2-40B4-BE49-F238E27FC236}">
                <a16:creationId xmlns:a16="http://schemas.microsoft.com/office/drawing/2014/main" id="{4CC464E8-C809-1945-9F14-35E8339BB2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8440423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Объект с подписью">
    <p:spTree>
      <p:nvGrpSpPr>
        <p:cNvPr id="1" name=""/>
        <p:cNvGrpSpPr/>
        <p:nvPr/>
      </p:nvGrpSpPr>
      <p:grpSpPr>
        <a:xfrm>
          <a:off x="0" y="0"/>
          <a:ext cx="0" cy="0"/>
          <a:chOff x="0" y="0"/>
          <a:chExt cx="0" cy="0"/>
        </a:xfrm>
      </p:grpSpPr>
      <p:sp>
        <p:nvSpPr>
          <p:cNvPr id="13" name="Рисунок 12"/>
          <p:cNvSpPr>
            <a:spLocks noGrp="1"/>
          </p:cNvSpPr>
          <p:nvPr>
            <p:ph type="pic" sz="quarter" idx="10"/>
          </p:nvPr>
        </p:nvSpPr>
        <p:spPr>
          <a:xfrm>
            <a:off x="0" y="2147888"/>
            <a:ext cx="3068638" cy="3641725"/>
          </a:xfrm>
        </p:spPr>
        <p:txBody>
          <a:bodyPr/>
          <a:lstStyle/>
          <a:p>
            <a:endParaRPr lang="ru-RU"/>
          </a:p>
        </p:txBody>
      </p:sp>
      <p:sp>
        <p:nvSpPr>
          <p:cNvPr id="17" name="Рисунок 12"/>
          <p:cNvSpPr>
            <a:spLocks noGrp="1"/>
          </p:cNvSpPr>
          <p:nvPr>
            <p:ph type="pic" sz="quarter" idx="13"/>
          </p:nvPr>
        </p:nvSpPr>
        <p:spPr>
          <a:xfrm>
            <a:off x="9123362" y="2147888"/>
            <a:ext cx="3068638" cy="3641725"/>
          </a:xfrm>
        </p:spPr>
        <p:txBody>
          <a:bodyPr/>
          <a:lstStyle/>
          <a:p>
            <a:endParaRPr lang="ru-RU"/>
          </a:p>
        </p:txBody>
      </p:sp>
      <p:sp>
        <p:nvSpPr>
          <p:cNvPr id="18" name="Рисунок 12"/>
          <p:cNvSpPr>
            <a:spLocks noGrp="1"/>
          </p:cNvSpPr>
          <p:nvPr>
            <p:ph type="pic" sz="quarter" idx="14"/>
          </p:nvPr>
        </p:nvSpPr>
        <p:spPr>
          <a:xfrm>
            <a:off x="6054724" y="2147888"/>
            <a:ext cx="3068638" cy="3641725"/>
          </a:xfrm>
        </p:spPr>
        <p:txBody>
          <a:bodyPr/>
          <a:lstStyle/>
          <a:p>
            <a:endParaRPr lang="ru-RU"/>
          </a:p>
        </p:txBody>
      </p:sp>
      <p:sp>
        <p:nvSpPr>
          <p:cNvPr id="19" name="Рисунок 12"/>
          <p:cNvSpPr>
            <a:spLocks noGrp="1"/>
          </p:cNvSpPr>
          <p:nvPr>
            <p:ph type="pic" sz="quarter" idx="15"/>
          </p:nvPr>
        </p:nvSpPr>
        <p:spPr>
          <a:xfrm>
            <a:off x="3027362" y="2147888"/>
            <a:ext cx="3068638" cy="3641725"/>
          </a:xfrm>
        </p:spPr>
        <p:txBody>
          <a:bodyPr/>
          <a:lstStyle/>
          <a:p>
            <a:endParaRPr lang="ru-RU"/>
          </a:p>
        </p:txBody>
      </p:sp>
    </p:spTree>
    <p:extLst>
      <p:ext uri="{BB962C8B-B14F-4D97-AF65-F5344CB8AC3E}">
        <p14:creationId xmlns:p14="http://schemas.microsoft.com/office/powerpoint/2010/main" val="1674249675"/>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Рисунок с подписью">
    <p:spTree>
      <p:nvGrpSpPr>
        <p:cNvPr id="1" name=""/>
        <p:cNvGrpSpPr/>
        <p:nvPr/>
      </p:nvGrpSpPr>
      <p:grpSpPr>
        <a:xfrm>
          <a:off x="0" y="0"/>
          <a:ext cx="0" cy="0"/>
          <a:chOff x="0" y="0"/>
          <a:chExt cx="0" cy="0"/>
        </a:xfrm>
      </p:grpSpPr>
      <p:sp>
        <p:nvSpPr>
          <p:cNvPr id="8" name="Рисунок 8"/>
          <p:cNvSpPr>
            <a:spLocks noGrp="1"/>
          </p:cNvSpPr>
          <p:nvPr>
            <p:ph type="pic" sz="quarter" idx="10"/>
          </p:nvPr>
        </p:nvSpPr>
        <p:spPr>
          <a:xfrm>
            <a:off x="0" y="0"/>
            <a:ext cx="12192000" cy="2976562"/>
          </a:xfrm>
        </p:spPr>
        <p:txBody>
          <a:bodyPr/>
          <a:lstStyle/>
          <a:p>
            <a:endParaRPr lang="ru-RU"/>
          </a:p>
        </p:txBody>
      </p:sp>
    </p:spTree>
    <p:extLst>
      <p:ext uri="{BB962C8B-B14F-4D97-AF65-F5344CB8AC3E}">
        <p14:creationId xmlns:p14="http://schemas.microsoft.com/office/powerpoint/2010/main" val="3116886728"/>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Заголовок и вертикальный текст">
    <p:spTree>
      <p:nvGrpSpPr>
        <p:cNvPr id="1" name=""/>
        <p:cNvGrpSpPr/>
        <p:nvPr/>
      </p:nvGrpSpPr>
      <p:grpSpPr>
        <a:xfrm>
          <a:off x="0" y="0"/>
          <a:ext cx="0" cy="0"/>
          <a:chOff x="0" y="0"/>
          <a:chExt cx="0" cy="0"/>
        </a:xfrm>
      </p:grpSpPr>
      <p:sp>
        <p:nvSpPr>
          <p:cNvPr id="9" name="Рисунок 8"/>
          <p:cNvSpPr>
            <a:spLocks noGrp="1"/>
          </p:cNvSpPr>
          <p:nvPr>
            <p:ph type="pic" sz="quarter" idx="10"/>
          </p:nvPr>
        </p:nvSpPr>
        <p:spPr>
          <a:xfrm>
            <a:off x="2302042" y="2033338"/>
            <a:ext cx="2791326" cy="2791326"/>
          </a:xfrm>
          <a:prstGeom prst="ellipse">
            <a:avLst/>
          </a:prstGeom>
        </p:spPr>
        <p:txBody>
          <a:bodyPr/>
          <a:lstStyle/>
          <a:p>
            <a:endParaRPr lang="ru-RU"/>
          </a:p>
        </p:txBody>
      </p:sp>
    </p:spTree>
    <p:extLst>
      <p:ext uri="{BB962C8B-B14F-4D97-AF65-F5344CB8AC3E}">
        <p14:creationId xmlns:p14="http://schemas.microsoft.com/office/powerpoint/2010/main" val="294501422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Вертикальный заголовок и текст">
    <p:spTree>
      <p:nvGrpSpPr>
        <p:cNvPr id="1" name=""/>
        <p:cNvGrpSpPr/>
        <p:nvPr/>
      </p:nvGrpSpPr>
      <p:grpSpPr>
        <a:xfrm>
          <a:off x="0" y="0"/>
          <a:ext cx="0" cy="0"/>
          <a:chOff x="0" y="0"/>
          <a:chExt cx="0" cy="0"/>
        </a:xfrm>
      </p:grpSpPr>
      <p:sp>
        <p:nvSpPr>
          <p:cNvPr id="7" name="Рисунок 12"/>
          <p:cNvSpPr>
            <a:spLocks noGrp="1"/>
          </p:cNvSpPr>
          <p:nvPr>
            <p:ph type="pic" sz="quarter" idx="10"/>
          </p:nvPr>
        </p:nvSpPr>
        <p:spPr>
          <a:xfrm>
            <a:off x="-1" y="0"/>
            <a:ext cx="3065929" cy="6858000"/>
          </a:xfrm>
        </p:spPr>
        <p:txBody>
          <a:bodyPr/>
          <a:lstStyle/>
          <a:p>
            <a:endParaRPr lang="ru-RU"/>
          </a:p>
        </p:txBody>
      </p:sp>
      <p:sp>
        <p:nvSpPr>
          <p:cNvPr id="8" name="Рисунок 12"/>
          <p:cNvSpPr>
            <a:spLocks noGrp="1"/>
          </p:cNvSpPr>
          <p:nvPr>
            <p:ph type="pic" sz="quarter" idx="13"/>
          </p:nvPr>
        </p:nvSpPr>
        <p:spPr>
          <a:xfrm>
            <a:off x="9123362" y="0"/>
            <a:ext cx="3068638" cy="6858000"/>
          </a:xfrm>
        </p:spPr>
        <p:txBody>
          <a:bodyPr/>
          <a:lstStyle/>
          <a:p>
            <a:endParaRPr lang="ru-RU"/>
          </a:p>
        </p:txBody>
      </p:sp>
      <p:sp>
        <p:nvSpPr>
          <p:cNvPr id="9" name="Рисунок 12"/>
          <p:cNvSpPr>
            <a:spLocks noGrp="1"/>
          </p:cNvSpPr>
          <p:nvPr>
            <p:ph type="pic" sz="quarter" idx="14"/>
          </p:nvPr>
        </p:nvSpPr>
        <p:spPr>
          <a:xfrm>
            <a:off x="6054724" y="0"/>
            <a:ext cx="3068638" cy="6858000"/>
          </a:xfrm>
        </p:spPr>
        <p:txBody>
          <a:bodyPr/>
          <a:lstStyle/>
          <a:p>
            <a:endParaRPr lang="ru-RU" dirty="0"/>
          </a:p>
        </p:txBody>
      </p:sp>
      <p:sp>
        <p:nvSpPr>
          <p:cNvPr id="10" name="Рисунок 12"/>
          <p:cNvSpPr>
            <a:spLocks noGrp="1"/>
          </p:cNvSpPr>
          <p:nvPr>
            <p:ph type="pic" sz="quarter" idx="15"/>
          </p:nvPr>
        </p:nvSpPr>
        <p:spPr>
          <a:xfrm>
            <a:off x="3027362" y="0"/>
            <a:ext cx="3066845" cy="6858000"/>
          </a:xfrm>
        </p:spPr>
        <p:txBody>
          <a:bodyPr/>
          <a:lstStyle/>
          <a:p>
            <a:endParaRPr lang="ru-RU" dirty="0"/>
          </a:p>
        </p:txBody>
      </p:sp>
    </p:spTree>
    <p:extLst>
      <p:ext uri="{BB962C8B-B14F-4D97-AF65-F5344CB8AC3E}">
        <p14:creationId xmlns:p14="http://schemas.microsoft.com/office/powerpoint/2010/main" val="157931010"/>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Вертикальный заголовок и текст">
    <p:spTree>
      <p:nvGrpSpPr>
        <p:cNvPr id="1" name=""/>
        <p:cNvGrpSpPr/>
        <p:nvPr/>
      </p:nvGrpSpPr>
      <p:grpSpPr>
        <a:xfrm>
          <a:off x="0" y="0"/>
          <a:ext cx="0" cy="0"/>
          <a:chOff x="0" y="0"/>
          <a:chExt cx="0" cy="0"/>
        </a:xfrm>
      </p:grpSpPr>
      <p:sp>
        <p:nvSpPr>
          <p:cNvPr id="12" name="Рисунок 2"/>
          <p:cNvSpPr>
            <a:spLocks noGrp="1"/>
          </p:cNvSpPr>
          <p:nvPr>
            <p:ph type="pic" sz="quarter" idx="11"/>
          </p:nvPr>
        </p:nvSpPr>
        <p:spPr>
          <a:xfrm>
            <a:off x="7716252" y="3807269"/>
            <a:ext cx="2165684" cy="2165684"/>
          </a:xfrm>
          <a:prstGeom prst="donut">
            <a:avLst>
              <a:gd name="adj" fmla="val 7899"/>
            </a:avLst>
          </a:prstGeom>
        </p:spPr>
        <p:txBody>
          <a:bodyPr/>
          <a:lstStyle/>
          <a:p>
            <a:endParaRPr lang="ru-RU"/>
          </a:p>
        </p:txBody>
      </p:sp>
      <p:sp>
        <p:nvSpPr>
          <p:cNvPr id="3" name="Рисунок 2"/>
          <p:cNvSpPr>
            <a:spLocks noGrp="1"/>
          </p:cNvSpPr>
          <p:nvPr>
            <p:ph type="pic" sz="quarter" idx="10"/>
          </p:nvPr>
        </p:nvSpPr>
        <p:spPr>
          <a:xfrm>
            <a:off x="7716252" y="885693"/>
            <a:ext cx="2165684" cy="2165684"/>
          </a:xfrm>
          <a:prstGeom prst="donut">
            <a:avLst>
              <a:gd name="adj" fmla="val 7899"/>
            </a:avLst>
          </a:prstGeom>
        </p:spPr>
        <p:txBody>
          <a:bodyPr/>
          <a:lstStyle/>
          <a:p>
            <a:endParaRPr lang="ru-RU"/>
          </a:p>
        </p:txBody>
      </p:sp>
    </p:spTree>
    <p:extLst>
      <p:ext uri="{BB962C8B-B14F-4D97-AF65-F5344CB8AC3E}">
        <p14:creationId xmlns:p14="http://schemas.microsoft.com/office/powerpoint/2010/main" val="3590607835"/>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Вертикальный заголовок и текст">
    <p:spTree>
      <p:nvGrpSpPr>
        <p:cNvPr id="1" name=""/>
        <p:cNvGrpSpPr/>
        <p:nvPr/>
      </p:nvGrpSpPr>
      <p:grpSpPr>
        <a:xfrm>
          <a:off x="0" y="0"/>
          <a:ext cx="0" cy="0"/>
          <a:chOff x="0" y="0"/>
          <a:chExt cx="0" cy="0"/>
        </a:xfrm>
      </p:grpSpPr>
      <p:sp>
        <p:nvSpPr>
          <p:cNvPr id="4" name="Рисунок 2"/>
          <p:cNvSpPr>
            <a:spLocks noGrp="1"/>
          </p:cNvSpPr>
          <p:nvPr>
            <p:ph type="pic" sz="quarter" idx="12"/>
          </p:nvPr>
        </p:nvSpPr>
        <p:spPr>
          <a:xfrm>
            <a:off x="2310064" y="3807269"/>
            <a:ext cx="2165684" cy="2165684"/>
          </a:xfrm>
          <a:prstGeom prst="donut">
            <a:avLst>
              <a:gd name="adj" fmla="val 7899"/>
            </a:avLst>
          </a:prstGeom>
        </p:spPr>
        <p:txBody>
          <a:bodyPr/>
          <a:lstStyle/>
          <a:p>
            <a:endParaRPr lang="ru-RU"/>
          </a:p>
        </p:txBody>
      </p:sp>
      <p:sp>
        <p:nvSpPr>
          <p:cNvPr id="5" name="Рисунок 2"/>
          <p:cNvSpPr>
            <a:spLocks noGrp="1"/>
          </p:cNvSpPr>
          <p:nvPr>
            <p:ph type="pic" sz="quarter" idx="13"/>
          </p:nvPr>
        </p:nvSpPr>
        <p:spPr>
          <a:xfrm>
            <a:off x="2310064" y="885693"/>
            <a:ext cx="2165684" cy="2165684"/>
          </a:xfrm>
          <a:prstGeom prst="donut">
            <a:avLst>
              <a:gd name="adj" fmla="val 7899"/>
            </a:avLst>
          </a:prstGeom>
        </p:spPr>
        <p:txBody>
          <a:bodyPr/>
          <a:lstStyle/>
          <a:p>
            <a:endParaRPr lang="ru-RU"/>
          </a:p>
        </p:txBody>
      </p:sp>
    </p:spTree>
    <p:extLst>
      <p:ext uri="{BB962C8B-B14F-4D97-AF65-F5344CB8AC3E}">
        <p14:creationId xmlns:p14="http://schemas.microsoft.com/office/powerpoint/2010/main" val="1959708681"/>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Вертикальный заголовок и текст">
    <p:spTree>
      <p:nvGrpSpPr>
        <p:cNvPr id="1" name=""/>
        <p:cNvGrpSpPr/>
        <p:nvPr/>
      </p:nvGrpSpPr>
      <p:grpSpPr>
        <a:xfrm>
          <a:off x="0" y="0"/>
          <a:ext cx="0" cy="0"/>
          <a:chOff x="0" y="0"/>
          <a:chExt cx="0" cy="0"/>
        </a:xfrm>
      </p:grpSpPr>
      <p:sp>
        <p:nvSpPr>
          <p:cNvPr id="4" name="Рисунок 2"/>
          <p:cNvSpPr>
            <a:spLocks noGrp="1"/>
          </p:cNvSpPr>
          <p:nvPr>
            <p:ph type="pic" sz="quarter" idx="12"/>
          </p:nvPr>
        </p:nvSpPr>
        <p:spPr>
          <a:xfrm>
            <a:off x="7178842" y="3855395"/>
            <a:ext cx="2165684" cy="2165684"/>
          </a:xfrm>
          <a:prstGeom prst="donut">
            <a:avLst>
              <a:gd name="adj" fmla="val 7899"/>
            </a:avLst>
          </a:prstGeom>
        </p:spPr>
        <p:txBody>
          <a:bodyPr/>
          <a:lstStyle/>
          <a:p>
            <a:endParaRPr lang="ru-RU"/>
          </a:p>
        </p:txBody>
      </p:sp>
      <p:sp>
        <p:nvSpPr>
          <p:cNvPr id="5" name="Рисунок 2"/>
          <p:cNvSpPr>
            <a:spLocks noGrp="1"/>
          </p:cNvSpPr>
          <p:nvPr>
            <p:ph type="pic" sz="quarter" idx="13"/>
          </p:nvPr>
        </p:nvSpPr>
        <p:spPr>
          <a:xfrm>
            <a:off x="5013158" y="933819"/>
            <a:ext cx="2165684" cy="2165684"/>
          </a:xfrm>
          <a:prstGeom prst="donut">
            <a:avLst>
              <a:gd name="adj" fmla="val 7899"/>
            </a:avLst>
          </a:prstGeom>
        </p:spPr>
        <p:txBody>
          <a:bodyPr/>
          <a:lstStyle/>
          <a:p>
            <a:endParaRPr lang="ru-RU"/>
          </a:p>
        </p:txBody>
      </p:sp>
      <p:sp>
        <p:nvSpPr>
          <p:cNvPr id="6" name="Рисунок 2"/>
          <p:cNvSpPr>
            <a:spLocks noGrp="1"/>
          </p:cNvSpPr>
          <p:nvPr>
            <p:ph type="pic" sz="quarter" idx="14"/>
          </p:nvPr>
        </p:nvSpPr>
        <p:spPr>
          <a:xfrm>
            <a:off x="2847474" y="3855395"/>
            <a:ext cx="2165684" cy="2165684"/>
          </a:xfrm>
          <a:prstGeom prst="donut">
            <a:avLst>
              <a:gd name="adj" fmla="val 7899"/>
            </a:avLst>
          </a:prstGeom>
        </p:spPr>
        <p:txBody>
          <a:bodyPr/>
          <a:lstStyle/>
          <a:p>
            <a:endParaRPr lang="ru-RU"/>
          </a:p>
        </p:txBody>
      </p:sp>
    </p:spTree>
    <p:extLst>
      <p:ext uri="{BB962C8B-B14F-4D97-AF65-F5344CB8AC3E}">
        <p14:creationId xmlns:p14="http://schemas.microsoft.com/office/powerpoint/2010/main" val="2386332805"/>
      </p:ext>
    </p:extLst>
  </p:cSld>
  <p:clrMapOvr>
    <a:masterClrMapping/>
  </p:clrMapOvr>
  <p:transition spd="slow">
    <p:wip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Вертикальный заголовок и текст">
    <p:spTree>
      <p:nvGrpSpPr>
        <p:cNvPr id="1" name=""/>
        <p:cNvGrpSpPr/>
        <p:nvPr/>
      </p:nvGrpSpPr>
      <p:grpSpPr>
        <a:xfrm>
          <a:off x="0" y="0"/>
          <a:ext cx="0" cy="0"/>
          <a:chOff x="0" y="0"/>
          <a:chExt cx="0" cy="0"/>
        </a:xfrm>
      </p:grpSpPr>
      <p:sp>
        <p:nvSpPr>
          <p:cNvPr id="5" name="Рисунок 2"/>
          <p:cNvSpPr>
            <a:spLocks noGrp="1"/>
          </p:cNvSpPr>
          <p:nvPr>
            <p:ph type="pic" sz="quarter" idx="13"/>
          </p:nvPr>
        </p:nvSpPr>
        <p:spPr>
          <a:xfrm>
            <a:off x="5013158" y="3067419"/>
            <a:ext cx="2165684" cy="2165684"/>
          </a:xfrm>
          <a:prstGeom prst="donut">
            <a:avLst>
              <a:gd name="adj" fmla="val 7899"/>
            </a:avLst>
          </a:prstGeom>
        </p:spPr>
        <p:txBody>
          <a:bodyPr/>
          <a:lstStyle/>
          <a:p>
            <a:endParaRPr lang="ru-RU"/>
          </a:p>
        </p:txBody>
      </p:sp>
    </p:spTree>
    <p:extLst>
      <p:ext uri="{BB962C8B-B14F-4D97-AF65-F5344CB8AC3E}">
        <p14:creationId xmlns:p14="http://schemas.microsoft.com/office/powerpoint/2010/main" val="2390499419"/>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Вертикальный заголовок и текст">
    <p:spTree>
      <p:nvGrpSpPr>
        <p:cNvPr id="1" name=""/>
        <p:cNvGrpSpPr/>
        <p:nvPr/>
      </p:nvGrpSpPr>
      <p:grpSpPr>
        <a:xfrm>
          <a:off x="0" y="0"/>
          <a:ext cx="0" cy="0"/>
          <a:chOff x="0" y="0"/>
          <a:chExt cx="0" cy="0"/>
        </a:xfrm>
      </p:grpSpPr>
      <p:sp>
        <p:nvSpPr>
          <p:cNvPr id="3" name="Рисунок 10"/>
          <p:cNvSpPr>
            <a:spLocks noGrp="1"/>
          </p:cNvSpPr>
          <p:nvPr>
            <p:ph type="pic" sz="quarter" idx="10"/>
          </p:nvPr>
        </p:nvSpPr>
        <p:spPr>
          <a:xfrm>
            <a:off x="9277350" y="0"/>
            <a:ext cx="2914650" cy="6858000"/>
          </a:xfrm>
        </p:spPr>
        <p:txBody>
          <a:bodyPr/>
          <a:lstStyle/>
          <a:p>
            <a:endParaRPr lang="ru-RU"/>
          </a:p>
        </p:txBody>
      </p:sp>
    </p:spTree>
    <p:extLst>
      <p:ext uri="{BB962C8B-B14F-4D97-AF65-F5344CB8AC3E}">
        <p14:creationId xmlns:p14="http://schemas.microsoft.com/office/powerpoint/2010/main" val="472411241"/>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Вертикальный заголовок и текст">
    <p:spTree>
      <p:nvGrpSpPr>
        <p:cNvPr id="1" name=""/>
        <p:cNvGrpSpPr/>
        <p:nvPr/>
      </p:nvGrpSpPr>
      <p:grpSpPr>
        <a:xfrm>
          <a:off x="0" y="0"/>
          <a:ext cx="0" cy="0"/>
          <a:chOff x="0" y="0"/>
          <a:chExt cx="0" cy="0"/>
        </a:xfrm>
      </p:grpSpPr>
      <p:sp>
        <p:nvSpPr>
          <p:cNvPr id="5" name="Рисунок 4"/>
          <p:cNvSpPr>
            <a:spLocks noGrp="1"/>
          </p:cNvSpPr>
          <p:nvPr>
            <p:ph type="pic" sz="quarter" idx="10"/>
          </p:nvPr>
        </p:nvSpPr>
        <p:spPr>
          <a:xfrm>
            <a:off x="5136428" y="2216210"/>
            <a:ext cx="1919143" cy="1919143"/>
          </a:xfrm>
          <a:custGeom>
            <a:avLst/>
            <a:gdLst>
              <a:gd name="connsiteX0" fmla="*/ 959065 w 1919143"/>
              <a:gd name="connsiteY0" fmla="*/ 1 h 1919143"/>
              <a:gd name="connsiteX1" fmla="*/ 1307851 w 1919143"/>
              <a:gd name="connsiteY1" fmla="*/ 144257 h 1919143"/>
              <a:gd name="connsiteX2" fmla="*/ 1774518 w 1919143"/>
              <a:gd name="connsiteY2" fmla="*/ 610430 h 1919143"/>
              <a:gd name="connsiteX3" fmla="*/ 1774887 w 1919143"/>
              <a:gd name="connsiteY3" fmla="*/ 1307851 h 1919143"/>
              <a:gd name="connsiteX4" fmla="*/ 1308714 w 1919143"/>
              <a:gd name="connsiteY4" fmla="*/ 1774518 h 1919143"/>
              <a:gd name="connsiteX5" fmla="*/ 611293 w 1919143"/>
              <a:gd name="connsiteY5" fmla="*/ 1774887 h 1919143"/>
              <a:gd name="connsiteX6" fmla="*/ 144626 w 1919143"/>
              <a:gd name="connsiteY6" fmla="*/ 1308714 h 1919143"/>
              <a:gd name="connsiteX7" fmla="*/ 144257 w 1919143"/>
              <a:gd name="connsiteY7" fmla="*/ 611293 h 1919143"/>
              <a:gd name="connsiteX8" fmla="*/ 610431 w 1919143"/>
              <a:gd name="connsiteY8" fmla="*/ 144626 h 1919143"/>
              <a:gd name="connsiteX9" fmla="*/ 959065 w 1919143"/>
              <a:gd name="connsiteY9" fmla="*/ 1 h 191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9143" h="1919143">
                <a:moveTo>
                  <a:pt x="959065" y="1"/>
                </a:moveTo>
                <a:cubicBezTo>
                  <a:pt x="1085273" y="-66"/>
                  <a:pt x="1211507" y="48014"/>
                  <a:pt x="1307851" y="144257"/>
                </a:cubicBezTo>
                <a:lnTo>
                  <a:pt x="1774518" y="610430"/>
                </a:lnTo>
                <a:cubicBezTo>
                  <a:pt x="1967208" y="802916"/>
                  <a:pt x="1967373" y="1115162"/>
                  <a:pt x="1774887" y="1307851"/>
                </a:cubicBezTo>
                <a:lnTo>
                  <a:pt x="1308714" y="1774518"/>
                </a:lnTo>
                <a:cubicBezTo>
                  <a:pt x="1116228" y="1967208"/>
                  <a:pt x="803983" y="1967373"/>
                  <a:pt x="611293" y="1774887"/>
                </a:cubicBezTo>
                <a:lnTo>
                  <a:pt x="144626" y="1308714"/>
                </a:lnTo>
                <a:cubicBezTo>
                  <a:pt x="-48063" y="1116228"/>
                  <a:pt x="-48229" y="803983"/>
                  <a:pt x="144257" y="611293"/>
                </a:cubicBezTo>
                <a:lnTo>
                  <a:pt x="610431" y="144626"/>
                </a:lnTo>
                <a:cubicBezTo>
                  <a:pt x="706674" y="48281"/>
                  <a:pt x="832856" y="68"/>
                  <a:pt x="959065" y="1"/>
                </a:cubicBezTo>
                <a:close/>
              </a:path>
            </a:pathLst>
          </a:custGeom>
        </p:spPr>
        <p:txBody>
          <a:bodyPr wrap="square">
            <a:noAutofit/>
          </a:bodyPr>
          <a:lstStyle/>
          <a:p>
            <a:endParaRPr lang="ru-RU"/>
          </a:p>
        </p:txBody>
      </p:sp>
      <p:sp>
        <p:nvSpPr>
          <p:cNvPr id="6" name="Рисунок 5"/>
          <p:cNvSpPr>
            <a:spLocks noGrp="1"/>
          </p:cNvSpPr>
          <p:nvPr>
            <p:ph type="pic" sz="quarter" idx="11"/>
          </p:nvPr>
        </p:nvSpPr>
        <p:spPr>
          <a:xfrm>
            <a:off x="2123597" y="2216209"/>
            <a:ext cx="1919143" cy="1919143"/>
          </a:xfrm>
          <a:custGeom>
            <a:avLst/>
            <a:gdLst>
              <a:gd name="connsiteX0" fmla="*/ 959065 w 1919143"/>
              <a:gd name="connsiteY0" fmla="*/ 1 h 1919143"/>
              <a:gd name="connsiteX1" fmla="*/ 1307851 w 1919143"/>
              <a:gd name="connsiteY1" fmla="*/ 144257 h 1919143"/>
              <a:gd name="connsiteX2" fmla="*/ 1774518 w 1919143"/>
              <a:gd name="connsiteY2" fmla="*/ 610430 h 1919143"/>
              <a:gd name="connsiteX3" fmla="*/ 1774887 w 1919143"/>
              <a:gd name="connsiteY3" fmla="*/ 1307851 h 1919143"/>
              <a:gd name="connsiteX4" fmla="*/ 1308714 w 1919143"/>
              <a:gd name="connsiteY4" fmla="*/ 1774518 h 1919143"/>
              <a:gd name="connsiteX5" fmla="*/ 611293 w 1919143"/>
              <a:gd name="connsiteY5" fmla="*/ 1774887 h 1919143"/>
              <a:gd name="connsiteX6" fmla="*/ 144626 w 1919143"/>
              <a:gd name="connsiteY6" fmla="*/ 1308714 h 1919143"/>
              <a:gd name="connsiteX7" fmla="*/ 144257 w 1919143"/>
              <a:gd name="connsiteY7" fmla="*/ 611293 h 1919143"/>
              <a:gd name="connsiteX8" fmla="*/ 610431 w 1919143"/>
              <a:gd name="connsiteY8" fmla="*/ 144626 h 1919143"/>
              <a:gd name="connsiteX9" fmla="*/ 959065 w 1919143"/>
              <a:gd name="connsiteY9" fmla="*/ 1 h 191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9143" h="1919143">
                <a:moveTo>
                  <a:pt x="959065" y="1"/>
                </a:moveTo>
                <a:cubicBezTo>
                  <a:pt x="1085273" y="-66"/>
                  <a:pt x="1211507" y="48014"/>
                  <a:pt x="1307851" y="144257"/>
                </a:cubicBezTo>
                <a:lnTo>
                  <a:pt x="1774518" y="610430"/>
                </a:lnTo>
                <a:cubicBezTo>
                  <a:pt x="1967208" y="802916"/>
                  <a:pt x="1967373" y="1115162"/>
                  <a:pt x="1774887" y="1307851"/>
                </a:cubicBezTo>
                <a:lnTo>
                  <a:pt x="1308714" y="1774518"/>
                </a:lnTo>
                <a:cubicBezTo>
                  <a:pt x="1116228" y="1967208"/>
                  <a:pt x="803983" y="1967373"/>
                  <a:pt x="611293" y="1774887"/>
                </a:cubicBezTo>
                <a:lnTo>
                  <a:pt x="144626" y="1308714"/>
                </a:lnTo>
                <a:cubicBezTo>
                  <a:pt x="-48063" y="1116228"/>
                  <a:pt x="-48229" y="803983"/>
                  <a:pt x="144257" y="611293"/>
                </a:cubicBezTo>
                <a:lnTo>
                  <a:pt x="610431" y="144626"/>
                </a:lnTo>
                <a:cubicBezTo>
                  <a:pt x="706674" y="48281"/>
                  <a:pt x="832856" y="68"/>
                  <a:pt x="959065" y="1"/>
                </a:cubicBezTo>
                <a:close/>
              </a:path>
            </a:pathLst>
          </a:custGeom>
        </p:spPr>
        <p:txBody>
          <a:bodyPr wrap="square">
            <a:noAutofit/>
          </a:bodyPr>
          <a:lstStyle/>
          <a:p>
            <a:endParaRPr lang="ru-RU"/>
          </a:p>
        </p:txBody>
      </p:sp>
      <p:sp>
        <p:nvSpPr>
          <p:cNvPr id="7" name="Рисунок 6"/>
          <p:cNvSpPr>
            <a:spLocks noGrp="1"/>
          </p:cNvSpPr>
          <p:nvPr>
            <p:ph type="pic" sz="quarter" idx="12"/>
          </p:nvPr>
        </p:nvSpPr>
        <p:spPr>
          <a:xfrm>
            <a:off x="8149259" y="2216210"/>
            <a:ext cx="1919143" cy="1919143"/>
          </a:xfrm>
          <a:custGeom>
            <a:avLst/>
            <a:gdLst>
              <a:gd name="connsiteX0" fmla="*/ 959065 w 1919143"/>
              <a:gd name="connsiteY0" fmla="*/ 1 h 1919143"/>
              <a:gd name="connsiteX1" fmla="*/ 1307851 w 1919143"/>
              <a:gd name="connsiteY1" fmla="*/ 144257 h 1919143"/>
              <a:gd name="connsiteX2" fmla="*/ 1774518 w 1919143"/>
              <a:gd name="connsiteY2" fmla="*/ 610430 h 1919143"/>
              <a:gd name="connsiteX3" fmla="*/ 1774887 w 1919143"/>
              <a:gd name="connsiteY3" fmla="*/ 1307851 h 1919143"/>
              <a:gd name="connsiteX4" fmla="*/ 1308714 w 1919143"/>
              <a:gd name="connsiteY4" fmla="*/ 1774518 h 1919143"/>
              <a:gd name="connsiteX5" fmla="*/ 611293 w 1919143"/>
              <a:gd name="connsiteY5" fmla="*/ 1774887 h 1919143"/>
              <a:gd name="connsiteX6" fmla="*/ 144626 w 1919143"/>
              <a:gd name="connsiteY6" fmla="*/ 1308714 h 1919143"/>
              <a:gd name="connsiteX7" fmla="*/ 144257 w 1919143"/>
              <a:gd name="connsiteY7" fmla="*/ 611293 h 1919143"/>
              <a:gd name="connsiteX8" fmla="*/ 610431 w 1919143"/>
              <a:gd name="connsiteY8" fmla="*/ 144626 h 1919143"/>
              <a:gd name="connsiteX9" fmla="*/ 959065 w 1919143"/>
              <a:gd name="connsiteY9" fmla="*/ 1 h 191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9143" h="1919143">
                <a:moveTo>
                  <a:pt x="959065" y="1"/>
                </a:moveTo>
                <a:cubicBezTo>
                  <a:pt x="1085273" y="-66"/>
                  <a:pt x="1211507" y="48014"/>
                  <a:pt x="1307851" y="144257"/>
                </a:cubicBezTo>
                <a:lnTo>
                  <a:pt x="1774518" y="610430"/>
                </a:lnTo>
                <a:cubicBezTo>
                  <a:pt x="1967208" y="802916"/>
                  <a:pt x="1967373" y="1115162"/>
                  <a:pt x="1774887" y="1307851"/>
                </a:cubicBezTo>
                <a:lnTo>
                  <a:pt x="1308714" y="1774518"/>
                </a:lnTo>
                <a:cubicBezTo>
                  <a:pt x="1116228" y="1967208"/>
                  <a:pt x="803983" y="1967373"/>
                  <a:pt x="611293" y="1774887"/>
                </a:cubicBezTo>
                <a:lnTo>
                  <a:pt x="144626" y="1308714"/>
                </a:lnTo>
                <a:cubicBezTo>
                  <a:pt x="-48063" y="1116228"/>
                  <a:pt x="-48229" y="803983"/>
                  <a:pt x="144257" y="611293"/>
                </a:cubicBezTo>
                <a:lnTo>
                  <a:pt x="610431" y="144626"/>
                </a:lnTo>
                <a:cubicBezTo>
                  <a:pt x="706674" y="48281"/>
                  <a:pt x="832856" y="68"/>
                  <a:pt x="959065" y="1"/>
                </a:cubicBezTo>
                <a:close/>
              </a:path>
            </a:pathLst>
          </a:custGeom>
        </p:spPr>
        <p:txBody>
          <a:bodyPr wrap="square">
            <a:noAutofit/>
          </a:bodyPr>
          <a:lstStyle/>
          <a:p>
            <a:endParaRPr lang="ru-RU"/>
          </a:p>
        </p:txBody>
      </p:sp>
    </p:spTree>
    <p:extLst>
      <p:ext uri="{BB962C8B-B14F-4D97-AF65-F5344CB8AC3E}">
        <p14:creationId xmlns:p14="http://schemas.microsoft.com/office/powerpoint/2010/main" val="3517991533"/>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Вертикальный заголовок и текст">
    <p:spTree>
      <p:nvGrpSpPr>
        <p:cNvPr id="1" name=""/>
        <p:cNvGrpSpPr/>
        <p:nvPr/>
      </p:nvGrpSpPr>
      <p:grpSpPr>
        <a:xfrm>
          <a:off x="0" y="0"/>
          <a:ext cx="0" cy="0"/>
          <a:chOff x="0" y="0"/>
          <a:chExt cx="0" cy="0"/>
        </a:xfrm>
      </p:grpSpPr>
      <p:sp>
        <p:nvSpPr>
          <p:cNvPr id="9" name="Рисунок 2"/>
          <p:cNvSpPr>
            <a:spLocks noGrp="1"/>
          </p:cNvSpPr>
          <p:nvPr>
            <p:ph type="pic" sz="quarter" idx="12"/>
          </p:nvPr>
        </p:nvSpPr>
        <p:spPr>
          <a:xfrm>
            <a:off x="6190541" y="0"/>
            <a:ext cx="2897188" cy="3429000"/>
          </a:xfrm>
        </p:spPr>
        <p:txBody>
          <a:bodyPr/>
          <a:lstStyle/>
          <a:p>
            <a:endParaRPr lang="ru-RU"/>
          </a:p>
        </p:txBody>
      </p:sp>
      <p:sp>
        <p:nvSpPr>
          <p:cNvPr id="12" name="Рисунок 2"/>
          <p:cNvSpPr>
            <a:spLocks noGrp="1"/>
          </p:cNvSpPr>
          <p:nvPr>
            <p:ph type="pic" sz="quarter" idx="13"/>
          </p:nvPr>
        </p:nvSpPr>
        <p:spPr>
          <a:xfrm>
            <a:off x="9294812" y="0"/>
            <a:ext cx="2897188" cy="3429000"/>
          </a:xfrm>
        </p:spPr>
        <p:txBody>
          <a:bodyPr/>
          <a:lstStyle/>
          <a:p>
            <a:endParaRPr lang="ru-RU"/>
          </a:p>
        </p:txBody>
      </p:sp>
      <p:sp>
        <p:nvSpPr>
          <p:cNvPr id="13" name="Рисунок 2"/>
          <p:cNvSpPr>
            <a:spLocks noGrp="1"/>
          </p:cNvSpPr>
          <p:nvPr>
            <p:ph type="pic" sz="quarter" idx="14"/>
          </p:nvPr>
        </p:nvSpPr>
        <p:spPr>
          <a:xfrm>
            <a:off x="3086270" y="0"/>
            <a:ext cx="2897188" cy="3429000"/>
          </a:xfrm>
        </p:spPr>
        <p:txBody>
          <a:bodyPr/>
          <a:lstStyle/>
          <a:p>
            <a:endParaRPr lang="ru-RU"/>
          </a:p>
        </p:txBody>
      </p:sp>
      <p:sp>
        <p:nvSpPr>
          <p:cNvPr id="14" name="Рисунок 2"/>
          <p:cNvSpPr>
            <a:spLocks noGrp="1"/>
          </p:cNvSpPr>
          <p:nvPr>
            <p:ph type="pic" sz="quarter" idx="15"/>
          </p:nvPr>
        </p:nvSpPr>
        <p:spPr>
          <a:xfrm>
            <a:off x="0" y="0"/>
            <a:ext cx="2897188" cy="3429000"/>
          </a:xfrm>
        </p:spPr>
        <p:txBody>
          <a:bodyPr/>
          <a:lstStyle/>
          <a:p>
            <a:endParaRPr lang="ru-RU"/>
          </a:p>
        </p:txBody>
      </p:sp>
    </p:spTree>
    <p:extLst>
      <p:ext uri="{BB962C8B-B14F-4D97-AF65-F5344CB8AC3E}">
        <p14:creationId xmlns:p14="http://schemas.microsoft.com/office/powerpoint/2010/main" val="2326670600"/>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Вертикальный заголовок и текст">
    <p:spTree>
      <p:nvGrpSpPr>
        <p:cNvPr id="1" name=""/>
        <p:cNvGrpSpPr/>
        <p:nvPr/>
      </p:nvGrpSpPr>
      <p:grpSpPr>
        <a:xfrm>
          <a:off x="0" y="0"/>
          <a:ext cx="0" cy="0"/>
          <a:chOff x="0" y="0"/>
          <a:chExt cx="0" cy="0"/>
        </a:xfrm>
      </p:grpSpPr>
      <p:sp>
        <p:nvSpPr>
          <p:cNvPr id="15" name="Рисунок 2"/>
          <p:cNvSpPr>
            <a:spLocks noGrp="1"/>
          </p:cNvSpPr>
          <p:nvPr>
            <p:ph type="pic" sz="quarter" idx="17"/>
          </p:nvPr>
        </p:nvSpPr>
        <p:spPr>
          <a:xfrm>
            <a:off x="6325540" y="3429000"/>
            <a:ext cx="2193620" cy="1264920"/>
          </a:xfrm>
        </p:spPr>
        <p:txBody>
          <a:bodyPr/>
          <a:lstStyle/>
          <a:p>
            <a:endParaRPr lang="ru-RU"/>
          </a:p>
        </p:txBody>
      </p:sp>
      <p:sp>
        <p:nvSpPr>
          <p:cNvPr id="11" name="Рисунок 2"/>
          <p:cNvSpPr>
            <a:spLocks noGrp="1"/>
          </p:cNvSpPr>
          <p:nvPr>
            <p:ph type="pic" sz="quarter" idx="16"/>
          </p:nvPr>
        </p:nvSpPr>
        <p:spPr>
          <a:xfrm>
            <a:off x="8824900" y="3429000"/>
            <a:ext cx="2193620" cy="1264920"/>
          </a:xfrm>
        </p:spPr>
        <p:txBody>
          <a:bodyPr/>
          <a:lstStyle/>
          <a:p>
            <a:endParaRPr lang="ru-RU"/>
          </a:p>
        </p:txBody>
      </p:sp>
      <p:sp>
        <p:nvSpPr>
          <p:cNvPr id="14" name="Рисунок 2"/>
          <p:cNvSpPr>
            <a:spLocks noGrp="1"/>
          </p:cNvSpPr>
          <p:nvPr>
            <p:ph type="pic" sz="quarter" idx="15"/>
          </p:nvPr>
        </p:nvSpPr>
        <p:spPr>
          <a:xfrm>
            <a:off x="6325540" y="1859340"/>
            <a:ext cx="2193620" cy="1264920"/>
          </a:xfrm>
        </p:spPr>
        <p:txBody>
          <a:bodyPr/>
          <a:lstStyle/>
          <a:p>
            <a:endParaRPr lang="ru-RU"/>
          </a:p>
        </p:txBody>
      </p:sp>
      <p:sp>
        <p:nvSpPr>
          <p:cNvPr id="16" name="Рисунок 2"/>
          <p:cNvSpPr>
            <a:spLocks noGrp="1"/>
          </p:cNvSpPr>
          <p:nvPr>
            <p:ph type="pic" sz="quarter" idx="18"/>
          </p:nvPr>
        </p:nvSpPr>
        <p:spPr>
          <a:xfrm>
            <a:off x="8824900" y="1859340"/>
            <a:ext cx="2193620" cy="1264920"/>
          </a:xfrm>
        </p:spPr>
        <p:txBody>
          <a:bodyPr/>
          <a:lstStyle/>
          <a:p>
            <a:endParaRPr lang="ru-RU"/>
          </a:p>
        </p:txBody>
      </p:sp>
    </p:spTree>
    <p:extLst>
      <p:ext uri="{BB962C8B-B14F-4D97-AF65-F5344CB8AC3E}">
        <p14:creationId xmlns:p14="http://schemas.microsoft.com/office/powerpoint/2010/main" val="116826884"/>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9_Вертикальный заголовок и текст">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1620920" y="785647"/>
            <a:ext cx="1524000" cy="1524000"/>
          </a:xfrm>
          <a:prstGeom prst="ellipse">
            <a:avLst/>
          </a:prstGeom>
        </p:spPr>
        <p:txBody>
          <a:bodyPr/>
          <a:lstStyle/>
          <a:p>
            <a:endParaRPr lang="ru-RU"/>
          </a:p>
        </p:txBody>
      </p:sp>
      <p:sp>
        <p:nvSpPr>
          <p:cNvPr id="8" name="Рисунок 2"/>
          <p:cNvSpPr>
            <a:spLocks noGrp="1"/>
          </p:cNvSpPr>
          <p:nvPr>
            <p:ph type="pic" sz="quarter" idx="11"/>
          </p:nvPr>
        </p:nvSpPr>
        <p:spPr>
          <a:xfrm>
            <a:off x="1620920" y="2686636"/>
            <a:ext cx="1524000" cy="1524000"/>
          </a:xfrm>
          <a:prstGeom prst="ellipse">
            <a:avLst/>
          </a:prstGeom>
        </p:spPr>
        <p:txBody>
          <a:bodyPr/>
          <a:lstStyle/>
          <a:p>
            <a:endParaRPr lang="ru-RU"/>
          </a:p>
        </p:txBody>
      </p:sp>
      <p:sp>
        <p:nvSpPr>
          <p:cNvPr id="9" name="Рисунок 2"/>
          <p:cNvSpPr>
            <a:spLocks noGrp="1"/>
          </p:cNvSpPr>
          <p:nvPr>
            <p:ph type="pic" sz="quarter" idx="12"/>
          </p:nvPr>
        </p:nvSpPr>
        <p:spPr>
          <a:xfrm>
            <a:off x="1620920" y="4587625"/>
            <a:ext cx="1524000" cy="1524000"/>
          </a:xfrm>
          <a:prstGeom prst="ellipse">
            <a:avLst/>
          </a:prstGeom>
        </p:spPr>
        <p:txBody>
          <a:bodyPr/>
          <a:lstStyle/>
          <a:p>
            <a:endParaRPr lang="ru-RU"/>
          </a:p>
        </p:txBody>
      </p:sp>
    </p:spTree>
    <p:extLst>
      <p:ext uri="{BB962C8B-B14F-4D97-AF65-F5344CB8AC3E}">
        <p14:creationId xmlns:p14="http://schemas.microsoft.com/office/powerpoint/2010/main" val="3658122211"/>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0_Вертикальный заголовок и текст">
    <p:spTree>
      <p:nvGrpSpPr>
        <p:cNvPr id="1" name=""/>
        <p:cNvGrpSpPr/>
        <p:nvPr/>
      </p:nvGrpSpPr>
      <p:grpSpPr>
        <a:xfrm>
          <a:off x="0" y="0"/>
          <a:ext cx="0" cy="0"/>
          <a:chOff x="0" y="0"/>
          <a:chExt cx="0" cy="0"/>
        </a:xfrm>
      </p:grpSpPr>
      <p:sp>
        <p:nvSpPr>
          <p:cNvPr id="4" name="Рисунок 3"/>
          <p:cNvSpPr>
            <a:spLocks noGrp="1"/>
          </p:cNvSpPr>
          <p:nvPr>
            <p:ph type="pic" sz="quarter" idx="10"/>
          </p:nvPr>
        </p:nvSpPr>
        <p:spPr>
          <a:xfrm>
            <a:off x="1957136" y="1026695"/>
            <a:ext cx="2197768" cy="3994484"/>
          </a:xfrm>
        </p:spPr>
        <p:txBody>
          <a:bodyPr/>
          <a:lstStyle/>
          <a:p>
            <a:endParaRPr lang="ru-RU"/>
          </a:p>
        </p:txBody>
      </p:sp>
      <p:sp>
        <p:nvSpPr>
          <p:cNvPr id="10" name="Рисунок 3"/>
          <p:cNvSpPr>
            <a:spLocks noGrp="1"/>
          </p:cNvSpPr>
          <p:nvPr>
            <p:ph type="pic" sz="quarter" idx="11"/>
          </p:nvPr>
        </p:nvSpPr>
        <p:spPr>
          <a:xfrm>
            <a:off x="4997116" y="1026695"/>
            <a:ext cx="2197768" cy="3994484"/>
          </a:xfrm>
        </p:spPr>
        <p:txBody>
          <a:bodyPr/>
          <a:lstStyle/>
          <a:p>
            <a:endParaRPr lang="ru-RU"/>
          </a:p>
        </p:txBody>
      </p:sp>
      <p:sp>
        <p:nvSpPr>
          <p:cNvPr id="11" name="Рисунок 3"/>
          <p:cNvSpPr>
            <a:spLocks noGrp="1"/>
          </p:cNvSpPr>
          <p:nvPr>
            <p:ph type="pic" sz="quarter" idx="12"/>
          </p:nvPr>
        </p:nvSpPr>
        <p:spPr>
          <a:xfrm>
            <a:off x="8037093" y="1026695"/>
            <a:ext cx="2197768" cy="3994484"/>
          </a:xfrm>
        </p:spPr>
        <p:txBody>
          <a:bodyPr/>
          <a:lstStyle/>
          <a:p>
            <a:endParaRPr lang="ru-RU"/>
          </a:p>
        </p:txBody>
      </p:sp>
    </p:spTree>
    <p:extLst>
      <p:ext uri="{BB962C8B-B14F-4D97-AF65-F5344CB8AC3E}">
        <p14:creationId xmlns:p14="http://schemas.microsoft.com/office/powerpoint/2010/main" val="2282031698"/>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1_Вертикальный заголовок и текст">
    <p:spTree>
      <p:nvGrpSpPr>
        <p:cNvPr id="1" name=""/>
        <p:cNvGrpSpPr/>
        <p:nvPr/>
      </p:nvGrpSpPr>
      <p:grpSpPr>
        <a:xfrm>
          <a:off x="0" y="0"/>
          <a:ext cx="0" cy="0"/>
          <a:chOff x="0" y="0"/>
          <a:chExt cx="0" cy="0"/>
        </a:xfrm>
      </p:grpSpPr>
      <p:sp>
        <p:nvSpPr>
          <p:cNvPr id="11" name="Рисунок 3"/>
          <p:cNvSpPr>
            <a:spLocks noGrp="1"/>
          </p:cNvSpPr>
          <p:nvPr>
            <p:ph type="pic" sz="quarter" idx="12"/>
          </p:nvPr>
        </p:nvSpPr>
        <p:spPr>
          <a:xfrm>
            <a:off x="6394660" y="1264920"/>
            <a:ext cx="5797340" cy="5593079"/>
          </a:xfrm>
        </p:spPr>
        <p:txBody>
          <a:bodyPr/>
          <a:lstStyle/>
          <a:p>
            <a:endParaRPr lang="ru-RU"/>
          </a:p>
        </p:txBody>
      </p:sp>
    </p:spTree>
    <p:extLst>
      <p:ext uri="{BB962C8B-B14F-4D97-AF65-F5344CB8AC3E}">
        <p14:creationId xmlns:p14="http://schemas.microsoft.com/office/powerpoint/2010/main" val="956072339"/>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2_Вертикальный заголовок и текст">
    <p:spTree>
      <p:nvGrpSpPr>
        <p:cNvPr id="1" name=""/>
        <p:cNvGrpSpPr/>
        <p:nvPr/>
      </p:nvGrpSpPr>
      <p:grpSpPr>
        <a:xfrm>
          <a:off x="0" y="0"/>
          <a:ext cx="0" cy="0"/>
          <a:chOff x="0" y="0"/>
          <a:chExt cx="0" cy="0"/>
        </a:xfrm>
      </p:grpSpPr>
      <p:sp>
        <p:nvSpPr>
          <p:cNvPr id="4" name="Рисунок 3"/>
          <p:cNvSpPr>
            <a:spLocks noGrp="1"/>
          </p:cNvSpPr>
          <p:nvPr>
            <p:ph type="pic" sz="quarter" idx="12"/>
          </p:nvPr>
        </p:nvSpPr>
        <p:spPr>
          <a:xfrm>
            <a:off x="1018047" y="286553"/>
            <a:ext cx="3038957" cy="6511058"/>
          </a:xfrm>
          <a:custGeom>
            <a:avLst/>
            <a:gdLst>
              <a:gd name="connsiteX0" fmla="*/ 1226680 w 3038957"/>
              <a:gd name="connsiteY0" fmla="*/ 5325808 h 6511058"/>
              <a:gd name="connsiteX1" fmla="*/ 1259282 w 3038957"/>
              <a:gd name="connsiteY1" fmla="*/ 5332407 h 6511058"/>
              <a:gd name="connsiteX2" fmla="*/ 1310923 w 3038957"/>
              <a:gd name="connsiteY2" fmla="*/ 5460325 h 6511058"/>
              <a:gd name="connsiteX3" fmla="*/ 1293796 w 3038957"/>
              <a:gd name="connsiteY3" fmla="*/ 5510543 h 6511058"/>
              <a:gd name="connsiteX4" fmla="*/ 1264418 w 3038957"/>
              <a:gd name="connsiteY4" fmla="*/ 5528552 h 6511058"/>
              <a:gd name="connsiteX5" fmla="*/ 1271145 w 3038957"/>
              <a:gd name="connsiteY5" fmla="*/ 5576959 h 6511058"/>
              <a:gd name="connsiteX6" fmla="*/ 1234406 w 3038957"/>
              <a:gd name="connsiteY6" fmla="*/ 5684682 h 6511058"/>
              <a:gd name="connsiteX7" fmla="*/ 1210828 w 3038957"/>
              <a:gd name="connsiteY7" fmla="*/ 5685683 h 6511058"/>
              <a:gd name="connsiteX8" fmla="*/ 1225843 w 3038957"/>
              <a:gd name="connsiteY8" fmla="*/ 5709792 h 6511058"/>
              <a:gd name="connsiteX9" fmla="*/ 1197668 w 3038957"/>
              <a:gd name="connsiteY9" fmla="*/ 5792407 h 6511058"/>
              <a:gd name="connsiteX10" fmla="*/ 1124578 w 3038957"/>
              <a:gd name="connsiteY10" fmla="*/ 5795508 h 6511058"/>
              <a:gd name="connsiteX11" fmla="*/ 1103765 w 3038957"/>
              <a:gd name="connsiteY11" fmla="*/ 5788410 h 6511058"/>
              <a:gd name="connsiteX12" fmla="*/ 1117852 w 3038957"/>
              <a:gd name="connsiteY12" fmla="*/ 5747103 h 6511058"/>
              <a:gd name="connsiteX13" fmla="*/ 1116925 w 3038957"/>
              <a:gd name="connsiteY13" fmla="*/ 5681687 h 6511058"/>
              <a:gd name="connsiteX14" fmla="*/ 1137741 w 3038957"/>
              <a:gd name="connsiteY14" fmla="*/ 5688786 h 6511058"/>
              <a:gd name="connsiteX15" fmla="*/ 1118763 w 3038957"/>
              <a:gd name="connsiteY15" fmla="*/ 5608172 h 6511058"/>
              <a:gd name="connsiteX16" fmla="*/ 1212129 w 3038957"/>
              <a:gd name="connsiteY16" fmla="*/ 5334409 h 6511058"/>
              <a:gd name="connsiteX17" fmla="*/ 1226680 w 3038957"/>
              <a:gd name="connsiteY17" fmla="*/ 5325808 h 6511058"/>
              <a:gd name="connsiteX18" fmla="*/ 958870 w 3038957"/>
              <a:gd name="connsiteY18" fmla="*/ 5238993 h 6511058"/>
              <a:gd name="connsiteX19" fmla="*/ 947545 w 3038957"/>
              <a:gd name="connsiteY19" fmla="*/ 5272202 h 6511058"/>
              <a:gd name="connsiteX20" fmla="*/ 994975 w 3038957"/>
              <a:gd name="connsiteY20" fmla="*/ 5269390 h 6511058"/>
              <a:gd name="connsiteX21" fmla="*/ 958870 w 3038957"/>
              <a:gd name="connsiteY21" fmla="*/ 5238993 h 6511058"/>
              <a:gd name="connsiteX22" fmla="*/ 951344 w 3038957"/>
              <a:gd name="connsiteY22" fmla="*/ 4634256 h 6511058"/>
              <a:gd name="connsiteX23" fmla="*/ 972157 w 3038957"/>
              <a:gd name="connsiteY23" fmla="*/ 4641355 h 6511058"/>
              <a:gd name="connsiteX24" fmla="*/ 1007988 w 3038957"/>
              <a:gd name="connsiteY24" fmla="*/ 4672562 h 6511058"/>
              <a:gd name="connsiteX25" fmla="*/ 999425 w 3038957"/>
              <a:gd name="connsiteY25" fmla="*/ 4697671 h 6511058"/>
              <a:gd name="connsiteX26" fmla="*/ 952269 w 3038957"/>
              <a:gd name="connsiteY26" fmla="*/ 4699671 h 6511058"/>
              <a:gd name="connsiteX27" fmla="*/ 919884 w 3038957"/>
              <a:gd name="connsiteY27" fmla="*/ 4651557 h 6511058"/>
              <a:gd name="connsiteX28" fmla="*/ 951344 w 3038957"/>
              <a:gd name="connsiteY28" fmla="*/ 4634256 h 6511058"/>
              <a:gd name="connsiteX29" fmla="*/ 1549114 w 3038957"/>
              <a:gd name="connsiteY29" fmla="*/ 4625645 h 6511058"/>
              <a:gd name="connsiteX30" fmla="*/ 1590743 w 3038957"/>
              <a:gd name="connsiteY30" fmla="*/ 4639843 h 6511058"/>
              <a:gd name="connsiteX31" fmla="*/ 1664758 w 3038957"/>
              <a:gd name="connsiteY31" fmla="*/ 4702155 h 6511058"/>
              <a:gd name="connsiteX32" fmla="*/ 1622495 w 3038957"/>
              <a:gd name="connsiteY32" fmla="*/ 4826078 h 6511058"/>
              <a:gd name="connsiteX33" fmla="*/ 1676623 w 3038957"/>
              <a:gd name="connsiteY33" fmla="*/ 4946709 h 6511058"/>
              <a:gd name="connsiteX34" fmla="*/ 1653044 w 3038957"/>
              <a:gd name="connsiteY34" fmla="*/ 4947709 h 6511058"/>
              <a:gd name="connsiteX35" fmla="*/ 1659773 w 3038957"/>
              <a:gd name="connsiteY35" fmla="*/ 4996115 h 6511058"/>
              <a:gd name="connsiteX36" fmla="*/ 1580494 w 3038957"/>
              <a:gd name="connsiteY36" fmla="*/ 5228572 h 6511058"/>
              <a:gd name="connsiteX37" fmla="*/ 1613560 w 3038957"/>
              <a:gd name="connsiteY37" fmla="*/ 5267878 h 6511058"/>
              <a:gd name="connsiteX38" fmla="*/ 1581031 w 3038957"/>
              <a:gd name="connsiteY38" fmla="*/ 5506333 h 6511058"/>
              <a:gd name="connsiteX39" fmla="*/ 1560215 w 3038957"/>
              <a:gd name="connsiteY39" fmla="*/ 5499233 h 6511058"/>
              <a:gd name="connsiteX40" fmla="*/ 1575230 w 3038957"/>
              <a:gd name="connsiteY40" fmla="*/ 5523342 h 6511058"/>
              <a:gd name="connsiteX41" fmla="*/ 1473578 w 3038957"/>
              <a:gd name="connsiteY41" fmla="*/ 5821404 h 6511058"/>
              <a:gd name="connsiteX42" fmla="*/ 1435636 w 3038957"/>
              <a:gd name="connsiteY42" fmla="*/ 5864523 h 6511058"/>
              <a:gd name="connsiteX43" fmla="*/ 1445126 w 3038957"/>
              <a:gd name="connsiteY43" fmla="*/ 5904829 h 6511058"/>
              <a:gd name="connsiteX44" fmla="*/ 1407460 w 3038957"/>
              <a:gd name="connsiteY44" fmla="*/ 5947138 h 6511058"/>
              <a:gd name="connsiteX45" fmla="*/ 1342936 w 3038957"/>
              <a:gd name="connsiteY45" fmla="*/ 5925133 h 6511058"/>
              <a:gd name="connsiteX46" fmla="*/ 1359786 w 3038957"/>
              <a:gd name="connsiteY46" fmla="*/ 5875724 h 6511058"/>
              <a:gd name="connsiteX47" fmla="*/ 1353059 w 3038957"/>
              <a:gd name="connsiteY47" fmla="*/ 5827319 h 6511058"/>
              <a:gd name="connsiteX48" fmla="*/ 1373875 w 3038957"/>
              <a:gd name="connsiteY48" fmla="*/ 5834418 h 6511058"/>
              <a:gd name="connsiteX49" fmla="*/ 1338726 w 3038957"/>
              <a:gd name="connsiteY49" fmla="*/ 5794402 h 6511058"/>
              <a:gd name="connsiteX50" fmla="*/ 1367423 w 3038957"/>
              <a:gd name="connsiteY50" fmla="*/ 5785201 h 6511058"/>
              <a:gd name="connsiteX51" fmla="*/ 1386791 w 3038957"/>
              <a:gd name="connsiteY51" fmla="*/ 5653469 h 6511058"/>
              <a:gd name="connsiteX52" fmla="*/ 1409441 w 3038957"/>
              <a:gd name="connsiteY52" fmla="*/ 5587054 h 6511058"/>
              <a:gd name="connsiteX53" fmla="*/ 1526366 w 3038957"/>
              <a:gd name="connsiteY53" fmla="*/ 5107942 h 6511058"/>
              <a:gd name="connsiteX54" fmla="*/ 1560067 w 3038957"/>
              <a:gd name="connsiteY54" fmla="*/ 5009128 h 6511058"/>
              <a:gd name="connsiteX55" fmla="*/ 1524919 w 3038957"/>
              <a:gd name="connsiteY55" fmla="*/ 4969111 h 6511058"/>
              <a:gd name="connsiteX56" fmla="*/ 1544808 w 3038957"/>
              <a:gd name="connsiteY56" fmla="*/ 4910796 h 6511058"/>
              <a:gd name="connsiteX57" fmla="*/ 1538081 w 3038957"/>
              <a:gd name="connsiteY57" fmla="*/ 4862389 h 6511058"/>
              <a:gd name="connsiteX58" fmla="*/ 1575745 w 3038957"/>
              <a:gd name="connsiteY58" fmla="*/ 4820080 h 6511058"/>
              <a:gd name="connsiteX59" fmla="*/ 1578784 w 3038957"/>
              <a:gd name="connsiteY59" fmla="*/ 4811171 h 6511058"/>
              <a:gd name="connsiteX60" fmla="*/ 1549114 w 3038957"/>
              <a:gd name="connsiteY60" fmla="*/ 4625645 h 6511058"/>
              <a:gd name="connsiteX61" fmla="*/ 2009936 w 3038957"/>
              <a:gd name="connsiteY61" fmla="*/ 4384975 h 6511058"/>
              <a:gd name="connsiteX62" fmla="*/ 2032830 w 3038957"/>
              <a:gd name="connsiteY62" fmla="*/ 4392783 h 6511058"/>
              <a:gd name="connsiteX63" fmla="*/ 2121227 w 3038957"/>
              <a:gd name="connsiteY63" fmla="*/ 4617325 h 6511058"/>
              <a:gd name="connsiteX64" fmla="*/ 2087527 w 3038957"/>
              <a:gd name="connsiteY64" fmla="*/ 4716140 h 6511058"/>
              <a:gd name="connsiteX65" fmla="*/ 2125974 w 3038957"/>
              <a:gd name="connsiteY65" fmla="*/ 5025816 h 6511058"/>
              <a:gd name="connsiteX66" fmla="*/ 2123212 w 3038957"/>
              <a:gd name="connsiteY66" fmla="*/ 5033915 h 6511058"/>
              <a:gd name="connsiteX67" fmla="*/ 2225939 w 3038957"/>
              <a:gd name="connsiteY67" fmla="*/ 5291373 h 6511058"/>
              <a:gd name="connsiteX68" fmla="*/ 2169311 w 3038957"/>
              <a:gd name="connsiteY68" fmla="*/ 5457414 h 6511058"/>
              <a:gd name="connsiteX69" fmla="*/ 2270869 w 3038957"/>
              <a:gd name="connsiteY69" fmla="*/ 5575233 h 6511058"/>
              <a:gd name="connsiteX70" fmla="*/ 2297730 w 3038957"/>
              <a:gd name="connsiteY70" fmla="*/ 5639547 h 6511058"/>
              <a:gd name="connsiteX71" fmla="*/ 2209889 w 3038957"/>
              <a:gd name="connsiteY71" fmla="*/ 5897113 h 6511058"/>
              <a:gd name="connsiteX72" fmla="*/ 2184229 w 3038957"/>
              <a:gd name="connsiteY72" fmla="*/ 5897402 h 6511058"/>
              <a:gd name="connsiteX73" fmla="*/ 2214779 w 3038957"/>
              <a:gd name="connsiteY73" fmla="*/ 6019033 h 6511058"/>
              <a:gd name="connsiteX74" fmla="*/ 2163952 w 3038957"/>
              <a:gd name="connsiteY74" fmla="*/ 6168065 h 6511058"/>
              <a:gd name="connsiteX75" fmla="*/ 2091110 w 3038957"/>
              <a:gd name="connsiteY75" fmla="*/ 6245393 h 6511058"/>
              <a:gd name="connsiteX76" fmla="*/ 2000506 w 3038957"/>
              <a:gd name="connsiteY76" fmla="*/ 6511058 h 6511058"/>
              <a:gd name="connsiteX77" fmla="*/ 1956795 w 3038957"/>
              <a:gd name="connsiteY77" fmla="*/ 6496150 h 6511058"/>
              <a:gd name="connsiteX78" fmla="*/ 1955868 w 3038957"/>
              <a:gd name="connsiteY78" fmla="*/ 6430734 h 6511058"/>
              <a:gd name="connsiteX79" fmla="*/ 1979446 w 3038957"/>
              <a:gd name="connsiteY79" fmla="*/ 6429733 h 6511058"/>
              <a:gd name="connsiteX80" fmla="*/ 1943616 w 3038957"/>
              <a:gd name="connsiteY80" fmla="*/ 6398526 h 6511058"/>
              <a:gd name="connsiteX81" fmla="*/ 2019855 w 3038957"/>
              <a:gd name="connsiteY81" fmla="*/ 6174980 h 6511058"/>
              <a:gd name="connsiteX82" fmla="*/ 1925984 w 3038957"/>
              <a:gd name="connsiteY82" fmla="*/ 6095948 h 6511058"/>
              <a:gd name="connsiteX83" fmla="*/ 1835088 w 3038957"/>
              <a:gd name="connsiteY83" fmla="*/ 6158078 h 6511058"/>
              <a:gd name="connsiteX84" fmla="*/ 1812193 w 3038957"/>
              <a:gd name="connsiteY84" fmla="*/ 6150270 h 6511058"/>
              <a:gd name="connsiteX85" fmla="*/ 1766875 w 3038957"/>
              <a:gd name="connsiteY85" fmla="*/ 6078755 h 6511058"/>
              <a:gd name="connsiteX86" fmla="*/ 1857202 w 3038957"/>
              <a:gd name="connsiteY86" fmla="*/ 5813900 h 6511058"/>
              <a:gd name="connsiteX87" fmla="*/ 1822055 w 3038957"/>
              <a:gd name="connsiteY87" fmla="*/ 5773885 h 6511058"/>
              <a:gd name="connsiteX88" fmla="*/ 1856031 w 3038957"/>
              <a:gd name="connsiteY88" fmla="*/ 5674261 h 6511058"/>
              <a:gd name="connsiteX89" fmla="*/ 1830325 w 3038957"/>
              <a:gd name="connsiteY89" fmla="*/ 5545241 h 6511058"/>
              <a:gd name="connsiteX90" fmla="*/ 1862466 w 3038957"/>
              <a:gd name="connsiteY90" fmla="*/ 5519132 h 6511058"/>
              <a:gd name="connsiteX91" fmla="*/ 1838644 w 3038957"/>
              <a:gd name="connsiteY91" fmla="*/ 5445907 h 6511058"/>
              <a:gd name="connsiteX92" fmla="*/ 1878145 w 3038957"/>
              <a:gd name="connsiteY92" fmla="*/ 5330084 h 6511058"/>
              <a:gd name="connsiteX93" fmla="*/ 1845077 w 3038957"/>
              <a:gd name="connsiteY93" fmla="*/ 5290777 h 6511058"/>
              <a:gd name="connsiteX94" fmla="*/ 1850601 w 3038957"/>
              <a:gd name="connsiteY94" fmla="*/ 5274578 h 6511058"/>
              <a:gd name="connsiteX95" fmla="*/ 1900796 w 3038957"/>
              <a:gd name="connsiteY95" fmla="*/ 5263669 h 6511058"/>
              <a:gd name="connsiteX96" fmla="*/ 1864689 w 3038957"/>
              <a:gd name="connsiteY96" fmla="*/ 5233271 h 6511058"/>
              <a:gd name="connsiteX97" fmla="*/ 1896830 w 3038957"/>
              <a:gd name="connsiteY97" fmla="*/ 5207161 h 6511058"/>
              <a:gd name="connsiteX98" fmla="*/ 1895903 w 3038957"/>
              <a:gd name="connsiteY98" fmla="*/ 5141746 h 6511058"/>
              <a:gd name="connsiteX99" fmla="*/ 1929879 w 3038957"/>
              <a:gd name="connsiteY99" fmla="*/ 5042122 h 6511058"/>
              <a:gd name="connsiteX100" fmla="*/ 1953457 w 3038957"/>
              <a:gd name="connsiteY100" fmla="*/ 5041122 h 6511058"/>
              <a:gd name="connsiteX101" fmla="*/ 1938166 w 3038957"/>
              <a:gd name="connsiteY101" fmla="*/ 5017824 h 6511058"/>
              <a:gd name="connsiteX102" fmla="*/ 2005487 w 3038957"/>
              <a:gd name="connsiteY102" fmla="*/ 4956696 h 6511058"/>
              <a:gd name="connsiteX103" fmla="*/ 1980706 w 3038957"/>
              <a:gd name="connsiteY103" fmla="*/ 4893090 h 6511058"/>
              <a:gd name="connsiteX104" fmla="*/ 2023245 w 3038957"/>
              <a:gd name="connsiteY104" fmla="*/ 4768358 h 6511058"/>
              <a:gd name="connsiteX105" fmla="*/ 1987821 w 3038957"/>
              <a:gd name="connsiteY105" fmla="*/ 4729151 h 6511058"/>
              <a:gd name="connsiteX106" fmla="*/ 2019035 w 3038957"/>
              <a:gd name="connsiteY106" fmla="*/ 4637627 h 6511058"/>
              <a:gd name="connsiteX107" fmla="*/ 1973197 w 3038957"/>
              <a:gd name="connsiteY107" fmla="*/ 4492699 h 6511058"/>
              <a:gd name="connsiteX108" fmla="*/ 741142 w 3038957"/>
              <a:gd name="connsiteY108" fmla="*/ 3710849 h 6511058"/>
              <a:gd name="connsiteX109" fmla="*/ 714525 w 3038957"/>
              <a:gd name="connsiteY109" fmla="*/ 3720759 h 6511058"/>
              <a:gd name="connsiteX110" fmla="*/ 672262 w 3038957"/>
              <a:gd name="connsiteY110" fmla="*/ 3844681 h 6511058"/>
              <a:gd name="connsiteX111" fmla="*/ 707703 w 3038957"/>
              <a:gd name="connsiteY111" fmla="*/ 4088234 h 6511058"/>
              <a:gd name="connsiteX112" fmla="*/ 727559 w 3038957"/>
              <a:gd name="connsiteY112" fmla="*/ 4104952 h 6511058"/>
              <a:gd name="connsiteX113" fmla="*/ 690576 w 3038957"/>
              <a:gd name="connsiteY113" fmla="*/ 4138451 h 6511058"/>
              <a:gd name="connsiteX114" fmla="*/ 728762 w 3038957"/>
              <a:gd name="connsiteY114" fmla="*/ 4169558 h 6511058"/>
              <a:gd name="connsiteX115" fmla="*/ 884834 w 3038957"/>
              <a:gd name="connsiteY115" fmla="*/ 4195660 h 6511058"/>
              <a:gd name="connsiteX116" fmla="*/ 941461 w 3038957"/>
              <a:gd name="connsiteY116" fmla="*/ 4029620 h 6511058"/>
              <a:gd name="connsiteX117" fmla="*/ 908395 w 3038957"/>
              <a:gd name="connsiteY117" fmla="*/ 3990313 h 6511058"/>
              <a:gd name="connsiteX118" fmla="*/ 928284 w 3038957"/>
              <a:gd name="connsiteY118" fmla="*/ 3931997 h 6511058"/>
              <a:gd name="connsiteX119" fmla="*/ 845706 w 3038957"/>
              <a:gd name="connsiteY119" fmla="*/ 3894792 h 6511058"/>
              <a:gd name="connsiteX120" fmla="*/ 873881 w 3038957"/>
              <a:gd name="connsiteY120" fmla="*/ 3812177 h 6511058"/>
              <a:gd name="connsiteX121" fmla="*/ 741142 w 3038957"/>
              <a:gd name="connsiteY121" fmla="*/ 3710849 h 6511058"/>
              <a:gd name="connsiteX122" fmla="*/ 733487 w 3038957"/>
              <a:gd name="connsiteY122" fmla="*/ 3597027 h 6511058"/>
              <a:gd name="connsiteX123" fmla="*/ 748501 w 3038957"/>
              <a:gd name="connsiteY123" fmla="*/ 3621135 h 6511058"/>
              <a:gd name="connsiteX124" fmla="*/ 701348 w 3038957"/>
              <a:gd name="connsiteY124" fmla="*/ 3623137 h 6511058"/>
              <a:gd name="connsiteX125" fmla="*/ 813953 w 3038957"/>
              <a:gd name="connsiteY125" fmla="*/ 3708555 h 6511058"/>
              <a:gd name="connsiteX126" fmla="*/ 866227 w 3038957"/>
              <a:gd name="connsiteY126" fmla="*/ 3698354 h 6511058"/>
              <a:gd name="connsiteX127" fmla="*/ 868989 w 3038957"/>
              <a:gd name="connsiteY127" fmla="*/ 3690256 h 6511058"/>
              <a:gd name="connsiteX128" fmla="*/ 777881 w 3038957"/>
              <a:gd name="connsiteY128" fmla="*/ 3603125 h 6511058"/>
              <a:gd name="connsiteX129" fmla="*/ 2177070 w 3038957"/>
              <a:gd name="connsiteY129" fmla="*/ 3123162 h 6511058"/>
              <a:gd name="connsiteX130" fmla="*/ 2213231 w 3038957"/>
              <a:gd name="connsiteY130" fmla="*/ 3136372 h 6511058"/>
              <a:gd name="connsiteX131" fmla="*/ 2263707 w 3038957"/>
              <a:gd name="connsiteY131" fmla="*/ 3206109 h 6511058"/>
              <a:gd name="connsiteX132" fmla="*/ 2254709 w 3038957"/>
              <a:gd name="connsiteY132" fmla="*/ 3222335 h 6511058"/>
              <a:gd name="connsiteX133" fmla="*/ 2233580 w 3038957"/>
              <a:gd name="connsiteY133" fmla="*/ 3221226 h 6511058"/>
              <a:gd name="connsiteX134" fmla="*/ 2242808 w 3038957"/>
              <a:gd name="connsiteY134" fmla="*/ 3243794 h 6511058"/>
              <a:gd name="connsiteX135" fmla="*/ 2223506 w 3038957"/>
              <a:gd name="connsiteY135" fmla="*/ 3278601 h 6511058"/>
              <a:gd name="connsiteX136" fmla="*/ 2205425 w 3038957"/>
              <a:gd name="connsiteY136" fmla="*/ 3271996 h 6511058"/>
              <a:gd name="connsiteX137" fmla="*/ 2219007 w 3038957"/>
              <a:gd name="connsiteY137" fmla="*/ 3286714 h 6511058"/>
              <a:gd name="connsiteX138" fmla="*/ 2204204 w 3038957"/>
              <a:gd name="connsiteY138" fmla="*/ 3313408 h 6511058"/>
              <a:gd name="connsiteX139" fmla="*/ 2148152 w 3038957"/>
              <a:gd name="connsiteY139" fmla="*/ 3292932 h 6511058"/>
              <a:gd name="connsiteX140" fmla="*/ 2131524 w 3038957"/>
              <a:gd name="connsiteY140" fmla="*/ 3283711 h 6511058"/>
              <a:gd name="connsiteX141" fmla="*/ 2138926 w 3038957"/>
              <a:gd name="connsiteY141" fmla="*/ 3270364 h 6511058"/>
              <a:gd name="connsiteX142" fmla="*/ 2132744 w 3038957"/>
              <a:gd name="connsiteY142" fmla="*/ 3242298 h 6511058"/>
              <a:gd name="connsiteX143" fmla="*/ 2149375 w 3038957"/>
              <a:gd name="connsiteY143" fmla="*/ 3251521 h 6511058"/>
              <a:gd name="connsiteX144" fmla="*/ 2128016 w 3038957"/>
              <a:gd name="connsiteY144" fmla="*/ 3211618 h 6511058"/>
              <a:gd name="connsiteX145" fmla="*/ 1973976 w 3038957"/>
              <a:gd name="connsiteY145" fmla="*/ 3007113 h 6511058"/>
              <a:gd name="connsiteX146" fmla="*/ 1968027 w 3038957"/>
              <a:gd name="connsiteY146" fmla="*/ 3017843 h 6511058"/>
              <a:gd name="connsiteX147" fmla="*/ 2004333 w 3038957"/>
              <a:gd name="connsiteY147" fmla="*/ 3030791 h 6511058"/>
              <a:gd name="connsiteX148" fmla="*/ 1973976 w 3038957"/>
              <a:gd name="connsiteY148" fmla="*/ 3007113 h 6511058"/>
              <a:gd name="connsiteX149" fmla="*/ 1582099 w 3038957"/>
              <a:gd name="connsiteY149" fmla="*/ 3000410 h 6511058"/>
              <a:gd name="connsiteX150" fmla="*/ 1576470 w 3038957"/>
              <a:gd name="connsiteY150" fmla="*/ 3005678 h 6511058"/>
              <a:gd name="connsiteX151" fmla="*/ 1607223 w 3038957"/>
              <a:gd name="connsiteY151" fmla="*/ 3024273 h 6511058"/>
              <a:gd name="connsiteX152" fmla="*/ 2712383 w 3038957"/>
              <a:gd name="connsiteY152" fmla="*/ 2957729 h 6511058"/>
              <a:gd name="connsiteX153" fmla="*/ 2730675 w 3038957"/>
              <a:gd name="connsiteY153" fmla="*/ 2967873 h 6511058"/>
              <a:gd name="connsiteX154" fmla="*/ 2817544 w 3038957"/>
              <a:gd name="connsiteY154" fmla="*/ 3089617 h 6511058"/>
              <a:gd name="connsiteX155" fmla="*/ 2799839 w 3038957"/>
              <a:gd name="connsiteY155" fmla="*/ 3121544 h 6511058"/>
              <a:gd name="connsiteX156" fmla="*/ 2855340 w 3038957"/>
              <a:gd name="connsiteY156" fmla="*/ 3264560 h 6511058"/>
              <a:gd name="connsiteX157" fmla="*/ 2853889 w 3038957"/>
              <a:gd name="connsiteY157" fmla="*/ 3267176 h 6511058"/>
              <a:gd name="connsiteX158" fmla="*/ 2954549 w 3038957"/>
              <a:gd name="connsiteY158" fmla="*/ 3407176 h 6511058"/>
              <a:gd name="connsiteX159" fmla="*/ 2924798 w 3038957"/>
              <a:gd name="connsiteY159" fmla="*/ 3460825 h 6511058"/>
              <a:gd name="connsiteX160" fmla="*/ 3012888 w 3038957"/>
              <a:gd name="connsiteY160" fmla="*/ 3541157 h 6511058"/>
              <a:gd name="connsiteX161" fmla="*/ 3038957 w 3038957"/>
              <a:gd name="connsiteY161" fmla="*/ 3576487 h 6511058"/>
              <a:gd name="connsiteX162" fmla="*/ 2992807 w 3038957"/>
              <a:gd name="connsiteY162" fmla="*/ 3659709 h 6511058"/>
              <a:gd name="connsiteX163" fmla="*/ 2973061 w 3038957"/>
              <a:gd name="connsiteY163" fmla="*/ 3652181 h 6511058"/>
              <a:gd name="connsiteX164" fmla="*/ 3006763 w 3038957"/>
              <a:gd name="connsiteY164" fmla="*/ 3712959 h 6511058"/>
              <a:gd name="connsiteX165" fmla="*/ 2980060 w 3038957"/>
              <a:gd name="connsiteY165" fmla="*/ 3761113 h 6511058"/>
              <a:gd name="connsiteX166" fmla="*/ 2930400 w 3038957"/>
              <a:gd name="connsiteY166" fmla="*/ 3772242 h 6511058"/>
              <a:gd name="connsiteX167" fmla="*/ 2882798 w 3038957"/>
              <a:gd name="connsiteY167" fmla="*/ 3858080 h 6511058"/>
              <a:gd name="connsiteX168" fmla="*/ 2847877 w 3038957"/>
              <a:gd name="connsiteY168" fmla="*/ 3838714 h 6511058"/>
              <a:gd name="connsiteX169" fmla="*/ 2841695 w 3038957"/>
              <a:gd name="connsiteY169" fmla="*/ 3810649 h 6511058"/>
              <a:gd name="connsiteX170" fmla="*/ 2859777 w 3038957"/>
              <a:gd name="connsiteY170" fmla="*/ 3817254 h 6511058"/>
              <a:gd name="connsiteX171" fmla="*/ 2829564 w 3038957"/>
              <a:gd name="connsiteY171" fmla="*/ 3793314 h 6511058"/>
              <a:gd name="connsiteX172" fmla="*/ 2869619 w 3038957"/>
              <a:gd name="connsiteY172" fmla="*/ 3721084 h 6511058"/>
              <a:gd name="connsiteX173" fmla="*/ 2790693 w 3038957"/>
              <a:gd name="connsiteY173" fmla="*/ 3659521 h 6511058"/>
              <a:gd name="connsiteX174" fmla="*/ 2725856 w 3038957"/>
              <a:gd name="connsiteY174" fmla="*/ 3658811 h 6511058"/>
              <a:gd name="connsiteX175" fmla="*/ 2707563 w 3038957"/>
              <a:gd name="connsiteY175" fmla="*/ 3648667 h 6511058"/>
              <a:gd name="connsiteX176" fmla="*/ 2666672 w 3038957"/>
              <a:gd name="connsiteY176" fmla="*/ 3604774 h 6511058"/>
              <a:gd name="connsiteX177" fmla="*/ 2714129 w 3038957"/>
              <a:gd name="connsiteY177" fmla="*/ 3519197 h 6511058"/>
              <a:gd name="connsiteX178" fmla="*/ 2683707 w 3038957"/>
              <a:gd name="connsiteY178" fmla="*/ 3491718 h 6511058"/>
              <a:gd name="connsiteX179" fmla="*/ 2701558 w 3038957"/>
              <a:gd name="connsiteY179" fmla="*/ 3459529 h 6511058"/>
              <a:gd name="connsiteX180" fmla="*/ 2670970 w 3038957"/>
              <a:gd name="connsiteY180" fmla="*/ 3397056 h 6511058"/>
              <a:gd name="connsiteX181" fmla="*/ 2693551 w 3038957"/>
              <a:gd name="connsiteY181" fmla="*/ 3395549 h 6511058"/>
              <a:gd name="connsiteX182" fmla="*/ 2669077 w 3038957"/>
              <a:gd name="connsiteY182" fmla="*/ 3357340 h 6511058"/>
              <a:gd name="connsiteX183" fmla="*/ 2689831 w 3038957"/>
              <a:gd name="connsiteY183" fmla="*/ 3319915 h 6511058"/>
              <a:gd name="connsiteX184" fmla="*/ 2661070 w 3038957"/>
              <a:gd name="connsiteY184" fmla="*/ 3293359 h 6511058"/>
              <a:gd name="connsiteX185" fmla="*/ 2663972 w 3038957"/>
              <a:gd name="connsiteY185" fmla="*/ 3288124 h 6511058"/>
              <a:gd name="connsiteX186" fmla="*/ 2701731 w 3038957"/>
              <a:gd name="connsiteY186" fmla="*/ 3298456 h 6511058"/>
              <a:gd name="connsiteX187" fmla="*/ 2671373 w 3038957"/>
              <a:gd name="connsiteY187" fmla="*/ 3274777 h 6511058"/>
              <a:gd name="connsiteX188" fmla="*/ 2693954 w 3038957"/>
              <a:gd name="connsiteY188" fmla="*/ 3273270 h 6511058"/>
              <a:gd name="connsiteX189" fmla="*/ 2687773 w 3038957"/>
              <a:gd name="connsiteY189" fmla="*/ 3245205 h 6511058"/>
              <a:gd name="connsiteX190" fmla="*/ 2705624 w 3038957"/>
              <a:gd name="connsiteY190" fmla="*/ 3213016 h 6511058"/>
              <a:gd name="connsiteX191" fmla="*/ 2723706 w 3038957"/>
              <a:gd name="connsiteY191" fmla="*/ 3219620 h 6511058"/>
              <a:gd name="connsiteX192" fmla="*/ 2709978 w 3038957"/>
              <a:gd name="connsiteY192" fmla="*/ 3205164 h 6511058"/>
              <a:gd name="connsiteX193" fmla="*/ 2756735 w 3038957"/>
              <a:gd name="connsiteY193" fmla="*/ 3199270 h 6511058"/>
              <a:gd name="connsiteX194" fmla="*/ 2732328 w 3038957"/>
              <a:gd name="connsiteY194" fmla="*/ 3164862 h 6511058"/>
              <a:gd name="connsiteX195" fmla="*/ 2754678 w 3038957"/>
              <a:gd name="connsiteY195" fmla="*/ 3124560 h 6511058"/>
              <a:gd name="connsiteX196" fmla="*/ 2724109 w 3038957"/>
              <a:gd name="connsiteY196" fmla="*/ 3097342 h 6511058"/>
              <a:gd name="connsiteX197" fmla="*/ 2740509 w 3038957"/>
              <a:gd name="connsiteY197" fmla="*/ 3067769 h 6511058"/>
              <a:gd name="connsiteX198" fmla="*/ 2693081 w 3038957"/>
              <a:gd name="connsiteY198" fmla="*/ 2992536 h 6511058"/>
              <a:gd name="connsiteX199" fmla="*/ 2377464 w 3038957"/>
              <a:gd name="connsiteY199" fmla="*/ 2922560 h 6511058"/>
              <a:gd name="connsiteX200" fmla="*/ 2410722 w 3038957"/>
              <a:gd name="connsiteY200" fmla="*/ 2941003 h 6511058"/>
              <a:gd name="connsiteX201" fmla="*/ 2472954 w 3038957"/>
              <a:gd name="connsiteY201" fmla="*/ 2989543 h 6511058"/>
              <a:gd name="connsiteX202" fmla="*/ 2450749 w 3038957"/>
              <a:gd name="connsiteY202" fmla="*/ 3029585 h 6511058"/>
              <a:gd name="connsiteX203" fmla="*/ 2502532 w 3038957"/>
              <a:gd name="connsiteY203" fmla="*/ 3096968 h 6511058"/>
              <a:gd name="connsiteX204" fmla="*/ 2484451 w 3038957"/>
              <a:gd name="connsiteY204" fmla="*/ 3090363 h 6511058"/>
              <a:gd name="connsiteX205" fmla="*/ 2493679 w 3038957"/>
              <a:gd name="connsiteY205" fmla="*/ 3112931 h 6511058"/>
              <a:gd name="connsiteX206" fmla="*/ 2452027 w 3038957"/>
              <a:gd name="connsiteY206" fmla="*/ 3188041 h 6511058"/>
              <a:gd name="connsiteX207" fmla="*/ 2480786 w 3038957"/>
              <a:gd name="connsiteY207" fmla="*/ 3214598 h 6511058"/>
              <a:gd name="connsiteX208" fmla="*/ 2475653 w 3038957"/>
              <a:gd name="connsiteY208" fmla="*/ 3306194 h 6511058"/>
              <a:gd name="connsiteX209" fmla="*/ 2459023 w 3038957"/>
              <a:gd name="connsiteY209" fmla="*/ 3296972 h 6511058"/>
              <a:gd name="connsiteX210" fmla="*/ 2472606 w 3038957"/>
              <a:gd name="connsiteY210" fmla="*/ 3311690 h 6511058"/>
              <a:gd name="connsiteX211" fmla="*/ 2419199 w 3038957"/>
              <a:gd name="connsiteY211" fmla="*/ 3407996 h 6511058"/>
              <a:gd name="connsiteX212" fmla="*/ 2393570 w 3038957"/>
              <a:gd name="connsiteY212" fmla="*/ 3415000 h 6511058"/>
              <a:gd name="connsiteX213" fmla="*/ 2404250 w 3038957"/>
              <a:gd name="connsiteY213" fmla="*/ 3434952 h 6511058"/>
              <a:gd name="connsiteX214" fmla="*/ 2378768 w 3038957"/>
              <a:gd name="connsiteY214" fmla="*/ 3441693 h 6511058"/>
              <a:gd name="connsiteX215" fmla="*/ 2327216 w 3038957"/>
              <a:gd name="connsiteY215" fmla="*/ 3413106 h 6511058"/>
              <a:gd name="connsiteX216" fmla="*/ 2336069 w 3038957"/>
              <a:gd name="connsiteY216" fmla="*/ 3397142 h 6511058"/>
              <a:gd name="connsiteX217" fmla="*/ 2326840 w 3038957"/>
              <a:gd name="connsiteY217" fmla="*/ 3374572 h 6511058"/>
              <a:gd name="connsiteX218" fmla="*/ 2343471 w 3038957"/>
              <a:gd name="connsiteY218" fmla="*/ 3383795 h 6511058"/>
              <a:gd name="connsiteX219" fmla="*/ 2313047 w 3038957"/>
              <a:gd name="connsiteY219" fmla="*/ 3356316 h 6511058"/>
              <a:gd name="connsiteX220" fmla="*/ 2334387 w 3038957"/>
              <a:gd name="connsiteY220" fmla="*/ 3360964 h 6511058"/>
              <a:gd name="connsiteX221" fmla="*/ 2338300 w 3038957"/>
              <a:gd name="connsiteY221" fmla="*/ 3310780 h 6511058"/>
              <a:gd name="connsiteX222" fmla="*/ 2350200 w 3038957"/>
              <a:gd name="connsiteY222" fmla="*/ 3289320 h 6511058"/>
              <a:gd name="connsiteX223" fmla="*/ 2400243 w 3038957"/>
              <a:gd name="connsiteY223" fmla="*/ 3120657 h 6511058"/>
              <a:gd name="connsiteX224" fmla="*/ 2417949 w 3038957"/>
              <a:gd name="connsiteY224" fmla="*/ 3088729 h 6511058"/>
              <a:gd name="connsiteX225" fmla="*/ 2387526 w 3038957"/>
              <a:gd name="connsiteY225" fmla="*/ 3061250 h 6511058"/>
              <a:gd name="connsiteX226" fmla="*/ 2397975 w 3038957"/>
              <a:gd name="connsiteY226" fmla="*/ 3042408 h 6511058"/>
              <a:gd name="connsiteX227" fmla="*/ 2388749 w 3038957"/>
              <a:gd name="connsiteY227" fmla="*/ 3019840 h 6511058"/>
              <a:gd name="connsiteX228" fmla="*/ 2414230 w 3038957"/>
              <a:gd name="connsiteY228" fmla="*/ 3013096 h 6511058"/>
              <a:gd name="connsiteX229" fmla="*/ 2415826 w 3038957"/>
              <a:gd name="connsiteY229" fmla="*/ 3010218 h 6511058"/>
              <a:gd name="connsiteX230" fmla="*/ 2377464 w 3038957"/>
              <a:gd name="connsiteY230" fmla="*/ 2922560 h 6511058"/>
              <a:gd name="connsiteX231" fmla="*/ 2567808 w 3038957"/>
              <a:gd name="connsiteY231" fmla="*/ 2053914 h 6511058"/>
              <a:gd name="connsiteX232" fmla="*/ 2602730 w 3038957"/>
              <a:gd name="connsiteY232" fmla="*/ 2073280 h 6511058"/>
              <a:gd name="connsiteX233" fmla="*/ 2610360 w 3038957"/>
              <a:gd name="connsiteY233" fmla="*/ 2098727 h 6511058"/>
              <a:gd name="connsiteX234" fmla="*/ 2577102 w 3038957"/>
              <a:gd name="connsiteY234" fmla="*/ 2080284 h 6511058"/>
              <a:gd name="connsiteX235" fmla="*/ 2566212 w 3038957"/>
              <a:gd name="connsiteY235" fmla="*/ 2056793 h 6511058"/>
              <a:gd name="connsiteX236" fmla="*/ 2561482 w 3038957"/>
              <a:gd name="connsiteY236" fmla="*/ 2026110 h 6511058"/>
              <a:gd name="connsiteX237" fmla="*/ 2578112 w 3038957"/>
              <a:gd name="connsiteY237" fmla="*/ 2035334 h 6511058"/>
              <a:gd name="connsiteX238" fmla="*/ 2610131 w 3038957"/>
              <a:gd name="connsiteY238" fmla="*/ 2059934 h 6511058"/>
              <a:gd name="connsiteX239" fmla="*/ 2589003 w 3038957"/>
              <a:gd name="connsiteY239" fmla="*/ 2058824 h 6511058"/>
              <a:gd name="connsiteX240" fmla="*/ 2554080 w 3038957"/>
              <a:gd name="connsiteY240" fmla="*/ 2039457 h 6511058"/>
              <a:gd name="connsiteX241" fmla="*/ 2246617 w 3038957"/>
              <a:gd name="connsiteY241" fmla="*/ 1511711 h 6511058"/>
              <a:gd name="connsiteX242" fmla="*/ 2294045 w 3038957"/>
              <a:gd name="connsiteY242" fmla="*/ 1586945 h 6511058"/>
              <a:gd name="connsiteX243" fmla="*/ 2241271 w 3038957"/>
              <a:gd name="connsiteY243" fmla="*/ 1599768 h 6511058"/>
              <a:gd name="connsiteX244" fmla="*/ 2274743 w 3038957"/>
              <a:gd name="connsiteY244" fmla="*/ 1621751 h 6511058"/>
              <a:gd name="connsiteX245" fmla="*/ 2308001 w 3038957"/>
              <a:gd name="connsiteY245" fmla="*/ 1640195 h 6511058"/>
              <a:gd name="connsiteX246" fmla="*/ 2309452 w 3038957"/>
              <a:gd name="connsiteY246" fmla="*/ 1637578 h 6511058"/>
              <a:gd name="connsiteX247" fmla="*/ 2260949 w 3038957"/>
              <a:gd name="connsiteY247" fmla="*/ 1603495 h 6511058"/>
              <a:gd name="connsiteX248" fmla="*/ 2318450 w 3038957"/>
              <a:gd name="connsiteY248" fmla="*/ 1621352 h 6511058"/>
              <a:gd name="connsiteX249" fmla="*/ 2303273 w 3038957"/>
              <a:gd name="connsiteY249" fmla="*/ 1609514 h 6511058"/>
              <a:gd name="connsiteX250" fmla="*/ 2339435 w 3038957"/>
              <a:gd name="connsiteY250" fmla="*/ 1622724 h 6511058"/>
              <a:gd name="connsiteX251" fmla="*/ 2309223 w 3038957"/>
              <a:gd name="connsiteY251" fmla="*/ 1598785 h 6511058"/>
              <a:gd name="connsiteX252" fmla="*/ 2312126 w 3038957"/>
              <a:gd name="connsiteY252" fmla="*/ 1593550 h 6511058"/>
              <a:gd name="connsiteX253" fmla="*/ 2392207 w 3038957"/>
              <a:gd name="connsiteY253" fmla="*/ 1609900 h 6511058"/>
              <a:gd name="connsiteX254" fmla="*/ 2398158 w 3038957"/>
              <a:gd name="connsiteY254" fmla="*/ 1599171 h 6511058"/>
              <a:gd name="connsiteX255" fmla="*/ 2369186 w 3038957"/>
              <a:gd name="connsiteY255" fmla="*/ 1569074 h 6511058"/>
              <a:gd name="connsiteX256" fmla="*/ 2316395 w 3038957"/>
              <a:gd name="connsiteY256" fmla="*/ 1546642 h 6511058"/>
              <a:gd name="connsiteX257" fmla="*/ 2319297 w 3038957"/>
              <a:gd name="connsiteY257" fmla="*/ 1541408 h 6511058"/>
              <a:gd name="connsiteX258" fmla="*/ 2267746 w 3038957"/>
              <a:gd name="connsiteY258" fmla="*/ 1512820 h 6511058"/>
              <a:gd name="connsiteX259" fmla="*/ 2246617 w 3038957"/>
              <a:gd name="connsiteY259" fmla="*/ 1511711 h 6511058"/>
              <a:gd name="connsiteX260" fmla="*/ 568405 w 3038957"/>
              <a:gd name="connsiteY260" fmla="*/ 34 h 6511058"/>
              <a:gd name="connsiteX261" fmla="*/ 601010 w 3038957"/>
              <a:gd name="connsiteY261" fmla="*/ 6632 h 6511058"/>
              <a:gd name="connsiteX262" fmla="*/ 644721 w 3038957"/>
              <a:gd name="connsiteY262" fmla="*/ 21540 h 6511058"/>
              <a:gd name="connsiteX263" fmla="*/ 845704 w 3038957"/>
              <a:gd name="connsiteY263" fmla="*/ 127154 h 6511058"/>
              <a:gd name="connsiteX264" fmla="*/ 1092235 w 3038957"/>
              <a:gd name="connsiteY264" fmla="*/ 174162 h 6511058"/>
              <a:gd name="connsiteX265" fmla="*/ 1113051 w 3038957"/>
              <a:gd name="connsiteY265" fmla="*/ 181261 h 6511058"/>
              <a:gd name="connsiteX266" fmla="*/ 1287696 w 3038957"/>
              <a:gd name="connsiteY266" fmla="*/ 295978 h 6511058"/>
              <a:gd name="connsiteX267" fmla="*/ 1396613 w 3038957"/>
              <a:gd name="connsiteY267" fmla="*/ 324081 h 6511058"/>
              <a:gd name="connsiteX268" fmla="*/ 1481953 w 3038957"/>
              <a:gd name="connsiteY268" fmla="*/ 353186 h 6511058"/>
              <a:gd name="connsiteX269" fmla="*/ 1846502 w 3038957"/>
              <a:gd name="connsiteY269" fmla="*/ 680948 h 6511058"/>
              <a:gd name="connsiteX270" fmla="*/ 1890213 w 3038957"/>
              <a:gd name="connsiteY270" fmla="*/ 695856 h 6511058"/>
              <a:gd name="connsiteX271" fmla="*/ 1907063 w 3038957"/>
              <a:gd name="connsiteY271" fmla="*/ 646449 h 6511058"/>
              <a:gd name="connsiteX272" fmla="*/ 1898256 w 3038957"/>
              <a:gd name="connsiteY272" fmla="*/ 597333 h 6511058"/>
              <a:gd name="connsiteX273" fmla="*/ 1918388 w 3038957"/>
              <a:gd name="connsiteY273" fmla="*/ 613242 h 6511058"/>
              <a:gd name="connsiteX274" fmla="*/ 1941966 w 3038957"/>
              <a:gd name="connsiteY274" fmla="*/ 612241 h 6511058"/>
              <a:gd name="connsiteX275" fmla="*/ 2145713 w 3038957"/>
              <a:gd name="connsiteY275" fmla="*/ 709757 h 6511058"/>
              <a:gd name="connsiteX276" fmla="*/ 2195225 w 3038957"/>
              <a:gd name="connsiteY276" fmla="*/ 707656 h 6511058"/>
              <a:gd name="connsiteX277" fmla="*/ 2246589 w 3038957"/>
              <a:gd name="connsiteY277" fmla="*/ 836383 h 6511058"/>
              <a:gd name="connsiteX278" fmla="*/ 2364362 w 3038957"/>
              <a:gd name="connsiteY278" fmla="*/ 1042916 h 6511058"/>
              <a:gd name="connsiteX279" fmla="*/ 2384495 w 3038957"/>
              <a:gd name="connsiteY279" fmla="*/ 1058823 h 6511058"/>
              <a:gd name="connsiteX280" fmla="*/ 2356043 w 3038957"/>
              <a:gd name="connsiteY280" fmla="*/ 1142249 h 6511058"/>
              <a:gd name="connsiteX281" fmla="*/ 2389109 w 3038957"/>
              <a:gd name="connsiteY281" fmla="*/ 1181555 h 6511058"/>
              <a:gd name="connsiteX282" fmla="*/ 2352370 w 3038957"/>
              <a:gd name="connsiteY282" fmla="*/ 1289279 h 6511058"/>
              <a:gd name="connsiteX283" fmla="*/ 2252942 w 3038957"/>
              <a:gd name="connsiteY283" fmla="*/ 1301482 h 6511058"/>
              <a:gd name="connsiteX284" fmla="*/ 2252663 w 3038957"/>
              <a:gd name="connsiteY284" fmla="*/ 1302300 h 6511058"/>
              <a:gd name="connsiteX285" fmla="*/ 2276917 w 3038957"/>
              <a:gd name="connsiteY285" fmla="*/ 1335521 h 6511058"/>
              <a:gd name="connsiteX286" fmla="*/ 2311839 w 3038957"/>
              <a:gd name="connsiteY286" fmla="*/ 1354887 h 6511058"/>
              <a:gd name="connsiteX287" fmla="*/ 2320692 w 3038957"/>
              <a:gd name="connsiteY287" fmla="*/ 1338924 h 6511058"/>
              <a:gd name="connsiteX288" fmla="*/ 2309802 w 3038957"/>
              <a:gd name="connsiteY288" fmla="*/ 1315433 h 6511058"/>
              <a:gd name="connsiteX289" fmla="*/ 2326642 w 3038957"/>
              <a:gd name="connsiteY289" fmla="*/ 1328194 h 6511058"/>
              <a:gd name="connsiteX290" fmla="*/ 2344724 w 3038957"/>
              <a:gd name="connsiteY290" fmla="*/ 1334799 h 6511058"/>
              <a:gd name="connsiteX291" fmla="*/ 2509848 w 3038957"/>
              <a:gd name="connsiteY291" fmla="*/ 1436977 h 6511058"/>
              <a:gd name="connsiteX292" fmla="*/ 2547817 w 3038957"/>
              <a:gd name="connsiteY292" fmla="*/ 1450848 h 6511058"/>
              <a:gd name="connsiteX293" fmla="*/ 2598148 w 3038957"/>
              <a:gd name="connsiteY293" fmla="*/ 1520848 h 6511058"/>
              <a:gd name="connsiteX294" fmla="*/ 2706145 w 3038957"/>
              <a:gd name="connsiteY294" fmla="*/ 1643699 h 6511058"/>
              <a:gd name="connsiteX295" fmla="*/ 2722986 w 3038957"/>
              <a:gd name="connsiteY295" fmla="*/ 1656460 h 6511058"/>
              <a:gd name="connsiteX296" fmla="*/ 2708038 w 3038957"/>
              <a:gd name="connsiteY296" fmla="*/ 1683417 h 6511058"/>
              <a:gd name="connsiteX297" fmla="*/ 2736797 w 3038957"/>
              <a:gd name="connsiteY297" fmla="*/ 1709972 h 6511058"/>
              <a:gd name="connsiteX298" fmla="*/ 2717495 w 3038957"/>
              <a:gd name="connsiteY298" fmla="*/ 1744780 h 6511058"/>
              <a:gd name="connsiteX299" fmla="*/ 2641913 w 3038957"/>
              <a:gd name="connsiteY299" fmla="*/ 1720316 h 6511058"/>
              <a:gd name="connsiteX300" fmla="*/ 2628560 w 3038957"/>
              <a:gd name="connsiteY300" fmla="*/ 1744393 h 6511058"/>
              <a:gd name="connsiteX301" fmla="*/ 2647084 w 3038957"/>
              <a:gd name="connsiteY301" fmla="*/ 1793332 h 6511058"/>
              <a:gd name="connsiteX302" fmla="*/ 2642730 w 3038957"/>
              <a:gd name="connsiteY302" fmla="*/ 1801183 h 6511058"/>
              <a:gd name="connsiteX303" fmla="*/ 2603308 w 3038957"/>
              <a:gd name="connsiteY303" fmla="*/ 1789929 h 6511058"/>
              <a:gd name="connsiteX304" fmla="*/ 2570655 w 3038957"/>
              <a:gd name="connsiteY304" fmla="*/ 1848812 h 6511058"/>
              <a:gd name="connsiteX305" fmla="*/ 2593676 w 3038957"/>
              <a:gd name="connsiteY305" fmla="*/ 1889638 h 6511058"/>
              <a:gd name="connsiteX306" fmla="*/ 2569875 w 3038957"/>
              <a:gd name="connsiteY306" fmla="*/ 1932559 h 6511058"/>
              <a:gd name="connsiteX307" fmla="*/ 2600462 w 3038957"/>
              <a:gd name="connsiteY307" fmla="*/ 1995031 h 6511058"/>
              <a:gd name="connsiteX308" fmla="*/ 2617303 w 3038957"/>
              <a:gd name="connsiteY308" fmla="*/ 2007791 h 6511058"/>
              <a:gd name="connsiteX309" fmla="*/ 2605402 w 3038957"/>
              <a:gd name="connsiteY309" fmla="*/ 2029251 h 6511058"/>
              <a:gd name="connsiteX310" fmla="*/ 2567432 w 3038957"/>
              <a:gd name="connsiteY310" fmla="*/ 2015381 h 6511058"/>
              <a:gd name="connsiteX311" fmla="*/ 2529233 w 3038957"/>
              <a:gd name="connsiteY311" fmla="*/ 1962716 h 6511058"/>
              <a:gd name="connsiteX312" fmla="*/ 2479344 w 3038957"/>
              <a:gd name="connsiteY312" fmla="*/ 1935050 h 6511058"/>
              <a:gd name="connsiteX313" fmla="*/ 2470491 w 3038957"/>
              <a:gd name="connsiteY313" fmla="*/ 1951014 h 6511058"/>
              <a:gd name="connsiteX314" fmla="*/ 2481169 w 3038957"/>
              <a:gd name="connsiteY314" fmla="*/ 1970966 h 6511058"/>
              <a:gd name="connsiteX315" fmla="*/ 2458590 w 3038957"/>
              <a:gd name="connsiteY315" fmla="*/ 1972474 h 6511058"/>
              <a:gd name="connsiteX316" fmla="*/ 2470720 w 3038957"/>
              <a:gd name="connsiteY316" fmla="*/ 1989808 h 6511058"/>
              <a:gd name="connsiteX317" fmla="*/ 2448141 w 3038957"/>
              <a:gd name="connsiteY317" fmla="*/ 1991316 h 6511058"/>
              <a:gd name="connsiteX318" fmla="*/ 2445238 w 3038957"/>
              <a:gd name="connsiteY318" fmla="*/ 1996550 h 6511058"/>
              <a:gd name="connsiteX319" fmla="*/ 2473999 w 3038957"/>
              <a:gd name="connsiteY319" fmla="*/ 2023107 h 6511058"/>
              <a:gd name="connsiteX320" fmla="*/ 2460647 w 3038957"/>
              <a:gd name="connsiteY320" fmla="*/ 2047184 h 6511058"/>
              <a:gd name="connsiteX321" fmla="*/ 2506478 w 3038957"/>
              <a:gd name="connsiteY321" fmla="*/ 2125297 h 6511058"/>
              <a:gd name="connsiteX322" fmla="*/ 2488398 w 3038957"/>
              <a:gd name="connsiteY322" fmla="*/ 2118692 h 6511058"/>
              <a:gd name="connsiteX323" fmla="*/ 2525750 w 3038957"/>
              <a:gd name="connsiteY323" fmla="*/ 2251300 h 6511058"/>
              <a:gd name="connsiteX324" fmla="*/ 2519800 w 3038957"/>
              <a:gd name="connsiteY324" fmla="*/ 2262030 h 6511058"/>
              <a:gd name="connsiteX325" fmla="*/ 2486542 w 3038957"/>
              <a:gd name="connsiteY325" fmla="*/ 2243587 h 6511058"/>
              <a:gd name="connsiteX326" fmla="*/ 2407470 w 3038957"/>
              <a:gd name="connsiteY326" fmla="*/ 2182285 h 6511058"/>
              <a:gd name="connsiteX327" fmla="*/ 2390840 w 3038957"/>
              <a:gd name="connsiteY327" fmla="*/ 2173064 h 6511058"/>
              <a:gd name="connsiteX328" fmla="*/ 2371538 w 3038957"/>
              <a:gd name="connsiteY328" fmla="*/ 2207870 h 6511058"/>
              <a:gd name="connsiteX329" fmla="*/ 2288177 w 3038957"/>
              <a:gd name="connsiteY329" fmla="*/ 2158220 h 6511058"/>
              <a:gd name="connsiteX330" fmla="*/ 2268499 w 3038957"/>
              <a:gd name="connsiteY330" fmla="*/ 2154494 h 6511058"/>
              <a:gd name="connsiteX331" fmla="*/ 2258195 w 3038957"/>
              <a:gd name="connsiteY331" fmla="*/ 2173075 h 6511058"/>
              <a:gd name="connsiteX332" fmla="*/ 2285947 w 3038957"/>
              <a:gd name="connsiteY332" fmla="*/ 2244583 h 6511058"/>
              <a:gd name="connsiteX333" fmla="*/ 2263156 w 3038957"/>
              <a:gd name="connsiteY333" fmla="*/ 2242552 h 6511058"/>
              <a:gd name="connsiteX334" fmla="*/ 2325387 w 3038957"/>
              <a:gd name="connsiteY334" fmla="*/ 2291092 h 6511058"/>
              <a:gd name="connsiteX335" fmla="*/ 2305853 w 3038957"/>
              <a:gd name="connsiteY335" fmla="*/ 2287103 h 6511058"/>
              <a:gd name="connsiteX336" fmla="*/ 2370143 w 3038957"/>
              <a:gd name="connsiteY336" fmla="*/ 2410355 h 6511058"/>
              <a:gd name="connsiteX337" fmla="*/ 2367094 w 3038957"/>
              <a:gd name="connsiteY337" fmla="*/ 2415851 h 6511058"/>
              <a:gd name="connsiteX338" fmla="*/ 2347562 w 3038957"/>
              <a:gd name="connsiteY338" fmla="*/ 2411862 h 6511058"/>
              <a:gd name="connsiteX339" fmla="*/ 2379437 w 3038957"/>
              <a:gd name="connsiteY339" fmla="*/ 2436724 h 6511058"/>
              <a:gd name="connsiteX340" fmla="*/ 2377986 w 3038957"/>
              <a:gd name="connsiteY340" fmla="*/ 2439341 h 6511058"/>
              <a:gd name="connsiteX341" fmla="*/ 2358242 w 3038957"/>
              <a:gd name="connsiteY341" fmla="*/ 2431814 h 6511058"/>
              <a:gd name="connsiteX342" fmla="*/ 2390490 w 3038957"/>
              <a:gd name="connsiteY342" fmla="*/ 2495208 h 6511058"/>
              <a:gd name="connsiteX343" fmla="*/ 2383089 w 3038957"/>
              <a:gd name="connsiteY343" fmla="*/ 2508555 h 6511058"/>
              <a:gd name="connsiteX344" fmla="*/ 2378821 w 3038957"/>
              <a:gd name="connsiteY344" fmla="*/ 2555463 h 6511058"/>
              <a:gd name="connsiteX345" fmla="*/ 2357836 w 3038957"/>
              <a:gd name="connsiteY345" fmla="*/ 2554092 h 6511058"/>
              <a:gd name="connsiteX346" fmla="*/ 2414348 w 3038957"/>
              <a:gd name="connsiteY346" fmla="*/ 2652157 h 6511058"/>
              <a:gd name="connsiteX347" fmla="*/ 2431190 w 3038957"/>
              <a:gd name="connsiteY347" fmla="*/ 2664918 h 6511058"/>
              <a:gd name="connsiteX348" fmla="*/ 2393221 w 3038957"/>
              <a:gd name="connsiteY348" fmla="*/ 2651048 h 6511058"/>
              <a:gd name="connsiteX349" fmla="*/ 2406946 w 3038957"/>
              <a:gd name="connsiteY349" fmla="*/ 2665504 h 6511058"/>
              <a:gd name="connsiteX350" fmla="*/ 2405495 w 3038957"/>
              <a:gd name="connsiteY350" fmla="*/ 2668121 h 6511058"/>
              <a:gd name="connsiteX351" fmla="*/ 2387270 w 3038957"/>
              <a:gd name="connsiteY351" fmla="*/ 2661778 h 6511058"/>
              <a:gd name="connsiteX352" fmla="*/ 2410293 w 3038957"/>
              <a:gd name="connsiteY352" fmla="*/ 2702604 h 6511058"/>
              <a:gd name="connsiteX353" fmla="*/ 2402890 w 3038957"/>
              <a:gd name="connsiteY353" fmla="*/ 2715950 h 6511058"/>
              <a:gd name="connsiteX354" fmla="*/ 2436149 w 3038957"/>
              <a:gd name="connsiteY354" fmla="*/ 2734394 h 6511058"/>
              <a:gd name="connsiteX355" fmla="*/ 2394642 w 3038957"/>
              <a:gd name="connsiteY355" fmla="*/ 2809242 h 6511058"/>
              <a:gd name="connsiteX356" fmla="*/ 2431621 w 3038957"/>
              <a:gd name="connsiteY356" fmla="*/ 2903318 h 6511058"/>
              <a:gd name="connsiteX357" fmla="*/ 2398362 w 3038957"/>
              <a:gd name="connsiteY357" fmla="*/ 2884875 h 6511058"/>
              <a:gd name="connsiteX358" fmla="*/ 2341936 w 3038957"/>
              <a:gd name="connsiteY358" fmla="*/ 2825866 h 6511058"/>
              <a:gd name="connsiteX359" fmla="*/ 2363064 w 3038957"/>
              <a:gd name="connsiteY359" fmla="*/ 2826975 h 6511058"/>
              <a:gd name="connsiteX360" fmla="*/ 2322807 w 3038957"/>
              <a:gd name="connsiteY360" fmla="*/ 2699600 h 6511058"/>
              <a:gd name="connsiteX361" fmla="*/ 2253175 w 3038957"/>
              <a:gd name="connsiteY361" fmla="*/ 2664406 h 6511058"/>
              <a:gd name="connsiteX362" fmla="*/ 2244322 w 3038957"/>
              <a:gd name="connsiteY362" fmla="*/ 2680370 h 6511058"/>
              <a:gd name="connsiteX363" fmla="*/ 2253405 w 3038957"/>
              <a:gd name="connsiteY363" fmla="*/ 2703201 h 6511058"/>
              <a:gd name="connsiteX364" fmla="*/ 2187050 w 3038957"/>
              <a:gd name="connsiteY364" fmla="*/ 2701306 h 6511058"/>
              <a:gd name="connsiteX365" fmla="*/ 2145948 w 3038957"/>
              <a:gd name="connsiteY365" fmla="*/ 2653876 h 6511058"/>
              <a:gd name="connsiteX366" fmla="*/ 2080880 w 3038957"/>
              <a:gd name="connsiteY366" fmla="*/ 2614371 h 6511058"/>
              <a:gd name="connsiteX367" fmla="*/ 2062588 w 3038957"/>
              <a:gd name="connsiteY367" fmla="*/ 2604227 h 6511058"/>
              <a:gd name="connsiteX368" fmla="*/ 1994848 w 3038957"/>
              <a:gd name="connsiteY368" fmla="*/ 2608750 h 6511058"/>
              <a:gd name="connsiteX369" fmla="*/ 1955427 w 3038957"/>
              <a:gd name="connsiteY369" fmla="*/ 2597496 h 6511058"/>
              <a:gd name="connsiteX370" fmla="*/ 1964653 w 3038957"/>
              <a:gd name="connsiteY370" fmla="*/ 2620064 h 6511058"/>
              <a:gd name="connsiteX371" fmla="*/ 1960154 w 3038957"/>
              <a:gd name="connsiteY371" fmla="*/ 2628177 h 6511058"/>
              <a:gd name="connsiteX372" fmla="*/ 1954360 w 3038957"/>
              <a:gd name="connsiteY372" fmla="*/ 2630822 h 6511058"/>
              <a:gd name="connsiteX373" fmla="*/ 1955874 w 3038957"/>
              <a:gd name="connsiteY373" fmla="*/ 2644339 h 6511058"/>
              <a:gd name="connsiteX374" fmla="*/ 1954629 w 3038957"/>
              <a:gd name="connsiteY374" fmla="*/ 2713138 h 6511058"/>
              <a:gd name="connsiteX375" fmla="*/ 1944095 w 3038957"/>
              <a:gd name="connsiteY375" fmla="*/ 2763667 h 6511058"/>
              <a:gd name="connsiteX376" fmla="*/ 1958161 w 3038957"/>
              <a:gd name="connsiteY376" fmla="*/ 2772929 h 6511058"/>
              <a:gd name="connsiteX377" fmla="*/ 1964481 w 3038957"/>
              <a:gd name="connsiteY377" fmla="*/ 2781138 h 6511058"/>
              <a:gd name="connsiteX378" fmla="*/ 1959982 w 3038957"/>
              <a:gd name="connsiteY378" fmla="*/ 2789251 h 6511058"/>
              <a:gd name="connsiteX379" fmla="*/ 1946995 w 3038957"/>
              <a:gd name="connsiteY379" fmla="*/ 2787182 h 6511058"/>
              <a:gd name="connsiteX380" fmla="*/ 1938222 w 3038957"/>
              <a:gd name="connsiteY380" fmla="*/ 2782964 h 6511058"/>
              <a:gd name="connsiteX381" fmla="*/ 1931656 w 3038957"/>
              <a:gd name="connsiteY381" fmla="*/ 2802217 h 6511058"/>
              <a:gd name="connsiteX382" fmla="*/ 1890027 w 3038957"/>
              <a:gd name="connsiteY382" fmla="*/ 2788020 h 6511058"/>
              <a:gd name="connsiteX383" fmla="*/ 1795880 w 3038957"/>
              <a:gd name="connsiteY383" fmla="*/ 2709800 h 6511058"/>
              <a:gd name="connsiteX384" fmla="*/ 1775064 w 3038957"/>
              <a:gd name="connsiteY384" fmla="*/ 2702701 h 6511058"/>
              <a:gd name="connsiteX385" fmla="*/ 1741845 w 3038957"/>
              <a:gd name="connsiteY385" fmla="*/ 2800106 h 6511058"/>
              <a:gd name="connsiteX386" fmla="*/ 1750534 w 3038957"/>
              <a:gd name="connsiteY386" fmla="*/ 2806212 h 6511058"/>
              <a:gd name="connsiteX387" fmla="*/ 1787052 w 3038957"/>
              <a:gd name="connsiteY387" fmla="*/ 2822698 h 6511058"/>
              <a:gd name="connsiteX388" fmla="*/ 1799183 w 3038957"/>
              <a:gd name="connsiteY388" fmla="*/ 2840033 h 6511058"/>
              <a:gd name="connsiteX389" fmla="*/ 1900624 w 3038957"/>
              <a:gd name="connsiteY389" fmla="*/ 2896288 h 6511058"/>
              <a:gd name="connsiteX390" fmla="*/ 1958356 w 3038957"/>
              <a:gd name="connsiteY390" fmla="*/ 2952941 h 6511058"/>
              <a:gd name="connsiteX391" fmla="*/ 2009909 w 3038957"/>
              <a:gd name="connsiteY391" fmla="*/ 2981530 h 6511058"/>
              <a:gd name="connsiteX392" fmla="*/ 2047666 w 3038957"/>
              <a:gd name="connsiteY392" fmla="*/ 2991860 h 6511058"/>
              <a:gd name="connsiteX393" fmla="*/ 2065959 w 3038957"/>
              <a:gd name="connsiteY393" fmla="*/ 3002004 h 6511058"/>
              <a:gd name="connsiteX394" fmla="*/ 2081366 w 3038957"/>
              <a:gd name="connsiteY394" fmla="*/ 3052637 h 6511058"/>
              <a:gd name="connsiteX395" fmla="*/ 2052838 w 3038957"/>
              <a:gd name="connsiteY395" fmla="*/ 3064875 h 6511058"/>
              <a:gd name="connsiteX396" fmla="*/ 2035361 w 3038957"/>
              <a:gd name="connsiteY396" fmla="*/ 3135597 h 6511058"/>
              <a:gd name="connsiteX397" fmla="*/ 2008511 w 3038957"/>
              <a:gd name="connsiteY397" fmla="*/ 3184013 h 6511058"/>
              <a:gd name="connsiteX398" fmla="*/ 1985933 w 3038957"/>
              <a:gd name="connsiteY398" fmla="*/ 3185521 h 6511058"/>
              <a:gd name="connsiteX399" fmla="*/ 1996611 w 3038957"/>
              <a:gd name="connsiteY399" fmla="*/ 3205473 h 6511058"/>
              <a:gd name="connsiteX400" fmla="*/ 1961054 w 3038957"/>
              <a:gd name="connsiteY400" fmla="*/ 3269590 h 6511058"/>
              <a:gd name="connsiteX401" fmla="*/ 2002389 w 3038957"/>
              <a:gd name="connsiteY401" fmla="*/ 3355816 h 6511058"/>
              <a:gd name="connsiteX402" fmla="*/ 1983087 w 3038957"/>
              <a:gd name="connsiteY402" fmla="*/ 3390623 h 6511058"/>
              <a:gd name="connsiteX403" fmla="*/ 2013656 w 3038957"/>
              <a:gd name="connsiteY403" fmla="*/ 3417840 h 6511058"/>
              <a:gd name="connsiteX404" fmla="*/ 2000159 w 3038957"/>
              <a:gd name="connsiteY404" fmla="*/ 3442179 h 6511058"/>
              <a:gd name="connsiteX405" fmla="*/ 1962333 w 3038957"/>
              <a:gd name="connsiteY405" fmla="*/ 3428047 h 6511058"/>
              <a:gd name="connsiteX406" fmla="*/ 1925584 w 3038957"/>
              <a:gd name="connsiteY406" fmla="*/ 3372764 h 6511058"/>
              <a:gd name="connsiteX407" fmla="*/ 1910550 w 3038957"/>
              <a:gd name="connsiteY407" fmla="*/ 3360662 h 6511058"/>
              <a:gd name="connsiteX408" fmla="*/ 1917951 w 3038957"/>
              <a:gd name="connsiteY408" fmla="*/ 3347316 h 6511058"/>
              <a:gd name="connsiteX409" fmla="*/ 1796161 w 3038957"/>
              <a:gd name="connsiteY409" fmla="*/ 3206207 h 6511058"/>
              <a:gd name="connsiteX410" fmla="*/ 1698632 w 3038957"/>
              <a:gd name="connsiteY410" fmla="*/ 3099767 h 6511058"/>
              <a:gd name="connsiteX411" fmla="*/ 1682004 w 3038957"/>
              <a:gd name="connsiteY411" fmla="*/ 3090546 h 6511058"/>
              <a:gd name="connsiteX412" fmla="*/ 1644391 w 3038957"/>
              <a:gd name="connsiteY412" fmla="*/ 3079953 h 6511058"/>
              <a:gd name="connsiteX413" fmla="*/ 1641726 w 3038957"/>
              <a:gd name="connsiteY413" fmla="*/ 3077711 h 6511058"/>
              <a:gd name="connsiteX414" fmla="*/ 1641137 w 3038957"/>
              <a:gd name="connsiteY414" fmla="*/ 3078365 h 6511058"/>
              <a:gd name="connsiteX415" fmla="*/ 1624144 w 3038957"/>
              <a:gd name="connsiteY415" fmla="*/ 3077090 h 6511058"/>
              <a:gd name="connsiteX416" fmla="*/ 1680400 w 3038957"/>
              <a:gd name="connsiteY416" fmla="*/ 3327741 h 6511058"/>
              <a:gd name="connsiteX417" fmla="*/ 1674600 w 3038957"/>
              <a:gd name="connsiteY417" fmla="*/ 3344750 h 6511058"/>
              <a:gd name="connsiteX418" fmla="*/ 1648259 w 3038957"/>
              <a:gd name="connsiteY418" fmla="*/ 3353849 h 6511058"/>
              <a:gd name="connsiteX419" fmla="*/ 1686169 w 3038957"/>
              <a:gd name="connsiteY419" fmla="*/ 3385766 h 6511058"/>
              <a:gd name="connsiteX420" fmla="*/ 1683407 w 3038957"/>
              <a:gd name="connsiteY420" fmla="*/ 3393866 h 6511058"/>
              <a:gd name="connsiteX421" fmla="*/ 1657749 w 3038957"/>
              <a:gd name="connsiteY421" fmla="*/ 3394157 h 6511058"/>
              <a:gd name="connsiteX422" fmla="*/ 1685534 w 3038957"/>
              <a:gd name="connsiteY422" fmla="*/ 3523887 h 6511058"/>
              <a:gd name="connsiteX423" fmla="*/ 1671447 w 3038957"/>
              <a:gd name="connsiteY423" fmla="*/ 3565194 h 6511058"/>
              <a:gd name="connsiteX424" fmla="*/ 1652485 w 3038957"/>
              <a:gd name="connsiteY424" fmla="*/ 3688926 h 6511058"/>
              <a:gd name="connsiteX425" fmla="*/ 1623383 w 3038957"/>
              <a:gd name="connsiteY425" fmla="*/ 3706126 h 6511058"/>
              <a:gd name="connsiteX426" fmla="*/ 1675673 w 3038957"/>
              <a:gd name="connsiteY426" fmla="*/ 3900271 h 6511058"/>
              <a:gd name="connsiteX427" fmla="*/ 1695808 w 3038957"/>
              <a:gd name="connsiteY427" fmla="*/ 3916179 h 6511058"/>
              <a:gd name="connsiteX428" fmla="*/ 1646297 w 3038957"/>
              <a:gd name="connsiteY428" fmla="*/ 3918281 h 6511058"/>
              <a:gd name="connsiteX429" fmla="*/ 1661585 w 3038957"/>
              <a:gd name="connsiteY429" fmla="*/ 3941579 h 6511058"/>
              <a:gd name="connsiteX430" fmla="*/ 1658824 w 3038957"/>
              <a:gd name="connsiteY430" fmla="*/ 3949678 h 6511058"/>
              <a:gd name="connsiteX431" fmla="*/ 1634971 w 3038957"/>
              <a:gd name="connsiteY431" fmla="*/ 3951490 h 6511058"/>
              <a:gd name="connsiteX432" fmla="*/ 1656031 w 3038957"/>
              <a:gd name="connsiteY432" fmla="*/ 4032813 h 6511058"/>
              <a:gd name="connsiteX433" fmla="*/ 1641943 w 3038957"/>
              <a:gd name="connsiteY433" fmla="*/ 4074121 h 6511058"/>
              <a:gd name="connsiteX434" fmla="*/ 1683572 w 3038957"/>
              <a:gd name="connsiteY434" fmla="*/ 4088318 h 6511058"/>
              <a:gd name="connsiteX435" fmla="*/ 1604570 w 3038957"/>
              <a:gd name="connsiteY435" fmla="*/ 4319965 h 6511058"/>
              <a:gd name="connsiteX436" fmla="*/ 1630520 w 3038957"/>
              <a:gd name="connsiteY436" fmla="*/ 4523209 h 6511058"/>
              <a:gd name="connsiteX437" fmla="*/ 1588892 w 3038957"/>
              <a:gd name="connsiteY437" fmla="*/ 4509013 h 6511058"/>
              <a:gd name="connsiteX438" fmla="*/ 1525927 w 3038957"/>
              <a:gd name="connsiteY438" fmla="*/ 4414302 h 6511058"/>
              <a:gd name="connsiteX439" fmla="*/ 1555303 w 3038957"/>
              <a:gd name="connsiteY439" fmla="*/ 4396290 h 6511058"/>
              <a:gd name="connsiteX440" fmla="*/ 1533951 w 3038957"/>
              <a:gd name="connsiteY440" fmla="*/ 4111432 h 6511058"/>
              <a:gd name="connsiteX441" fmla="*/ 1445849 w 3038957"/>
              <a:gd name="connsiteY441" fmla="*/ 4090426 h 6511058"/>
              <a:gd name="connsiteX442" fmla="*/ 1428998 w 3038957"/>
              <a:gd name="connsiteY442" fmla="*/ 4139833 h 6511058"/>
              <a:gd name="connsiteX443" fmla="*/ 1435450 w 3038957"/>
              <a:gd name="connsiteY443" fmla="*/ 4189050 h 6511058"/>
              <a:gd name="connsiteX444" fmla="*/ 1342749 w 3038957"/>
              <a:gd name="connsiteY444" fmla="*/ 4249659 h 6511058"/>
              <a:gd name="connsiteX445" fmla="*/ 1298112 w 3038957"/>
              <a:gd name="connsiteY445" fmla="*/ 4169337 h 6511058"/>
              <a:gd name="connsiteX446" fmla="*/ 1217615 w 3038957"/>
              <a:gd name="connsiteY446" fmla="*/ 4132842 h 6511058"/>
              <a:gd name="connsiteX447" fmla="*/ 1194720 w 3038957"/>
              <a:gd name="connsiteY447" fmla="*/ 4125033 h 6511058"/>
              <a:gd name="connsiteX448" fmla="*/ 1098299 w 3038957"/>
              <a:gd name="connsiteY448" fmla="*/ 4203362 h 6511058"/>
              <a:gd name="connsiteX449" fmla="*/ 1046025 w 3038957"/>
              <a:gd name="connsiteY449" fmla="*/ 4213563 h 6511058"/>
              <a:gd name="connsiteX450" fmla="*/ 1052751 w 3038957"/>
              <a:gd name="connsiteY450" fmla="*/ 4261968 h 6511058"/>
              <a:gd name="connsiteX451" fmla="*/ 1044187 w 3038957"/>
              <a:gd name="connsiteY451" fmla="*/ 4287077 h 6511058"/>
              <a:gd name="connsiteX452" fmla="*/ 1012325 w 3038957"/>
              <a:gd name="connsiteY452" fmla="*/ 4312378 h 6511058"/>
              <a:gd name="connsiteX453" fmla="*/ 1024575 w 3038957"/>
              <a:gd name="connsiteY453" fmla="*/ 4344584 h 6511058"/>
              <a:gd name="connsiteX454" fmla="*/ 1003762 w 3038957"/>
              <a:gd name="connsiteY454" fmla="*/ 4337486 h 6511058"/>
              <a:gd name="connsiteX455" fmla="*/ 1018774 w 3038957"/>
              <a:gd name="connsiteY455" fmla="*/ 4361593 h 6511058"/>
              <a:gd name="connsiteX456" fmla="*/ 999162 w 3038957"/>
              <a:gd name="connsiteY456" fmla="*/ 4419099 h 6511058"/>
              <a:gd name="connsiteX457" fmla="*/ 993608 w 3038957"/>
              <a:gd name="connsiteY457" fmla="*/ 4510333 h 6511058"/>
              <a:gd name="connsiteX458" fmla="*/ 949897 w 3038957"/>
              <a:gd name="connsiteY458" fmla="*/ 4495425 h 6511058"/>
              <a:gd name="connsiteX459" fmla="*/ 811064 w 3038957"/>
              <a:gd name="connsiteY459" fmla="*/ 4207572 h 6511058"/>
              <a:gd name="connsiteX460" fmla="*/ 814102 w 3038957"/>
              <a:gd name="connsiteY460" fmla="*/ 4198662 h 6511058"/>
              <a:gd name="connsiteX461" fmla="*/ 791207 w 3038957"/>
              <a:gd name="connsiteY461" fmla="*/ 4190854 h 6511058"/>
              <a:gd name="connsiteX462" fmla="*/ 764590 w 3038957"/>
              <a:gd name="connsiteY462" fmla="*/ 4200764 h 6511058"/>
              <a:gd name="connsiteX463" fmla="*/ 702145 w 3038957"/>
              <a:gd name="connsiteY463" fmla="*/ 4179468 h 6511058"/>
              <a:gd name="connsiteX464" fmla="*/ 664776 w 3038957"/>
              <a:gd name="connsiteY464" fmla="*/ 4425312 h 6511058"/>
              <a:gd name="connsiteX465" fmla="*/ 661736 w 3038957"/>
              <a:gd name="connsiteY465" fmla="*/ 4434222 h 6511058"/>
              <a:gd name="connsiteX466" fmla="*/ 693488 w 3038957"/>
              <a:gd name="connsiteY466" fmla="*/ 4620458 h 6511058"/>
              <a:gd name="connsiteX467" fmla="*/ 659512 w 3038957"/>
              <a:gd name="connsiteY467" fmla="*/ 4720081 h 6511058"/>
              <a:gd name="connsiteX468" fmla="*/ 667409 w 3038957"/>
              <a:gd name="connsiteY468" fmla="*/ 4908127 h 6511058"/>
              <a:gd name="connsiteX469" fmla="*/ 641751 w 3038957"/>
              <a:gd name="connsiteY469" fmla="*/ 4908418 h 6511058"/>
              <a:gd name="connsiteX470" fmla="*/ 700476 w 3038957"/>
              <a:gd name="connsiteY470" fmla="*/ 4947434 h 6511058"/>
              <a:gd name="connsiteX471" fmla="*/ 747226 w 3038957"/>
              <a:gd name="connsiteY471" fmla="*/ 4953433 h 6511058"/>
              <a:gd name="connsiteX472" fmla="*/ 759476 w 3038957"/>
              <a:gd name="connsiteY472" fmla="*/ 4985638 h 6511058"/>
              <a:gd name="connsiteX473" fmla="*/ 886447 w 3038957"/>
              <a:gd name="connsiteY473" fmla="*/ 5028941 h 6511058"/>
              <a:gd name="connsiteX474" fmla="*/ 951898 w 3038957"/>
              <a:gd name="connsiteY474" fmla="*/ 5116362 h 6511058"/>
              <a:gd name="connsiteX475" fmla="*/ 1016425 w 3038957"/>
              <a:gd name="connsiteY475" fmla="*/ 5138369 h 6511058"/>
              <a:gd name="connsiteX476" fmla="*/ 1066616 w 3038957"/>
              <a:gd name="connsiteY476" fmla="*/ 5127458 h 6511058"/>
              <a:gd name="connsiteX477" fmla="*/ 1089512 w 3038957"/>
              <a:gd name="connsiteY477" fmla="*/ 5135266 h 6511058"/>
              <a:gd name="connsiteX478" fmla="*/ 1097164 w 3038957"/>
              <a:gd name="connsiteY478" fmla="*/ 5249087 h 6511058"/>
              <a:gd name="connsiteX479" fmla="*/ 1053700 w 3038957"/>
              <a:gd name="connsiteY479" fmla="*/ 5308405 h 6511058"/>
              <a:gd name="connsiteX480" fmla="*/ 1009600 w 3038957"/>
              <a:gd name="connsiteY480" fmla="*/ 5505843 h 6511058"/>
              <a:gd name="connsiteX481" fmla="*/ 958496 w 3038957"/>
              <a:gd name="connsiteY481" fmla="*/ 5655685 h 6511058"/>
              <a:gd name="connsiteX482" fmla="*/ 926357 w 3038957"/>
              <a:gd name="connsiteY482" fmla="*/ 5681794 h 6511058"/>
              <a:gd name="connsiteX483" fmla="*/ 935845 w 3038957"/>
              <a:gd name="connsiteY483" fmla="*/ 5722101 h 6511058"/>
              <a:gd name="connsiteX484" fmla="*/ 868170 w 3038957"/>
              <a:gd name="connsiteY484" fmla="*/ 5920539 h 6511058"/>
              <a:gd name="connsiteX485" fmla="*/ 902409 w 3038957"/>
              <a:gd name="connsiteY485" fmla="*/ 6099486 h 6511058"/>
              <a:gd name="connsiteX486" fmla="*/ 865671 w 3038957"/>
              <a:gd name="connsiteY486" fmla="*/ 6207210 h 6511058"/>
              <a:gd name="connsiteX487" fmla="*/ 901094 w 3038957"/>
              <a:gd name="connsiteY487" fmla="*/ 6246416 h 6511058"/>
              <a:gd name="connsiteX488" fmla="*/ 875405 w 3038957"/>
              <a:gd name="connsiteY488" fmla="*/ 6321742 h 6511058"/>
              <a:gd name="connsiteX489" fmla="*/ 826169 w 3038957"/>
              <a:gd name="connsiteY489" fmla="*/ 6323033 h 6511058"/>
              <a:gd name="connsiteX490" fmla="*/ 789818 w 3038957"/>
              <a:gd name="connsiteY490" fmla="*/ 6218412 h 6511058"/>
              <a:gd name="connsiteX491" fmla="*/ 772041 w 3038957"/>
              <a:gd name="connsiteY491" fmla="*/ 6202403 h 6511058"/>
              <a:gd name="connsiteX492" fmla="*/ 786128 w 3038957"/>
              <a:gd name="connsiteY492" fmla="*/ 6161096 h 6511058"/>
              <a:gd name="connsiteX493" fmla="*/ 654023 w 3038957"/>
              <a:gd name="connsiteY493" fmla="*/ 5921647 h 6511058"/>
              <a:gd name="connsiteX494" fmla="*/ 546421 w 3038957"/>
              <a:gd name="connsiteY494" fmla="*/ 5746613 h 6511058"/>
              <a:gd name="connsiteX495" fmla="*/ 525607 w 3038957"/>
              <a:gd name="connsiteY495" fmla="*/ 5739514 h 6511058"/>
              <a:gd name="connsiteX496" fmla="*/ 475691 w 3038957"/>
              <a:gd name="connsiteY496" fmla="*/ 5749616 h 6511058"/>
              <a:gd name="connsiteX497" fmla="*/ 404437 w 3038957"/>
              <a:gd name="connsiteY497" fmla="*/ 5679204 h 6511058"/>
              <a:gd name="connsiteX498" fmla="*/ 413000 w 3038957"/>
              <a:gd name="connsiteY498" fmla="*/ 5654095 h 6511058"/>
              <a:gd name="connsiteX499" fmla="*/ 439341 w 3038957"/>
              <a:gd name="connsiteY499" fmla="*/ 5644995 h 6511058"/>
              <a:gd name="connsiteX500" fmla="*/ 338465 w 3038957"/>
              <a:gd name="connsiteY500" fmla="*/ 5518368 h 6511058"/>
              <a:gd name="connsiteX501" fmla="*/ 298038 w 3038957"/>
              <a:gd name="connsiteY501" fmla="*/ 5568775 h 6511058"/>
              <a:gd name="connsiteX502" fmla="*/ 277225 w 3038957"/>
              <a:gd name="connsiteY502" fmla="*/ 5561677 h 6511058"/>
              <a:gd name="connsiteX503" fmla="*/ 104168 w 3038957"/>
              <a:gd name="connsiteY503" fmla="*/ 5299220 h 6511058"/>
              <a:gd name="connsiteX504" fmla="*/ 75455 w 3038957"/>
              <a:gd name="connsiteY504" fmla="*/ 5104075 h 6511058"/>
              <a:gd name="connsiteX505" fmla="*/ 106916 w 3038957"/>
              <a:gd name="connsiteY505" fmla="*/ 5086776 h 6511058"/>
              <a:gd name="connsiteX506" fmla="*/ 68730 w 3038957"/>
              <a:gd name="connsiteY506" fmla="*/ 5055669 h 6511058"/>
              <a:gd name="connsiteX507" fmla="*/ 77293 w 3038957"/>
              <a:gd name="connsiteY507" fmla="*/ 5030561 h 6511058"/>
              <a:gd name="connsiteX508" fmla="*/ 75163 w 3038957"/>
              <a:gd name="connsiteY508" fmla="*/ 4900540 h 6511058"/>
              <a:gd name="connsiteX509" fmla="*/ 130882 w 3038957"/>
              <a:gd name="connsiteY509" fmla="*/ 4873431 h 6511058"/>
              <a:gd name="connsiteX510" fmla="*/ 95051 w 3038957"/>
              <a:gd name="connsiteY510" fmla="*/ 4842223 h 6511058"/>
              <a:gd name="connsiteX511" fmla="*/ 120465 w 3038957"/>
              <a:gd name="connsiteY511" fmla="*/ 4767707 h 6511058"/>
              <a:gd name="connsiteX512" fmla="*/ 83189 w 3038957"/>
              <a:gd name="connsiteY512" fmla="*/ 4597671 h 6511058"/>
              <a:gd name="connsiteX513" fmla="*/ 108601 w 3038957"/>
              <a:gd name="connsiteY513" fmla="*/ 4523156 h 6511058"/>
              <a:gd name="connsiteX514" fmla="*/ 87542 w 3038957"/>
              <a:gd name="connsiteY514" fmla="*/ 4441832 h 6511058"/>
              <a:gd name="connsiteX515" fmla="*/ 112955 w 3038957"/>
              <a:gd name="connsiteY515" fmla="*/ 4367316 h 6511058"/>
              <a:gd name="connsiteX516" fmla="*/ 79890 w 3038957"/>
              <a:gd name="connsiteY516" fmla="*/ 4328009 h 6511058"/>
              <a:gd name="connsiteX517" fmla="*/ 108065 w 3038957"/>
              <a:gd name="connsiteY517" fmla="*/ 4245395 h 6511058"/>
              <a:gd name="connsiteX518" fmla="*/ 95568 w 3038957"/>
              <a:gd name="connsiteY518" fmla="*/ 4138963 h 6511058"/>
              <a:gd name="connsiteX519" fmla="*/ 115457 w 3038957"/>
              <a:gd name="connsiteY519" fmla="*/ 4080646 h 6511058"/>
              <a:gd name="connsiteX520" fmla="*/ 82115 w 3038957"/>
              <a:gd name="connsiteY520" fmla="*/ 4042150 h 6511058"/>
              <a:gd name="connsiteX521" fmla="*/ 110567 w 3038957"/>
              <a:gd name="connsiteY521" fmla="*/ 3958725 h 6511058"/>
              <a:gd name="connsiteX522" fmla="*/ 92901 w 3038957"/>
              <a:gd name="connsiteY522" fmla="*/ 3731181 h 6511058"/>
              <a:gd name="connsiteX523" fmla="*/ 116755 w 3038957"/>
              <a:gd name="connsiteY523" fmla="*/ 3729371 h 6511058"/>
              <a:gd name="connsiteX524" fmla="*/ 91440 w 3038957"/>
              <a:gd name="connsiteY524" fmla="*/ 3388005 h 6511058"/>
              <a:gd name="connsiteX525" fmla="*/ 112252 w 3038957"/>
              <a:gd name="connsiteY525" fmla="*/ 3395104 h 6511058"/>
              <a:gd name="connsiteX526" fmla="*/ 91193 w 3038957"/>
              <a:gd name="connsiteY526" fmla="*/ 3313780 h 6511058"/>
              <a:gd name="connsiteX527" fmla="*/ 108318 w 3038957"/>
              <a:gd name="connsiteY527" fmla="*/ 3263563 h 6511058"/>
              <a:gd name="connsiteX528" fmla="*/ 74977 w 3038957"/>
              <a:gd name="connsiteY528" fmla="*/ 3225067 h 6511058"/>
              <a:gd name="connsiteX529" fmla="*/ 106191 w 3038957"/>
              <a:gd name="connsiteY529" fmla="*/ 3133543 h 6511058"/>
              <a:gd name="connsiteX530" fmla="*/ 70751 w 3038957"/>
              <a:gd name="connsiteY530" fmla="*/ 2889990 h 6511058"/>
              <a:gd name="connsiteX531" fmla="*/ 91566 w 3038957"/>
              <a:gd name="connsiteY531" fmla="*/ 2897090 h 6511058"/>
              <a:gd name="connsiteX532" fmla="*/ 40200 w 3038957"/>
              <a:gd name="connsiteY532" fmla="*/ 2768360 h 6511058"/>
              <a:gd name="connsiteX533" fmla="*/ 65614 w 3038957"/>
              <a:gd name="connsiteY533" fmla="*/ 2693844 h 6511058"/>
              <a:gd name="connsiteX534" fmla="*/ 37829 w 3038957"/>
              <a:gd name="connsiteY534" fmla="*/ 2564115 h 6511058"/>
              <a:gd name="connsiteX535" fmla="*/ 19776 w 3038957"/>
              <a:gd name="connsiteY535" fmla="*/ 2548916 h 6511058"/>
              <a:gd name="connsiteX536" fmla="*/ 50989 w 3038957"/>
              <a:gd name="connsiteY536" fmla="*/ 2457392 h 6511058"/>
              <a:gd name="connsiteX537" fmla="*/ 17924 w 3038957"/>
              <a:gd name="connsiteY537" fmla="*/ 2418085 h 6511058"/>
              <a:gd name="connsiteX538" fmla="*/ 54663 w 3038957"/>
              <a:gd name="connsiteY538" fmla="*/ 2310361 h 6511058"/>
              <a:gd name="connsiteX539" fmla="*/ 24111 w 3038957"/>
              <a:gd name="connsiteY539" fmla="*/ 2188732 h 6511058"/>
              <a:gd name="connsiteX540" fmla="*/ 6061 w 3038957"/>
              <a:gd name="connsiteY540" fmla="*/ 2173534 h 6511058"/>
              <a:gd name="connsiteX541" fmla="*/ 29637 w 3038957"/>
              <a:gd name="connsiteY541" fmla="*/ 2172532 h 6511058"/>
              <a:gd name="connsiteX542" fmla="*/ 1851 w 3038957"/>
              <a:gd name="connsiteY542" fmla="*/ 2042803 h 6511058"/>
              <a:gd name="connsiteX543" fmla="*/ 33064 w 3038957"/>
              <a:gd name="connsiteY543" fmla="*/ 1951278 h 6511058"/>
              <a:gd name="connsiteX544" fmla="*/ 0 w 3038957"/>
              <a:gd name="connsiteY544" fmla="*/ 1911972 h 6511058"/>
              <a:gd name="connsiteX545" fmla="*/ 28175 w 3038957"/>
              <a:gd name="connsiteY545" fmla="*/ 1829356 h 6511058"/>
              <a:gd name="connsiteX546" fmla="*/ 20276 w 3038957"/>
              <a:gd name="connsiteY546" fmla="*/ 1641309 h 6511058"/>
              <a:gd name="connsiteX547" fmla="*/ 28563 w 3038957"/>
              <a:gd name="connsiteY547" fmla="*/ 1617012 h 6511058"/>
              <a:gd name="connsiteX548" fmla="*/ 7747 w 3038957"/>
              <a:gd name="connsiteY548" fmla="*/ 1609913 h 6511058"/>
              <a:gd name="connsiteX549" fmla="*/ 41723 w 3038957"/>
              <a:gd name="connsiteY549" fmla="*/ 1510288 h 6511058"/>
              <a:gd name="connsiteX550" fmla="*/ 6576 w 3038957"/>
              <a:gd name="connsiteY550" fmla="*/ 1470272 h 6511058"/>
              <a:gd name="connsiteX551" fmla="*/ 51877 w 3038957"/>
              <a:gd name="connsiteY551" fmla="*/ 1337439 h 6511058"/>
              <a:gd name="connsiteX552" fmla="*/ 96642 w 3038957"/>
              <a:gd name="connsiteY552" fmla="*/ 926847 h 6511058"/>
              <a:gd name="connsiteX553" fmla="*/ 122300 w 3038957"/>
              <a:gd name="connsiteY553" fmla="*/ 926556 h 6511058"/>
              <a:gd name="connsiteX554" fmla="*/ 119294 w 3038957"/>
              <a:gd name="connsiteY554" fmla="*/ 860430 h 6511058"/>
              <a:gd name="connsiteX555" fmla="*/ 206858 w 3038957"/>
              <a:gd name="connsiteY555" fmla="*/ 603675 h 6511058"/>
              <a:gd name="connsiteX556" fmla="*/ 264657 w 3038957"/>
              <a:gd name="connsiteY556" fmla="*/ 577275 h 6511058"/>
              <a:gd name="connsiteX557" fmla="*/ 249642 w 3038957"/>
              <a:gd name="connsiteY557" fmla="*/ 553167 h 6511058"/>
              <a:gd name="connsiteX558" fmla="*/ 291905 w 3038957"/>
              <a:gd name="connsiteY558" fmla="*/ 429244 h 6511058"/>
              <a:gd name="connsiteX559" fmla="*/ 324046 w 3038957"/>
              <a:gd name="connsiteY559" fmla="*/ 403135 h 6511058"/>
              <a:gd name="connsiteX560" fmla="*/ 302987 w 3038957"/>
              <a:gd name="connsiteY560" fmla="*/ 321811 h 6511058"/>
              <a:gd name="connsiteX561" fmla="*/ 365415 w 3038957"/>
              <a:gd name="connsiteY561" fmla="*/ 138762 h 6511058"/>
              <a:gd name="connsiteX562" fmla="*/ 493945 w 3038957"/>
              <a:gd name="connsiteY562" fmla="*/ 109359 h 6511058"/>
              <a:gd name="connsiteX563" fmla="*/ 572835 w 3038957"/>
              <a:gd name="connsiteY563" fmla="*/ 89248 h 6511058"/>
              <a:gd name="connsiteX564" fmla="*/ 584160 w 3038957"/>
              <a:gd name="connsiteY564" fmla="*/ 56041 h 6511058"/>
              <a:gd name="connsiteX565" fmla="*/ 550816 w 3038957"/>
              <a:gd name="connsiteY565" fmla="*/ 17543 h 6511058"/>
              <a:gd name="connsiteX566" fmla="*/ 553854 w 3038957"/>
              <a:gd name="connsiteY566" fmla="*/ 8633 h 6511058"/>
              <a:gd name="connsiteX567" fmla="*/ 568405 w 3038957"/>
              <a:gd name="connsiteY567" fmla="*/ 34 h 6511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Lst>
            <a:rect l="l" t="t" r="r" b="b"/>
            <a:pathLst>
              <a:path w="3038957" h="6511058">
                <a:moveTo>
                  <a:pt x="1226680" y="5325808"/>
                </a:moveTo>
                <a:cubicBezTo>
                  <a:pt x="1234539" y="5325475"/>
                  <a:pt x="1245406" y="5327675"/>
                  <a:pt x="1259282" y="5332407"/>
                </a:cubicBezTo>
                <a:lnTo>
                  <a:pt x="1310923" y="5460325"/>
                </a:lnTo>
                <a:lnTo>
                  <a:pt x="1293796" y="5510543"/>
                </a:lnTo>
                <a:cubicBezTo>
                  <a:pt x="1288088" y="5527282"/>
                  <a:pt x="1278296" y="5533285"/>
                  <a:pt x="1264418" y="5528552"/>
                </a:cubicBezTo>
                <a:lnTo>
                  <a:pt x="1271145" y="5576959"/>
                </a:lnTo>
                <a:lnTo>
                  <a:pt x="1234406" y="5684682"/>
                </a:lnTo>
                <a:cubicBezTo>
                  <a:pt x="1232566" y="5690082"/>
                  <a:pt x="1224707" y="5690417"/>
                  <a:pt x="1210828" y="5685683"/>
                </a:cubicBezTo>
                <a:lnTo>
                  <a:pt x="1225843" y="5709792"/>
                </a:lnTo>
                <a:lnTo>
                  <a:pt x="1197668" y="5792407"/>
                </a:lnTo>
                <a:cubicBezTo>
                  <a:pt x="1194906" y="5800506"/>
                  <a:pt x="1170542" y="5801540"/>
                  <a:pt x="1124578" y="5795508"/>
                </a:cubicBezTo>
                <a:lnTo>
                  <a:pt x="1103765" y="5788410"/>
                </a:lnTo>
                <a:lnTo>
                  <a:pt x="1117852" y="5747103"/>
                </a:lnTo>
                <a:lnTo>
                  <a:pt x="1116925" y="5681687"/>
                </a:lnTo>
                <a:lnTo>
                  <a:pt x="1137741" y="5688786"/>
                </a:lnTo>
                <a:cubicBezTo>
                  <a:pt x="1116986" y="5658802"/>
                  <a:pt x="1110660" y="5631932"/>
                  <a:pt x="1118763" y="5608172"/>
                </a:cubicBezTo>
                <a:lnTo>
                  <a:pt x="1212129" y="5334409"/>
                </a:lnTo>
                <a:cubicBezTo>
                  <a:pt x="1213971" y="5329010"/>
                  <a:pt x="1218821" y="5326142"/>
                  <a:pt x="1226680" y="5325808"/>
                </a:cubicBezTo>
                <a:close/>
                <a:moveTo>
                  <a:pt x="958870" y="5238993"/>
                </a:moveTo>
                <a:lnTo>
                  <a:pt x="947545" y="5272202"/>
                </a:lnTo>
                <a:cubicBezTo>
                  <a:pt x="975297" y="5281666"/>
                  <a:pt x="991107" y="5280730"/>
                  <a:pt x="994975" y="5269390"/>
                </a:cubicBezTo>
                <a:cubicBezTo>
                  <a:pt x="994496" y="5257171"/>
                  <a:pt x="982462" y="5247039"/>
                  <a:pt x="958870" y="5238993"/>
                </a:cubicBezTo>
                <a:close/>
                <a:moveTo>
                  <a:pt x="951344" y="4634256"/>
                </a:moveTo>
                <a:lnTo>
                  <a:pt x="972157" y="4641355"/>
                </a:lnTo>
                <a:cubicBezTo>
                  <a:pt x="999177" y="4652980"/>
                  <a:pt x="1011119" y="4663382"/>
                  <a:pt x="1007988" y="4672562"/>
                </a:cubicBezTo>
                <a:lnTo>
                  <a:pt x="999425" y="4697671"/>
                </a:lnTo>
                <a:cubicBezTo>
                  <a:pt x="991578" y="4707050"/>
                  <a:pt x="975860" y="4707717"/>
                  <a:pt x="952269" y="4699671"/>
                </a:cubicBezTo>
                <a:lnTo>
                  <a:pt x="919884" y="4651557"/>
                </a:lnTo>
                <a:cubicBezTo>
                  <a:pt x="938832" y="4645962"/>
                  <a:pt x="949318" y="4640196"/>
                  <a:pt x="951344" y="4634256"/>
                </a:cubicBezTo>
                <a:close/>
                <a:moveTo>
                  <a:pt x="1549114" y="4625645"/>
                </a:moveTo>
                <a:lnTo>
                  <a:pt x="1590743" y="4639843"/>
                </a:lnTo>
                <a:cubicBezTo>
                  <a:pt x="1612946" y="4647414"/>
                  <a:pt x="1637619" y="4668185"/>
                  <a:pt x="1664758" y="4702155"/>
                </a:cubicBezTo>
                <a:lnTo>
                  <a:pt x="1622495" y="4826078"/>
                </a:lnTo>
                <a:cubicBezTo>
                  <a:pt x="1667050" y="4881659"/>
                  <a:pt x="1685094" y="4921870"/>
                  <a:pt x="1676623" y="4946709"/>
                </a:cubicBezTo>
                <a:cubicBezTo>
                  <a:pt x="1674781" y="4952108"/>
                  <a:pt x="1666921" y="4952442"/>
                  <a:pt x="1653044" y="4947709"/>
                </a:cubicBezTo>
                <a:lnTo>
                  <a:pt x="1659773" y="4996115"/>
                </a:lnTo>
                <a:lnTo>
                  <a:pt x="1580494" y="5228572"/>
                </a:lnTo>
                <a:lnTo>
                  <a:pt x="1613560" y="5267878"/>
                </a:lnTo>
                <a:cubicBezTo>
                  <a:pt x="1594776" y="5322954"/>
                  <a:pt x="1583932" y="5402440"/>
                  <a:pt x="1581031" y="5506333"/>
                </a:cubicBezTo>
                <a:lnTo>
                  <a:pt x="1560215" y="5499233"/>
                </a:lnTo>
                <a:lnTo>
                  <a:pt x="1575230" y="5523342"/>
                </a:lnTo>
                <a:lnTo>
                  <a:pt x="1473578" y="5821404"/>
                </a:lnTo>
                <a:lnTo>
                  <a:pt x="1435636" y="5864523"/>
                </a:lnTo>
                <a:cubicBezTo>
                  <a:pt x="1446197" y="5878974"/>
                  <a:pt x="1449362" y="5892409"/>
                  <a:pt x="1445126" y="5904829"/>
                </a:cubicBezTo>
                <a:lnTo>
                  <a:pt x="1407460" y="5947138"/>
                </a:lnTo>
                <a:lnTo>
                  <a:pt x="1342936" y="5925133"/>
                </a:lnTo>
                <a:lnTo>
                  <a:pt x="1359786" y="5875724"/>
                </a:lnTo>
                <a:lnTo>
                  <a:pt x="1353059" y="5827319"/>
                </a:lnTo>
                <a:lnTo>
                  <a:pt x="1373875" y="5834418"/>
                </a:lnTo>
                <a:cubicBezTo>
                  <a:pt x="1365707" y="5812946"/>
                  <a:pt x="1353989" y="5799607"/>
                  <a:pt x="1338726" y="5794402"/>
                </a:cubicBezTo>
                <a:cubicBezTo>
                  <a:pt x="1342594" y="5783062"/>
                  <a:pt x="1352157" y="5779995"/>
                  <a:pt x="1367423" y="5785201"/>
                </a:cubicBezTo>
                <a:cubicBezTo>
                  <a:pt x="1370941" y="5724918"/>
                  <a:pt x="1377399" y="5681007"/>
                  <a:pt x="1386791" y="5653469"/>
                </a:cubicBezTo>
                <a:lnTo>
                  <a:pt x="1409441" y="5587054"/>
                </a:lnTo>
                <a:cubicBezTo>
                  <a:pt x="1475236" y="5303284"/>
                  <a:pt x="1514213" y="5143580"/>
                  <a:pt x="1526366" y="5107942"/>
                </a:cubicBezTo>
                <a:lnTo>
                  <a:pt x="1560067" y="5009128"/>
                </a:lnTo>
                <a:lnTo>
                  <a:pt x="1524919" y="4969111"/>
                </a:lnTo>
                <a:lnTo>
                  <a:pt x="1544808" y="4910796"/>
                </a:lnTo>
                <a:cubicBezTo>
                  <a:pt x="1551069" y="4892436"/>
                  <a:pt x="1548828" y="4876302"/>
                  <a:pt x="1538081" y="4862389"/>
                </a:cubicBezTo>
                <a:lnTo>
                  <a:pt x="1575745" y="4820080"/>
                </a:lnTo>
                <a:lnTo>
                  <a:pt x="1578784" y="4811171"/>
                </a:lnTo>
                <a:cubicBezTo>
                  <a:pt x="1551639" y="4709086"/>
                  <a:pt x="1541749" y="4647243"/>
                  <a:pt x="1549114" y="4625645"/>
                </a:cubicBezTo>
                <a:close/>
                <a:moveTo>
                  <a:pt x="2009936" y="4384975"/>
                </a:moveTo>
                <a:lnTo>
                  <a:pt x="2032830" y="4392783"/>
                </a:lnTo>
                <a:cubicBezTo>
                  <a:pt x="2086949" y="4411240"/>
                  <a:pt x="2116414" y="4486087"/>
                  <a:pt x="2121227" y="4617325"/>
                </a:cubicBezTo>
                <a:lnTo>
                  <a:pt x="2087527" y="4716140"/>
                </a:lnTo>
                <a:cubicBezTo>
                  <a:pt x="2143175" y="4834577"/>
                  <a:pt x="2155991" y="4937802"/>
                  <a:pt x="2125974" y="5025816"/>
                </a:cubicBezTo>
                <a:lnTo>
                  <a:pt x="2123212" y="5033915"/>
                </a:lnTo>
                <a:cubicBezTo>
                  <a:pt x="2190988" y="5098622"/>
                  <a:pt x="2225231" y="5184442"/>
                  <a:pt x="2225939" y="5291373"/>
                </a:cubicBezTo>
                <a:lnTo>
                  <a:pt x="2169311" y="5457414"/>
                </a:lnTo>
                <a:cubicBezTo>
                  <a:pt x="2235920" y="5480131"/>
                  <a:pt x="2269770" y="5519403"/>
                  <a:pt x="2270869" y="5575233"/>
                </a:cubicBezTo>
                <a:cubicBezTo>
                  <a:pt x="2263871" y="5595751"/>
                  <a:pt x="2272824" y="5617188"/>
                  <a:pt x="2297730" y="5639547"/>
                </a:cubicBezTo>
                <a:lnTo>
                  <a:pt x="2209889" y="5897113"/>
                </a:lnTo>
                <a:cubicBezTo>
                  <a:pt x="2208047" y="5902512"/>
                  <a:pt x="2199494" y="5902609"/>
                  <a:pt x="2184229" y="5897402"/>
                </a:cubicBezTo>
                <a:cubicBezTo>
                  <a:pt x="2186177" y="5964372"/>
                  <a:pt x="2196358" y="6004915"/>
                  <a:pt x="2214779" y="6019033"/>
                </a:cubicBezTo>
                <a:lnTo>
                  <a:pt x="2163952" y="6168065"/>
                </a:lnTo>
                <a:cubicBezTo>
                  <a:pt x="2117969" y="6212057"/>
                  <a:pt x="2093688" y="6237832"/>
                  <a:pt x="2091110" y="6245393"/>
                </a:cubicBezTo>
                <a:lnTo>
                  <a:pt x="2000506" y="6511058"/>
                </a:lnTo>
                <a:lnTo>
                  <a:pt x="1956795" y="6496150"/>
                </a:lnTo>
                <a:lnTo>
                  <a:pt x="1955868" y="6430734"/>
                </a:lnTo>
                <a:cubicBezTo>
                  <a:pt x="1969744" y="6435467"/>
                  <a:pt x="1977604" y="6435133"/>
                  <a:pt x="1979446" y="6429733"/>
                </a:cubicBezTo>
                <a:cubicBezTo>
                  <a:pt x="1951694" y="6420269"/>
                  <a:pt x="1939748" y="6409866"/>
                  <a:pt x="1943616" y="6398526"/>
                </a:cubicBezTo>
                <a:lnTo>
                  <a:pt x="2019855" y="6174980"/>
                </a:lnTo>
                <a:cubicBezTo>
                  <a:pt x="1994839" y="6139322"/>
                  <a:pt x="1963549" y="6112979"/>
                  <a:pt x="1925984" y="6095948"/>
                </a:cubicBezTo>
                <a:cubicBezTo>
                  <a:pt x="1893140" y="6146833"/>
                  <a:pt x="1862841" y="6167543"/>
                  <a:pt x="1835088" y="6158078"/>
                </a:cubicBezTo>
                <a:lnTo>
                  <a:pt x="1812193" y="6150270"/>
                </a:lnTo>
                <a:cubicBezTo>
                  <a:pt x="1772403" y="6130672"/>
                  <a:pt x="1757298" y="6106834"/>
                  <a:pt x="1766875" y="6078755"/>
                </a:cubicBezTo>
                <a:lnTo>
                  <a:pt x="1857202" y="5813900"/>
                </a:lnTo>
                <a:lnTo>
                  <a:pt x="1822055" y="5773885"/>
                </a:lnTo>
                <a:lnTo>
                  <a:pt x="1856031" y="5674261"/>
                </a:lnTo>
                <a:lnTo>
                  <a:pt x="1830325" y="5545241"/>
                </a:lnTo>
                <a:cubicBezTo>
                  <a:pt x="1847515" y="5540254"/>
                  <a:pt x="1858230" y="5531551"/>
                  <a:pt x="1862466" y="5519132"/>
                </a:cubicBezTo>
                <a:lnTo>
                  <a:pt x="1838644" y="5445907"/>
                </a:lnTo>
                <a:lnTo>
                  <a:pt x="1878145" y="5330084"/>
                </a:lnTo>
                <a:lnTo>
                  <a:pt x="1845077" y="5290777"/>
                </a:lnTo>
                <a:lnTo>
                  <a:pt x="1850601" y="5274578"/>
                </a:lnTo>
                <a:lnTo>
                  <a:pt x="1900796" y="5263669"/>
                </a:lnTo>
                <a:cubicBezTo>
                  <a:pt x="1873040" y="5254202"/>
                  <a:pt x="1861006" y="5244071"/>
                  <a:pt x="1864689" y="5233271"/>
                </a:cubicBezTo>
                <a:cubicBezTo>
                  <a:pt x="1872239" y="5211132"/>
                  <a:pt x="1882954" y="5202429"/>
                  <a:pt x="1896830" y="5207161"/>
                </a:cubicBezTo>
                <a:lnTo>
                  <a:pt x="1895903" y="5141746"/>
                </a:lnTo>
                <a:lnTo>
                  <a:pt x="1929879" y="5042122"/>
                </a:lnTo>
                <a:cubicBezTo>
                  <a:pt x="1931721" y="5036723"/>
                  <a:pt x="1939581" y="5036389"/>
                  <a:pt x="1953457" y="5041122"/>
                </a:cubicBezTo>
                <a:lnTo>
                  <a:pt x="1938166" y="5017824"/>
                </a:lnTo>
                <a:lnTo>
                  <a:pt x="2005487" y="4956696"/>
                </a:lnTo>
                <a:cubicBezTo>
                  <a:pt x="1983808" y="4929411"/>
                  <a:pt x="1975550" y="4908209"/>
                  <a:pt x="1980706" y="4893090"/>
                </a:cubicBezTo>
                <a:lnTo>
                  <a:pt x="2023245" y="4768358"/>
                </a:lnTo>
                <a:lnTo>
                  <a:pt x="1987821" y="4729151"/>
                </a:lnTo>
                <a:lnTo>
                  <a:pt x="2019035" y="4637627"/>
                </a:lnTo>
                <a:cubicBezTo>
                  <a:pt x="2011723" y="4568226"/>
                  <a:pt x="1996445" y="4519917"/>
                  <a:pt x="1973197" y="4492699"/>
                </a:cubicBezTo>
                <a:close/>
                <a:moveTo>
                  <a:pt x="741142" y="3710849"/>
                </a:moveTo>
                <a:lnTo>
                  <a:pt x="714525" y="3720759"/>
                </a:lnTo>
                <a:lnTo>
                  <a:pt x="672262" y="3844681"/>
                </a:lnTo>
                <a:lnTo>
                  <a:pt x="707703" y="4088234"/>
                </a:lnTo>
                <a:cubicBezTo>
                  <a:pt x="722967" y="4093440"/>
                  <a:pt x="729585" y="4099012"/>
                  <a:pt x="727559" y="4104952"/>
                </a:cubicBezTo>
                <a:lnTo>
                  <a:pt x="690576" y="4138451"/>
                </a:lnTo>
                <a:cubicBezTo>
                  <a:pt x="719165" y="4150009"/>
                  <a:pt x="731893" y="4160377"/>
                  <a:pt x="728762" y="4169558"/>
                </a:cubicBezTo>
                <a:cubicBezTo>
                  <a:pt x="805057" y="4177494"/>
                  <a:pt x="857081" y="4186195"/>
                  <a:pt x="884834" y="4195660"/>
                </a:cubicBezTo>
                <a:lnTo>
                  <a:pt x="941461" y="4029620"/>
                </a:lnTo>
                <a:lnTo>
                  <a:pt x="908395" y="3990313"/>
                </a:lnTo>
                <a:lnTo>
                  <a:pt x="928284" y="3931997"/>
                </a:lnTo>
                <a:lnTo>
                  <a:pt x="845706" y="3894792"/>
                </a:lnTo>
                <a:lnTo>
                  <a:pt x="873881" y="3812177"/>
                </a:lnTo>
                <a:cubicBezTo>
                  <a:pt x="857544" y="3769234"/>
                  <a:pt x="813299" y="3735458"/>
                  <a:pt x="741142" y="3710849"/>
                </a:cubicBezTo>
                <a:close/>
                <a:moveTo>
                  <a:pt x="733487" y="3597027"/>
                </a:moveTo>
                <a:lnTo>
                  <a:pt x="748501" y="3621135"/>
                </a:lnTo>
                <a:cubicBezTo>
                  <a:pt x="740657" y="3630514"/>
                  <a:pt x="724937" y="3631181"/>
                  <a:pt x="701348" y="3623137"/>
                </a:cubicBezTo>
                <a:cubicBezTo>
                  <a:pt x="713975" y="3658787"/>
                  <a:pt x="751509" y="3687260"/>
                  <a:pt x="813953" y="3708555"/>
                </a:cubicBezTo>
                <a:lnTo>
                  <a:pt x="866227" y="3698354"/>
                </a:lnTo>
                <a:lnTo>
                  <a:pt x="868989" y="3690256"/>
                </a:lnTo>
                <a:cubicBezTo>
                  <a:pt x="830453" y="3639740"/>
                  <a:pt x="800083" y="3610696"/>
                  <a:pt x="777881" y="3603125"/>
                </a:cubicBezTo>
                <a:close/>
                <a:moveTo>
                  <a:pt x="2177070" y="3123162"/>
                </a:moveTo>
                <a:cubicBezTo>
                  <a:pt x="2179005" y="3119672"/>
                  <a:pt x="2191059" y="3124076"/>
                  <a:pt x="2213231" y="3136372"/>
                </a:cubicBezTo>
                <a:lnTo>
                  <a:pt x="2263707" y="3206109"/>
                </a:lnTo>
                <a:lnTo>
                  <a:pt x="2254709" y="3222335"/>
                </a:lnTo>
                <a:cubicBezTo>
                  <a:pt x="2251710" y="3227743"/>
                  <a:pt x="2244668" y="3227375"/>
                  <a:pt x="2233580" y="3221226"/>
                </a:cubicBezTo>
                <a:lnTo>
                  <a:pt x="2242808" y="3243794"/>
                </a:lnTo>
                <a:lnTo>
                  <a:pt x="2223506" y="3278601"/>
                </a:lnTo>
                <a:cubicBezTo>
                  <a:pt x="2222539" y="3280346"/>
                  <a:pt x="2216513" y="3278145"/>
                  <a:pt x="2205425" y="3271996"/>
                </a:cubicBezTo>
                <a:lnTo>
                  <a:pt x="2219007" y="3286714"/>
                </a:lnTo>
                <a:lnTo>
                  <a:pt x="2204204" y="3313408"/>
                </a:lnTo>
                <a:cubicBezTo>
                  <a:pt x="2202753" y="3316025"/>
                  <a:pt x="2184069" y="3309200"/>
                  <a:pt x="2148152" y="3292932"/>
                </a:cubicBezTo>
                <a:lnTo>
                  <a:pt x="2131524" y="3283711"/>
                </a:lnTo>
                <a:lnTo>
                  <a:pt x="2138926" y="3270364"/>
                </a:lnTo>
                <a:lnTo>
                  <a:pt x="2132744" y="3242298"/>
                </a:lnTo>
                <a:lnTo>
                  <a:pt x="2149375" y="3251521"/>
                </a:lnTo>
                <a:cubicBezTo>
                  <a:pt x="2130879" y="3232595"/>
                  <a:pt x="2123759" y="3219294"/>
                  <a:pt x="2128016" y="3211618"/>
                </a:cubicBezTo>
                <a:close/>
                <a:moveTo>
                  <a:pt x="1973976" y="3007113"/>
                </a:moveTo>
                <a:lnTo>
                  <a:pt x="1968027" y="3017843"/>
                </a:lnTo>
                <a:cubicBezTo>
                  <a:pt x="1990199" y="3030139"/>
                  <a:pt x="2002300" y="3034455"/>
                  <a:pt x="2004333" y="3030791"/>
                </a:cubicBezTo>
                <a:cubicBezTo>
                  <a:pt x="2002943" y="3025458"/>
                  <a:pt x="1992824" y="3017565"/>
                  <a:pt x="1973976" y="3007113"/>
                </a:cubicBezTo>
                <a:close/>
                <a:moveTo>
                  <a:pt x="1582099" y="3000410"/>
                </a:moveTo>
                <a:lnTo>
                  <a:pt x="1576470" y="3005678"/>
                </a:lnTo>
                <a:lnTo>
                  <a:pt x="1607223" y="3024273"/>
                </a:lnTo>
                <a:close/>
                <a:moveTo>
                  <a:pt x="2712383" y="2957729"/>
                </a:moveTo>
                <a:lnTo>
                  <a:pt x="2730675" y="2967873"/>
                </a:lnTo>
                <a:cubicBezTo>
                  <a:pt x="2773912" y="2991851"/>
                  <a:pt x="2802868" y="3032431"/>
                  <a:pt x="2817544" y="3089617"/>
                </a:cubicBezTo>
                <a:lnTo>
                  <a:pt x="2799839" y="3121544"/>
                </a:lnTo>
                <a:cubicBezTo>
                  <a:pt x="2852610" y="3188449"/>
                  <a:pt x="2871110" y="3236121"/>
                  <a:pt x="2855340" y="3264560"/>
                </a:cubicBezTo>
                <a:lnTo>
                  <a:pt x="2853889" y="3267176"/>
                </a:lnTo>
                <a:cubicBezTo>
                  <a:pt x="2911513" y="3314873"/>
                  <a:pt x="2945067" y="3361539"/>
                  <a:pt x="2954549" y="3407176"/>
                </a:cubicBezTo>
                <a:lnTo>
                  <a:pt x="2924798" y="3460825"/>
                </a:lnTo>
                <a:cubicBezTo>
                  <a:pt x="2978014" y="3490337"/>
                  <a:pt x="3007376" y="3517113"/>
                  <a:pt x="3012888" y="3541157"/>
                </a:cubicBezTo>
                <a:cubicBezTo>
                  <a:pt x="3009211" y="3547787"/>
                  <a:pt x="3017901" y="3559563"/>
                  <a:pt x="3038957" y="3576487"/>
                </a:cubicBezTo>
                <a:lnTo>
                  <a:pt x="2992807" y="3659709"/>
                </a:lnTo>
                <a:cubicBezTo>
                  <a:pt x="2991839" y="3661453"/>
                  <a:pt x="2985258" y="3658944"/>
                  <a:pt x="2973061" y="3652181"/>
                </a:cubicBezTo>
                <a:cubicBezTo>
                  <a:pt x="2980158" y="3681210"/>
                  <a:pt x="2991391" y="3701469"/>
                  <a:pt x="3006763" y="3712959"/>
                </a:cubicBezTo>
                <a:lnTo>
                  <a:pt x="2980060" y="3761113"/>
                </a:lnTo>
                <a:cubicBezTo>
                  <a:pt x="2948308" y="3766089"/>
                  <a:pt x="2931755" y="3769798"/>
                  <a:pt x="2930400" y="3772242"/>
                </a:cubicBezTo>
                <a:lnTo>
                  <a:pt x="2882798" y="3858080"/>
                </a:lnTo>
                <a:lnTo>
                  <a:pt x="2847877" y="3838714"/>
                </a:lnTo>
                <a:lnTo>
                  <a:pt x="2841695" y="3810649"/>
                </a:lnTo>
                <a:cubicBezTo>
                  <a:pt x="2852781" y="3816797"/>
                  <a:pt x="2858810" y="3818999"/>
                  <a:pt x="2859777" y="3817254"/>
                </a:cubicBezTo>
                <a:cubicBezTo>
                  <a:pt x="2837605" y="3804958"/>
                  <a:pt x="2827532" y="3796978"/>
                  <a:pt x="2829564" y="3793314"/>
                </a:cubicBezTo>
                <a:lnTo>
                  <a:pt x="2869619" y="3721084"/>
                </a:lnTo>
                <a:cubicBezTo>
                  <a:pt x="2847367" y="3698477"/>
                  <a:pt x="2821058" y="3677956"/>
                  <a:pt x="2790693" y="3659521"/>
                </a:cubicBezTo>
                <a:cubicBezTo>
                  <a:pt x="2769642" y="3671343"/>
                  <a:pt x="2748028" y="3671106"/>
                  <a:pt x="2725856" y="3658811"/>
                </a:cubicBezTo>
                <a:lnTo>
                  <a:pt x="2707563" y="3648667"/>
                </a:lnTo>
                <a:cubicBezTo>
                  <a:pt x="2675270" y="3628477"/>
                  <a:pt x="2661641" y="3613847"/>
                  <a:pt x="2666672" y="3604774"/>
                </a:cubicBezTo>
                <a:lnTo>
                  <a:pt x="2714129" y="3519197"/>
                </a:lnTo>
                <a:lnTo>
                  <a:pt x="2683707" y="3491718"/>
                </a:lnTo>
                <a:lnTo>
                  <a:pt x="2701558" y="3459529"/>
                </a:lnTo>
                <a:lnTo>
                  <a:pt x="2670970" y="3397056"/>
                </a:lnTo>
                <a:cubicBezTo>
                  <a:pt x="2683798" y="3400064"/>
                  <a:pt x="2691326" y="3399561"/>
                  <a:pt x="2693551" y="3395549"/>
                </a:cubicBezTo>
                <a:lnTo>
                  <a:pt x="2669077" y="3357340"/>
                </a:lnTo>
                <a:lnTo>
                  <a:pt x="2689831" y="3319915"/>
                </a:lnTo>
                <a:lnTo>
                  <a:pt x="2661070" y="3293359"/>
                </a:lnTo>
                <a:lnTo>
                  <a:pt x="2663972" y="3288124"/>
                </a:lnTo>
                <a:lnTo>
                  <a:pt x="2701731" y="3298456"/>
                </a:lnTo>
                <a:cubicBezTo>
                  <a:pt x="2679557" y="3286159"/>
                  <a:pt x="2669439" y="3278267"/>
                  <a:pt x="2671373" y="3274777"/>
                </a:cubicBezTo>
                <a:cubicBezTo>
                  <a:pt x="2675341" y="3267624"/>
                  <a:pt x="2682868" y="3267122"/>
                  <a:pt x="2693954" y="3273270"/>
                </a:cubicBezTo>
                <a:lnTo>
                  <a:pt x="2687773" y="3245205"/>
                </a:lnTo>
                <a:lnTo>
                  <a:pt x="2705624" y="3213016"/>
                </a:lnTo>
                <a:cubicBezTo>
                  <a:pt x="2706592" y="3211271"/>
                  <a:pt x="2712619" y="3213472"/>
                  <a:pt x="2723706" y="3219620"/>
                </a:cubicBezTo>
                <a:lnTo>
                  <a:pt x="2709978" y="3205164"/>
                </a:lnTo>
                <a:lnTo>
                  <a:pt x="2756735" y="3199270"/>
                </a:lnTo>
                <a:cubicBezTo>
                  <a:pt x="2737755" y="3181216"/>
                  <a:pt x="2729619" y="3169747"/>
                  <a:pt x="2732328" y="3164862"/>
                </a:cubicBezTo>
                <a:lnTo>
                  <a:pt x="2754678" y="3124560"/>
                </a:lnTo>
                <a:lnTo>
                  <a:pt x="2724109" y="3097342"/>
                </a:lnTo>
                <a:lnTo>
                  <a:pt x="2740509" y="3067769"/>
                </a:lnTo>
                <a:cubicBezTo>
                  <a:pt x="2729076" y="3036107"/>
                  <a:pt x="2713267" y="3011030"/>
                  <a:pt x="2693081" y="2992536"/>
                </a:cubicBezTo>
                <a:close/>
                <a:moveTo>
                  <a:pt x="2377464" y="2922560"/>
                </a:moveTo>
                <a:lnTo>
                  <a:pt x="2410722" y="2941003"/>
                </a:lnTo>
                <a:cubicBezTo>
                  <a:pt x="2428460" y="2950840"/>
                  <a:pt x="2449205" y="2967021"/>
                  <a:pt x="2472954" y="2989543"/>
                </a:cubicBezTo>
                <a:lnTo>
                  <a:pt x="2450749" y="3029585"/>
                </a:lnTo>
                <a:cubicBezTo>
                  <a:pt x="2489721" y="3066481"/>
                  <a:pt x="2506983" y="3088942"/>
                  <a:pt x="2502532" y="3096968"/>
                </a:cubicBezTo>
                <a:cubicBezTo>
                  <a:pt x="2501565" y="3098712"/>
                  <a:pt x="2495536" y="3096511"/>
                  <a:pt x="2484451" y="3090363"/>
                </a:cubicBezTo>
                <a:lnTo>
                  <a:pt x="2493679" y="3112931"/>
                </a:lnTo>
                <a:lnTo>
                  <a:pt x="2452027" y="3188041"/>
                </a:lnTo>
                <a:lnTo>
                  <a:pt x="2480786" y="3214598"/>
                </a:lnTo>
                <a:cubicBezTo>
                  <a:pt x="2470919" y="3232393"/>
                  <a:pt x="2469207" y="3262926"/>
                  <a:pt x="2475653" y="3306194"/>
                </a:cubicBezTo>
                <a:lnTo>
                  <a:pt x="2459023" y="3296972"/>
                </a:lnTo>
                <a:lnTo>
                  <a:pt x="2472606" y="3311690"/>
                </a:lnTo>
                <a:lnTo>
                  <a:pt x="2419199" y="3407996"/>
                </a:lnTo>
                <a:lnTo>
                  <a:pt x="2393570" y="3415000"/>
                </a:lnTo>
                <a:cubicBezTo>
                  <a:pt x="2402915" y="3424288"/>
                  <a:pt x="2406476" y="3430939"/>
                  <a:pt x="2404250" y="3434952"/>
                </a:cubicBezTo>
                <a:lnTo>
                  <a:pt x="2378768" y="3441693"/>
                </a:lnTo>
                <a:lnTo>
                  <a:pt x="2327216" y="3413106"/>
                </a:lnTo>
                <a:lnTo>
                  <a:pt x="2336069" y="3397142"/>
                </a:lnTo>
                <a:lnTo>
                  <a:pt x="2326840" y="3374572"/>
                </a:lnTo>
                <a:lnTo>
                  <a:pt x="2343471" y="3383795"/>
                </a:lnTo>
                <a:cubicBezTo>
                  <a:pt x="2335384" y="3372239"/>
                  <a:pt x="2325242" y="3363079"/>
                  <a:pt x="2313047" y="3356316"/>
                </a:cubicBezTo>
                <a:cubicBezTo>
                  <a:pt x="2315079" y="3352652"/>
                  <a:pt x="2322192" y="3354201"/>
                  <a:pt x="2334387" y="3360964"/>
                </a:cubicBezTo>
                <a:cubicBezTo>
                  <a:pt x="2332060" y="3336405"/>
                  <a:pt x="2333366" y="3319677"/>
                  <a:pt x="2338300" y="3310780"/>
                </a:cubicBezTo>
                <a:lnTo>
                  <a:pt x="2350200" y="3289320"/>
                </a:lnTo>
                <a:cubicBezTo>
                  <a:pt x="2377176" y="3188393"/>
                  <a:pt x="2393858" y="3132172"/>
                  <a:pt x="2400243" y="3120657"/>
                </a:cubicBezTo>
                <a:lnTo>
                  <a:pt x="2417949" y="3088729"/>
                </a:lnTo>
                <a:lnTo>
                  <a:pt x="2387526" y="3061250"/>
                </a:lnTo>
                <a:lnTo>
                  <a:pt x="2397975" y="3042408"/>
                </a:lnTo>
                <a:cubicBezTo>
                  <a:pt x="2401265" y="3036475"/>
                  <a:pt x="2398189" y="3028953"/>
                  <a:pt x="2388749" y="3019840"/>
                </a:cubicBezTo>
                <a:lnTo>
                  <a:pt x="2414230" y="3013096"/>
                </a:lnTo>
                <a:lnTo>
                  <a:pt x="2415826" y="3010218"/>
                </a:lnTo>
                <a:cubicBezTo>
                  <a:pt x="2386381" y="2958758"/>
                  <a:pt x="2373594" y="2929539"/>
                  <a:pt x="2377464" y="2922560"/>
                </a:cubicBezTo>
                <a:close/>
                <a:moveTo>
                  <a:pt x="2567808" y="2053914"/>
                </a:moveTo>
                <a:lnTo>
                  <a:pt x="2602730" y="2073280"/>
                </a:lnTo>
                <a:lnTo>
                  <a:pt x="2610360" y="2098727"/>
                </a:lnTo>
                <a:lnTo>
                  <a:pt x="2577102" y="2080284"/>
                </a:lnTo>
                <a:lnTo>
                  <a:pt x="2566212" y="2056793"/>
                </a:lnTo>
                <a:close/>
                <a:moveTo>
                  <a:pt x="2561482" y="2026110"/>
                </a:moveTo>
                <a:lnTo>
                  <a:pt x="2578112" y="2035334"/>
                </a:lnTo>
                <a:cubicBezTo>
                  <a:pt x="2601102" y="2048767"/>
                  <a:pt x="2611776" y="2056967"/>
                  <a:pt x="2610131" y="2059934"/>
                </a:cubicBezTo>
                <a:cubicBezTo>
                  <a:pt x="2597110" y="2057274"/>
                  <a:pt x="2590067" y="2056905"/>
                  <a:pt x="2589003" y="2058824"/>
                </a:cubicBezTo>
                <a:lnTo>
                  <a:pt x="2554080" y="2039457"/>
                </a:lnTo>
                <a:close/>
                <a:moveTo>
                  <a:pt x="2246617" y="1511711"/>
                </a:moveTo>
                <a:cubicBezTo>
                  <a:pt x="2275908" y="1537308"/>
                  <a:pt x="2291719" y="1562387"/>
                  <a:pt x="2294045" y="1586945"/>
                </a:cubicBezTo>
                <a:cubicBezTo>
                  <a:pt x="2283530" y="1584993"/>
                  <a:pt x="2265940" y="1589267"/>
                  <a:pt x="2241271" y="1599768"/>
                </a:cubicBezTo>
                <a:lnTo>
                  <a:pt x="2274743" y="1621751"/>
                </a:lnTo>
                <a:lnTo>
                  <a:pt x="2308001" y="1640195"/>
                </a:lnTo>
                <a:lnTo>
                  <a:pt x="2309452" y="1637578"/>
                </a:lnTo>
                <a:cubicBezTo>
                  <a:pt x="2311484" y="1633914"/>
                  <a:pt x="2295316" y="1622553"/>
                  <a:pt x="2260949" y="1603495"/>
                </a:cubicBezTo>
                <a:lnTo>
                  <a:pt x="2318450" y="1621352"/>
                </a:lnTo>
                <a:cubicBezTo>
                  <a:pt x="2307364" y="1615204"/>
                  <a:pt x="2302306" y="1611259"/>
                  <a:pt x="2303273" y="1609514"/>
                </a:cubicBezTo>
                <a:cubicBezTo>
                  <a:pt x="2325446" y="1621810"/>
                  <a:pt x="2337500" y="1626214"/>
                  <a:pt x="2339435" y="1622724"/>
                </a:cubicBezTo>
                <a:cubicBezTo>
                  <a:pt x="2317262" y="1610428"/>
                  <a:pt x="2307192" y="1602448"/>
                  <a:pt x="2309223" y="1598785"/>
                </a:cubicBezTo>
                <a:lnTo>
                  <a:pt x="2312126" y="1593550"/>
                </a:lnTo>
                <a:lnTo>
                  <a:pt x="2392207" y="1609900"/>
                </a:lnTo>
                <a:lnTo>
                  <a:pt x="2398158" y="1599171"/>
                </a:lnTo>
                <a:cubicBezTo>
                  <a:pt x="2377295" y="1581898"/>
                  <a:pt x="2367638" y="1571867"/>
                  <a:pt x="2369186" y="1569074"/>
                </a:cubicBezTo>
                <a:lnTo>
                  <a:pt x="2316395" y="1546642"/>
                </a:lnTo>
                <a:lnTo>
                  <a:pt x="2319297" y="1541408"/>
                </a:lnTo>
                <a:lnTo>
                  <a:pt x="2267746" y="1512820"/>
                </a:lnTo>
                <a:cubicBezTo>
                  <a:pt x="2266682" y="1514740"/>
                  <a:pt x="2259638" y="1514369"/>
                  <a:pt x="2246617" y="1511711"/>
                </a:cubicBezTo>
                <a:close/>
                <a:moveTo>
                  <a:pt x="568405" y="34"/>
                </a:moveTo>
                <a:cubicBezTo>
                  <a:pt x="576264" y="-300"/>
                  <a:pt x="587133" y="1900"/>
                  <a:pt x="601010" y="6632"/>
                </a:cubicBezTo>
                <a:lnTo>
                  <a:pt x="644721" y="21540"/>
                </a:lnTo>
                <a:cubicBezTo>
                  <a:pt x="709328" y="68287"/>
                  <a:pt x="776323" y="103492"/>
                  <a:pt x="845704" y="127154"/>
                </a:cubicBezTo>
                <a:cubicBezTo>
                  <a:pt x="941452" y="159808"/>
                  <a:pt x="1023629" y="175478"/>
                  <a:pt x="1092235" y="174162"/>
                </a:cubicBezTo>
                <a:lnTo>
                  <a:pt x="1113051" y="181261"/>
                </a:lnTo>
                <a:cubicBezTo>
                  <a:pt x="1232244" y="249640"/>
                  <a:pt x="1290458" y="287877"/>
                  <a:pt x="1287696" y="295978"/>
                </a:cubicBezTo>
                <a:lnTo>
                  <a:pt x="1396613" y="324081"/>
                </a:lnTo>
                <a:lnTo>
                  <a:pt x="1481953" y="353186"/>
                </a:lnTo>
                <a:cubicBezTo>
                  <a:pt x="1690100" y="424172"/>
                  <a:pt x="1811616" y="533427"/>
                  <a:pt x="1846502" y="680948"/>
                </a:cubicBezTo>
                <a:lnTo>
                  <a:pt x="1890213" y="695856"/>
                </a:lnTo>
                <a:lnTo>
                  <a:pt x="1907063" y="646449"/>
                </a:lnTo>
                <a:lnTo>
                  <a:pt x="1898256" y="597333"/>
                </a:lnTo>
                <a:cubicBezTo>
                  <a:pt x="1913520" y="602539"/>
                  <a:pt x="1920230" y="607842"/>
                  <a:pt x="1918388" y="613242"/>
                </a:cubicBezTo>
                <a:cubicBezTo>
                  <a:pt x="1932264" y="617974"/>
                  <a:pt x="1940125" y="617641"/>
                  <a:pt x="1941966" y="612241"/>
                </a:cubicBezTo>
                <a:cubicBezTo>
                  <a:pt x="2033097" y="649348"/>
                  <a:pt x="2101013" y="681854"/>
                  <a:pt x="2145713" y="709757"/>
                </a:cubicBezTo>
                <a:cubicBezTo>
                  <a:pt x="2149581" y="698417"/>
                  <a:pt x="2166084" y="697717"/>
                  <a:pt x="2195225" y="707656"/>
                </a:cubicBezTo>
                <a:cubicBezTo>
                  <a:pt x="2236853" y="721853"/>
                  <a:pt x="2253975" y="764762"/>
                  <a:pt x="2246589" y="836383"/>
                </a:cubicBezTo>
                <a:cubicBezTo>
                  <a:pt x="2340941" y="927634"/>
                  <a:pt x="2380199" y="996478"/>
                  <a:pt x="2364362" y="1042916"/>
                </a:cubicBezTo>
                <a:cubicBezTo>
                  <a:pt x="2379625" y="1048121"/>
                  <a:pt x="2386336" y="1053423"/>
                  <a:pt x="2384495" y="1058823"/>
                </a:cubicBezTo>
                <a:lnTo>
                  <a:pt x="2356043" y="1142249"/>
                </a:lnTo>
                <a:lnTo>
                  <a:pt x="2389109" y="1181555"/>
                </a:lnTo>
                <a:lnTo>
                  <a:pt x="2352370" y="1289279"/>
                </a:lnTo>
                <a:cubicBezTo>
                  <a:pt x="2287190" y="1294174"/>
                  <a:pt x="2254048" y="1298241"/>
                  <a:pt x="2252942" y="1301482"/>
                </a:cubicBezTo>
                <a:lnTo>
                  <a:pt x="2252663" y="1302300"/>
                </a:lnTo>
                <a:lnTo>
                  <a:pt x="2276917" y="1335521"/>
                </a:lnTo>
                <a:lnTo>
                  <a:pt x="2311839" y="1354887"/>
                </a:lnTo>
                <a:lnTo>
                  <a:pt x="2320692" y="1338924"/>
                </a:lnTo>
                <a:lnTo>
                  <a:pt x="2309802" y="1315433"/>
                </a:lnTo>
                <a:cubicBezTo>
                  <a:pt x="2321997" y="1322196"/>
                  <a:pt x="2327609" y="1326449"/>
                  <a:pt x="2326642" y="1328194"/>
                </a:cubicBezTo>
                <a:cubicBezTo>
                  <a:pt x="2337728" y="1334342"/>
                  <a:pt x="2343757" y="1336544"/>
                  <a:pt x="2344724" y="1334799"/>
                </a:cubicBezTo>
                <a:cubicBezTo>
                  <a:pt x="2418036" y="1377736"/>
                  <a:pt x="2473077" y="1411795"/>
                  <a:pt x="2509848" y="1436977"/>
                </a:cubicBezTo>
                <a:cubicBezTo>
                  <a:pt x="2511880" y="1433314"/>
                  <a:pt x="2524536" y="1437937"/>
                  <a:pt x="2547817" y="1450848"/>
                </a:cubicBezTo>
                <a:cubicBezTo>
                  <a:pt x="2581077" y="1469292"/>
                  <a:pt x="2597853" y="1492624"/>
                  <a:pt x="2598148" y="1520848"/>
                </a:cubicBezTo>
                <a:cubicBezTo>
                  <a:pt x="2678466" y="1587744"/>
                  <a:pt x="2714466" y="1628695"/>
                  <a:pt x="2706145" y="1643699"/>
                </a:cubicBezTo>
                <a:cubicBezTo>
                  <a:pt x="2718339" y="1650462"/>
                  <a:pt x="2723954" y="1654716"/>
                  <a:pt x="2722986" y="1656460"/>
                </a:cubicBezTo>
                <a:lnTo>
                  <a:pt x="2708038" y="1683417"/>
                </a:lnTo>
                <a:lnTo>
                  <a:pt x="2736797" y="1709972"/>
                </a:lnTo>
                <a:lnTo>
                  <a:pt x="2717495" y="1744780"/>
                </a:lnTo>
                <a:cubicBezTo>
                  <a:pt x="2667687" y="1727423"/>
                  <a:pt x="2642493" y="1719269"/>
                  <a:pt x="2641913" y="1720316"/>
                </a:cubicBezTo>
                <a:lnTo>
                  <a:pt x="2628560" y="1744393"/>
                </a:lnTo>
                <a:cubicBezTo>
                  <a:pt x="2627399" y="1746487"/>
                  <a:pt x="2633573" y="1762799"/>
                  <a:pt x="2647084" y="1793332"/>
                </a:cubicBezTo>
                <a:lnTo>
                  <a:pt x="2642730" y="1801183"/>
                </a:lnTo>
                <a:lnTo>
                  <a:pt x="2603308" y="1789929"/>
                </a:lnTo>
                <a:lnTo>
                  <a:pt x="2570655" y="1848812"/>
                </a:lnTo>
                <a:cubicBezTo>
                  <a:pt x="2569687" y="1850558"/>
                  <a:pt x="2577360" y="1864166"/>
                  <a:pt x="2593676" y="1889638"/>
                </a:cubicBezTo>
                <a:lnTo>
                  <a:pt x="2569875" y="1932559"/>
                </a:lnTo>
                <a:cubicBezTo>
                  <a:pt x="2587271" y="1945627"/>
                  <a:pt x="2597465" y="1966451"/>
                  <a:pt x="2600462" y="1995031"/>
                </a:cubicBezTo>
                <a:cubicBezTo>
                  <a:pt x="2612656" y="2001793"/>
                  <a:pt x="2618270" y="2006047"/>
                  <a:pt x="2617303" y="2007791"/>
                </a:cubicBezTo>
                <a:lnTo>
                  <a:pt x="2605402" y="2029251"/>
                </a:lnTo>
                <a:cubicBezTo>
                  <a:pt x="2598936" y="2030456"/>
                  <a:pt x="2586280" y="2025833"/>
                  <a:pt x="2567432" y="2015381"/>
                </a:cubicBezTo>
                <a:cubicBezTo>
                  <a:pt x="2540224" y="1983411"/>
                  <a:pt x="2527491" y="1965857"/>
                  <a:pt x="2529233" y="1962716"/>
                </a:cubicBezTo>
                <a:lnTo>
                  <a:pt x="2479344" y="1935050"/>
                </a:lnTo>
                <a:lnTo>
                  <a:pt x="2470491" y="1951014"/>
                </a:lnTo>
                <a:cubicBezTo>
                  <a:pt x="2468265" y="1955027"/>
                  <a:pt x="2471825" y="1961677"/>
                  <a:pt x="2481169" y="1970966"/>
                </a:cubicBezTo>
                <a:cubicBezTo>
                  <a:pt x="2468342" y="1967959"/>
                  <a:pt x="2460816" y="1968460"/>
                  <a:pt x="2458590" y="1972474"/>
                </a:cubicBezTo>
                <a:cubicBezTo>
                  <a:pt x="2457526" y="1974393"/>
                  <a:pt x="2461569" y="1980171"/>
                  <a:pt x="2470720" y="1989808"/>
                </a:cubicBezTo>
                <a:cubicBezTo>
                  <a:pt x="2457892" y="1986801"/>
                  <a:pt x="2450367" y="1987303"/>
                  <a:pt x="2448141" y="1991316"/>
                </a:cubicBezTo>
                <a:lnTo>
                  <a:pt x="2445238" y="1996550"/>
                </a:lnTo>
                <a:lnTo>
                  <a:pt x="2473999" y="2023107"/>
                </a:lnTo>
                <a:lnTo>
                  <a:pt x="2460647" y="2047184"/>
                </a:lnTo>
                <a:cubicBezTo>
                  <a:pt x="2475256" y="2083573"/>
                  <a:pt x="2490533" y="2109610"/>
                  <a:pt x="2506478" y="2125297"/>
                </a:cubicBezTo>
                <a:cubicBezTo>
                  <a:pt x="2505511" y="2127040"/>
                  <a:pt x="2499485" y="2124840"/>
                  <a:pt x="2488398" y="2118692"/>
                </a:cubicBezTo>
                <a:cubicBezTo>
                  <a:pt x="2525103" y="2185812"/>
                  <a:pt x="2537554" y="2230015"/>
                  <a:pt x="2525750" y="2251300"/>
                </a:cubicBezTo>
                <a:lnTo>
                  <a:pt x="2519800" y="2262030"/>
                </a:lnTo>
                <a:lnTo>
                  <a:pt x="2486542" y="2243587"/>
                </a:lnTo>
                <a:cubicBezTo>
                  <a:pt x="2489154" y="2238876"/>
                  <a:pt x="2462797" y="2218443"/>
                  <a:pt x="2407470" y="2182285"/>
                </a:cubicBezTo>
                <a:lnTo>
                  <a:pt x="2390840" y="2173064"/>
                </a:lnTo>
                <a:lnTo>
                  <a:pt x="2371538" y="2207870"/>
                </a:lnTo>
                <a:lnTo>
                  <a:pt x="2288177" y="2158220"/>
                </a:lnTo>
                <a:lnTo>
                  <a:pt x="2268499" y="2154494"/>
                </a:lnTo>
                <a:lnTo>
                  <a:pt x="2258195" y="2173075"/>
                </a:lnTo>
                <a:lnTo>
                  <a:pt x="2285947" y="2244583"/>
                </a:lnTo>
                <a:cubicBezTo>
                  <a:pt x="2271815" y="2241309"/>
                  <a:pt x="2264220" y="2240633"/>
                  <a:pt x="2263156" y="2242552"/>
                </a:cubicBezTo>
                <a:cubicBezTo>
                  <a:pt x="2280893" y="2252389"/>
                  <a:pt x="2301637" y="2268568"/>
                  <a:pt x="2325387" y="2291092"/>
                </a:cubicBezTo>
                <a:cubicBezTo>
                  <a:pt x="2323452" y="2294581"/>
                  <a:pt x="2316940" y="2293251"/>
                  <a:pt x="2305853" y="2287103"/>
                </a:cubicBezTo>
                <a:cubicBezTo>
                  <a:pt x="2315454" y="2350827"/>
                  <a:pt x="2336884" y="2391911"/>
                  <a:pt x="2370143" y="2410355"/>
                </a:cubicBezTo>
                <a:lnTo>
                  <a:pt x="2367094" y="2415851"/>
                </a:lnTo>
                <a:lnTo>
                  <a:pt x="2347562" y="2411862"/>
                </a:lnTo>
                <a:cubicBezTo>
                  <a:pt x="2370554" y="2425297"/>
                  <a:pt x="2381178" y="2433584"/>
                  <a:pt x="2379437" y="2436724"/>
                </a:cubicBezTo>
                <a:lnTo>
                  <a:pt x="2377986" y="2439341"/>
                </a:lnTo>
                <a:cubicBezTo>
                  <a:pt x="2377018" y="2441086"/>
                  <a:pt x="2370436" y="2438577"/>
                  <a:pt x="2358242" y="2431814"/>
                </a:cubicBezTo>
                <a:cubicBezTo>
                  <a:pt x="2361236" y="2460393"/>
                  <a:pt x="2371986" y="2481525"/>
                  <a:pt x="2390490" y="2495208"/>
                </a:cubicBezTo>
                <a:lnTo>
                  <a:pt x="2383089" y="2508555"/>
                </a:lnTo>
                <a:cubicBezTo>
                  <a:pt x="2377574" y="2518499"/>
                  <a:pt x="2376152" y="2534137"/>
                  <a:pt x="2378821" y="2555463"/>
                </a:cubicBezTo>
                <a:cubicBezTo>
                  <a:pt x="2365800" y="2552804"/>
                  <a:pt x="2358804" y="2552347"/>
                  <a:pt x="2357836" y="2554092"/>
                </a:cubicBezTo>
                <a:cubicBezTo>
                  <a:pt x="2376684" y="2564544"/>
                  <a:pt x="2395522" y="2597233"/>
                  <a:pt x="2414348" y="2652157"/>
                </a:cubicBezTo>
                <a:cubicBezTo>
                  <a:pt x="2426543" y="2658920"/>
                  <a:pt x="2432158" y="2663173"/>
                  <a:pt x="2431190" y="2664918"/>
                </a:cubicBezTo>
                <a:cubicBezTo>
                  <a:pt x="2424724" y="2666123"/>
                  <a:pt x="2412066" y="2661499"/>
                  <a:pt x="2393221" y="2651048"/>
                </a:cubicBezTo>
                <a:lnTo>
                  <a:pt x="2406946" y="2665504"/>
                </a:lnTo>
                <a:lnTo>
                  <a:pt x="2405495" y="2668121"/>
                </a:lnTo>
                <a:cubicBezTo>
                  <a:pt x="2404431" y="2670040"/>
                  <a:pt x="2398357" y="2667926"/>
                  <a:pt x="2387270" y="2661778"/>
                </a:cubicBezTo>
                <a:cubicBezTo>
                  <a:pt x="2406971" y="2681143"/>
                  <a:pt x="2414645" y="2694753"/>
                  <a:pt x="2410293" y="2702604"/>
                </a:cubicBezTo>
                <a:lnTo>
                  <a:pt x="2402890" y="2715950"/>
                </a:lnTo>
                <a:lnTo>
                  <a:pt x="2436149" y="2734394"/>
                </a:lnTo>
                <a:lnTo>
                  <a:pt x="2394642" y="2809242"/>
                </a:lnTo>
                <a:cubicBezTo>
                  <a:pt x="2392611" y="2812906"/>
                  <a:pt x="2404936" y="2844264"/>
                  <a:pt x="2431621" y="2903318"/>
                </a:cubicBezTo>
                <a:lnTo>
                  <a:pt x="2398362" y="2884875"/>
                </a:lnTo>
                <a:cubicBezTo>
                  <a:pt x="2363993" y="2865815"/>
                  <a:pt x="2345186" y="2846146"/>
                  <a:pt x="2341936" y="2825866"/>
                </a:cubicBezTo>
                <a:cubicBezTo>
                  <a:pt x="2343000" y="2823947"/>
                  <a:pt x="2350043" y="2824317"/>
                  <a:pt x="2363064" y="2826975"/>
                </a:cubicBezTo>
                <a:cubicBezTo>
                  <a:pt x="2366878" y="2793959"/>
                  <a:pt x="2353458" y="2751500"/>
                  <a:pt x="2322807" y="2699600"/>
                </a:cubicBezTo>
                <a:cubicBezTo>
                  <a:pt x="2301884" y="2690278"/>
                  <a:pt x="2278674" y="2678547"/>
                  <a:pt x="2253175" y="2664406"/>
                </a:cubicBezTo>
                <a:lnTo>
                  <a:pt x="2244322" y="2680370"/>
                </a:lnTo>
                <a:cubicBezTo>
                  <a:pt x="2240936" y="2686477"/>
                  <a:pt x="2243964" y="2694087"/>
                  <a:pt x="2253405" y="2703201"/>
                </a:cubicBezTo>
                <a:cubicBezTo>
                  <a:pt x="2232450" y="2714849"/>
                  <a:pt x="2210332" y="2714218"/>
                  <a:pt x="2187050" y="2701306"/>
                </a:cubicBezTo>
                <a:lnTo>
                  <a:pt x="2145948" y="2653876"/>
                </a:lnTo>
                <a:cubicBezTo>
                  <a:pt x="2128068" y="2641679"/>
                  <a:pt x="2106379" y="2628511"/>
                  <a:pt x="2080880" y="2614371"/>
                </a:cubicBezTo>
                <a:lnTo>
                  <a:pt x="2062588" y="2604227"/>
                </a:lnTo>
                <a:cubicBezTo>
                  <a:pt x="2040415" y="2591931"/>
                  <a:pt x="2017835" y="2593438"/>
                  <a:pt x="1994848" y="2608750"/>
                </a:cubicBezTo>
                <a:cubicBezTo>
                  <a:pt x="1987086" y="2604446"/>
                  <a:pt x="1973947" y="2600695"/>
                  <a:pt x="1955427" y="2597496"/>
                </a:cubicBezTo>
                <a:lnTo>
                  <a:pt x="1964653" y="2620064"/>
                </a:lnTo>
                <a:lnTo>
                  <a:pt x="1960154" y="2628177"/>
                </a:lnTo>
                <a:lnTo>
                  <a:pt x="1954360" y="2630822"/>
                </a:lnTo>
                <a:lnTo>
                  <a:pt x="1955874" y="2644339"/>
                </a:lnTo>
                <a:cubicBezTo>
                  <a:pt x="1957193" y="2669427"/>
                  <a:pt x="1956779" y="2692360"/>
                  <a:pt x="1954629" y="2713138"/>
                </a:cubicBezTo>
                <a:lnTo>
                  <a:pt x="1944095" y="2763667"/>
                </a:lnTo>
                <a:lnTo>
                  <a:pt x="1958161" y="2772929"/>
                </a:lnTo>
                <a:cubicBezTo>
                  <a:pt x="1963196" y="2776918"/>
                  <a:pt x="1965302" y="2779655"/>
                  <a:pt x="1964481" y="2781138"/>
                </a:cubicBezTo>
                <a:lnTo>
                  <a:pt x="1959982" y="2789251"/>
                </a:lnTo>
                <a:cubicBezTo>
                  <a:pt x="1957351" y="2790074"/>
                  <a:pt x="1953021" y="2789384"/>
                  <a:pt x="1946995" y="2787182"/>
                </a:cubicBezTo>
                <a:lnTo>
                  <a:pt x="1938222" y="2782964"/>
                </a:lnTo>
                <a:lnTo>
                  <a:pt x="1931656" y="2802217"/>
                </a:lnTo>
                <a:lnTo>
                  <a:pt x="1890027" y="2788020"/>
                </a:lnTo>
                <a:cubicBezTo>
                  <a:pt x="1894999" y="2773442"/>
                  <a:pt x="1863617" y="2747368"/>
                  <a:pt x="1795880" y="2709800"/>
                </a:cubicBezTo>
                <a:lnTo>
                  <a:pt x="1775064" y="2702701"/>
                </a:lnTo>
                <a:lnTo>
                  <a:pt x="1741845" y="2800106"/>
                </a:lnTo>
                <a:lnTo>
                  <a:pt x="1750534" y="2806212"/>
                </a:lnTo>
                <a:lnTo>
                  <a:pt x="1787052" y="2822698"/>
                </a:lnTo>
                <a:cubicBezTo>
                  <a:pt x="1796204" y="2832336"/>
                  <a:pt x="1800247" y="2838114"/>
                  <a:pt x="1799183" y="2840033"/>
                </a:cubicBezTo>
                <a:lnTo>
                  <a:pt x="1900624" y="2896288"/>
                </a:lnTo>
                <a:lnTo>
                  <a:pt x="1958356" y="2952941"/>
                </a:lnTo>
                <a:lnTo>
                  <a:pt x="2009909" y="2981530"/>
                </a:lnTo>
                <a:cubicBezTo>
                  <a:pt x="2012908" y="2976122"/>
                  <a:pt x="2025494" y="2979564"/>
                  <a:pt x="2047666" y="2991860"/>
                </a:cubicBezTo>
                <a:lnTo>
                  <a:pt x="2065959" y="3002004"/>
                </a:lnTo>
                <a:cubicBezTo>
                  <a:pt x="2078745" y="3031224"/>
                  <a:pt x="2083882" y="3048101"/>
                  <a:pt x="2081366" y="3052637"/>
                </a:cubicBezTo>
                <a:cubicBezTo>
                  <a:pt x="2077303" y="3059965"/>
                  <a:pt x="2067794" y="3064046"/>
                  <a:pt x="2052838" y="3064875"/>
                </a:cubicBezTo>
                <a:cubicBezTo>
                  <a:pt x="2050572" y="3095101"/>
                  <a:pt x="2044745" y="3118674"/>
                  <a:pt x="2035361" y="3135597"/>
                </a:cubicBezTo>
                <a:lnTo>
                  <a:pt x="2008511" y="3184013"/>
                </a:lnTo>
                <a:cubicBezTo>
                  <a:pt x="2006286" y="3188026"/>
                  <a:pt x="1998761" y="3188528"/>
                  <a:pt x="1985933" y="3185521"/>
                </a:cubicBezTo>
                <a:cubicBezTo>
                  <a:pt x="1995374" y="3194635"/>
                  <a:pt x="1998933" y="3201285"/>
                  <a:pt x="1996611" y="3205473"/>
                </a:cubicBezTo>
                <a:lnTo>
                  <a:pt x="1961054" y="3269590"/>
                </a:lnTo>
                <a:cubicBezTo>
                  <a:pt x="1972183" y="3312261"/>
                  <a:pt x="1985960" y="3341002"/>
                  <a:pt x="2002389" y="3355816"/>
                </a:cubicBezTo>
                <a:lnTo>
                  <a:pt x="1983087" y="3390623"/>
                </a:lnTo>
                <a:lnTo>
                  <a:pt x="2013656" y="3417840"/>
                </a:lnTo>
                <a:lnTo>
                  <a:pt x="2000159" y="3442179"/>
                </a:lnTo>
                <a:cubicBezTo>
                  <a:pt x="1993789" y="3443209"/>
                  <a:pt x="1981179" y="3438497"/>
                  <a:pt x="1962333" y="3428047"/>
                </a:cubicBezTo>
                <a:cubicBezTo>
                  <a:pt x="1940159" y="3415750"/>
                  <a:pt x="1927911" y="3397323"/>
                  <a:pt x="1925584" y="3372764"/>
                </a:cubicBezTo>
                <a:cubicBezTo>
                  <a:pt x="1914498" y="3366616"/>
                  <a:pt x="1909485" y="3362582"/>
                  <a:pt x="1910550" y="3360662"/>
                </a:cubicBezTo>
                <a:lnTo>
                  <a:pt x="1917951" y="3347316"/>
                </a:lnTo>
                <a:cubicBezTo>
                  <a:pt x="1938753" y="3309805"/>
                  <a:pt x="1898157" y="3262769"/>
                  <a:pt x="1796161" y="3206207"/>
                </a:cubicBezTo>
                <a:cubicBezTo>
                  <a:pt x="1730272" y="3136819"/>
                  <a:pt x="1697761" y="3101338"/>
                  <a:pt x="1698632" y="3099767"/>
                </a:cubicBezTo>
                <a:lnTo>
                  <a:pt x="1682004" y="3090546"/>
                </a:lnTo>
                <a:cubicBezTo>
                  <a:pt x="1659831" y="3078250"/>
                  <a:pt x="1647293" y="3074719"/>
                  <a:pt x="1644391" y="3079953"/>
                </a:cubicBezTo>
                <a:lnTo>
                  <a:pt x="1641726" y="3077711"/>
                </a:lnTo>
                <a:lnTo>
                  <a:pt x="1641137" y="3078365"/>
                </a:lnTo>
                <a:cubicBezTo>
                  <a:pt x="1636747" y="3079881"/>
                  <a:pt x="1631082" y="3079457"/>
                  <a:pt x="1624144" y="3077090"/>
                </a:cubicBezTo>
                <a:cubicBezTo>
                  <a:pt x="1620019" y="3229993"/>
                  <a:pt x="1638772" y="3313544"/>
                  <a:pt x="1680400" y="3327741"/>
                </a:cubicBezTo>
                <a:lnTo>
                  <a:pt x="1674600" y="3344750"/>
                </a:lnTo>
                <a:lnTo>
                  <a:pt x="1648259" y="3353849"/>
                </a:lnTo>
                <a:cubicBezTo>
                  <a:pt x="1676848" y="3365409"/>
                  <a:pt x="1689484" y="3376047"/>
                  <a:pt x="1686169" y="3385766"/>
                </a:cubicBezTo>
                <a:lnTo>
                  <a:pt x="1683407" y="3393866"/>
                </a:lnTo>
                <a:cubicBezTo>
                  <a:pt x="1681565" y="3399265"/>
                  <a:pt x="1673012" y="3399363"/>
                  <a:pt x="1657749" y="3394157"/>
                </a:cubicBezTo>
                <a:cubicBezTo>
                  <a:pt x="1654057" y="3464026"/>
                  <a:pt x="1663319" y="3507269"/>
                  <a:pt x="1685534" y="3523887"/>
                </a:cubicBezTo>
                <a:lnTo>
                  <a:pt x="1671447" y="3565194"/>
                </a:lnTo>
                <a:cubicBezTo>
                  <a:pt x="1660951" y="3595972"/>
                  <a:pt x="1654631" y="3637217"/>
                  <a:pt x="1652485" y="3688926"/>
                </a:cubicBezTo>
                <a:cubicBezTo>
                  <a:pt x="1634927" y="3694993"/>
                  <a:pt x="1625225" y="3700726"/>
                  <a:pt x="1623383" y="3706126"/>
                </a:cubicBezTo>
                <a:cubicBezTo>
                  <a:pt x="1646974" y="3714172"/>
                  <a:pt x="1664404" y="3778887"/>
                  <a:pt x="1675673" y="3900271"/>
                </a:cubicBezTo>
                <a:cubicBezTo>
                  <a:pt x="1690938" y="3905477"/>
                  <a:pt x="1697650" y="3910779"/>
                  <a:pt x="1695808" y="3916179"/>
                </a:cubicBezTo>
                <a:cubicBezTo>
                  <a:pt x="1686391" y="3925627"/>
                  <a:pt x="1669886" y="3926326"/>
                  <a:pt x="1646297" y="3918281"/>
                </a:cubicBezTo>
                <a:lnTo>
                  <a:pt x="1661585" y="3941579"/>
                </a:lnTo>
                <a:lnTo>
                  <a:pt x="1658824" y="3949678"/>
                </a:lnTo>
                <a:cubicBezTo>
                  <a:pt x="1656798" y="3955618"/>
                  <a:pt x="1648847" y="3956222"/>
                  <a:pt x="1634971" y="3951490"/>
                </a:cubicBezTo>
                <a:cubicBezTo>
                  <a:pt x="1657297" y="3981406"/>
                  <a:pt x="1664318" y="4008514"/>
                  <a:pt x="1656031" y="4032813"/>
                </a:cubicBezTo>
                <a:lnTo>
                  <a:pt x="1641943" y="4074121"/>
                </a:lnTo>
                <a:lnTo>
                  <a:pt x="1683572" y="4088318"/>
                </a:lnTo>
                <a:lnTo>
                  <a:pt x="1604570" y="4319965"/>
                </a:lnTo>
                <a:cubicBezTo>
                  <a:pt x="1600703" y="4331303"/>
                  <a:pt x="1609353" y="4399053"/>
                  <a:pt x="1630520" y="4523209"/>
                </a:cubicBezTo>
                <a:lnTo>
                  <a:pt x="1588892" y="4509013"/>
                </a:lnTo>
                <a:cubicBezTo>
                  <a:pt x="1545875" y="4494341"/>
                  <a:pt x="1524887" y="4462772"/>
                  <a:pt x="1525927" y="4414302"/>
                </a:cubicBezTo>
                <a:cubicBezTo>
                  <a:pt x="1527953" y="4408361"/>
                  <a:pt x="1537743" y="4402359"/>
                  <a:pt x="1555303" y="4396290"/>
                </a:cubicBezTo>
                <a:cubicBezTo>
                  <a:pt x="1569787" y="4308403"/>
                  <a:pt x="1562668" y="4213450"/>
                  <a:pt x="1533951" y="4111432"/>
                </a:cubicBezTo>
                <a:cubicBezTo>
                  <a:pt x="1507132" y="4108312"/>
                  <a:pt x="1477765" y="4101311"/>
                  <a:pt x="1445849" y="4090426"/>
                </a:cubicBezTo>
                <a:lnTo>
                  <a:pt x="1428998" y="4139833"/>
                </a:lnTo>
                <a:cubicBezTo>
                  <a:pt x="1422553" y="4158732"/>
                  <a:pt x="1424705" y="4175137"/>
                  <a:pt x="1435450" y="4189050"/>
                </a:cubicBezTo>
                <a:cubicBezTo>
                  <a:pt x="1402790" y="4239395"/>
                  <a:pt x="1371890" y="4259598"/>
                  <a:pt x="1342749" y="4249659"/>
                </a:cubicBezTo>
                <a:lnTo>
                  <a:pt x="1298112" y="4169337"/>
                </a:lnTo>
                <a:cubicBezTo>
                  <a:pt x="1276363" y="4155892"/>
                  <a:pt x="1249532" y="4143727"/>
                  <a:pt x="1217615" y="4132842"/>
                </a:cubicBezTo>
                <a:lnTo>
                  <a:pt x="1194720" y="4125033"/>
                </a:lnTo>
                <a:cubicBezTo>
                  <a:pt x="1166967" y="4115569"/>
                  <a:pt x="1134826" y="4141678"/>
                  <a:pt x="1098299" y="4203362"/>
                </a:cubicBezTo>
                <a:cubicBezTo>
                  <a:pt x="1088584" y="4200049"/>
                  <a:pt x="1071161" y="4203449"/>
                  <a:pt x="1046025" y="4213563"/>
                </a:cubicBezTo>
                <a:lnTo>
                  <a:pt x="1052751" y="4261968"/>
                </a:lnTo>
                <a:lnTo>
                  <a:pt x="1044187" y="4287077"/>
                </a:lnTo>
                <a:cubicBezTo>
                  <a:pt x="1039951" y="4299497"/>
                  <a:pt x="1029332" y="4307930"/>
                  <a:pt x="1012325" y="4312378"/>
                </a:cubicBezTo>
                <a:cubicBezTo>
                  <a:pt x="1022518" y="4327909"/>
                  <a:pt x="1026601" y="4338644"/>
                  <a:pt x="1024575" y="4344584"/>
                </a:cubicBezTo>
                <a:lnTo>
                  <a:pt x="1003762" y="4337486"/>
                </a:lnTo>
                <a:lnTo>
                  <a:pt x="1018774" y="4361593"/>
                </a:lnTo>
                <a:lnTo>
                  <a:pt x="999162" y="4419099"/>
                </a:lnTo>
                <a:lnTo>
                  <a:pt x="993608" y="4510333"/>
                </a:lnTo>
                <a:lnTo>
                  <a:pt x="949897" y="4495425"/>
                </a:lnTo>
                <a:cubicBezTo>
                  <a:pt x="986543" y="4387974"/>
                  <a:pt x="940265" y="4292021"/>
                  <a:pt x="811064" y="4207572"/>
                </a:cubicBezTo>
                <a:lnTo>
                  <a:pt x="814102" y="4198662"/>
                </a:lnTo>
                <a:lnTo>
                  <a:pt x="791207" y="4190854"/>
                </a:lnTo>
                <a:cubicBezTo>
                  <a:pt x="787340" y="4202193"/>
                  <a:pt x="778466" y="4205496"/>
                  <a:pt x="764590" y="4200764"/>
                </a:cubicBezTo>
                <a:lnTo>
                  <a:pt x="702145" y="4179468"/>
                </a:lnTo>
                <a:cubicBezTo>
                  <a:pt x="691042" y="4302866"/>
                  <a:pt x="678587" y="4384814"/>
                  <a:pt x="664776" y="4425312"/>
                </a:cubicBezTo>
                <a:lnTo>
                  <a:pt x="661736" y="4434222"/>
                </a:lnTo>
                <a:cubicBezTo>
                  <a:pt x="680905" y="4455226"/>
                  <a:pt x="691491" y="4517304"/>
                  <a:pt x="693488" y="4620458"/>
                </a:cubicBezTo>
                <a:lnTo>
                  <a:pt x="659512" y="4720081"/>
                </a:lnTo>
                <a:cubicBezTo>
                  <a:pt x="673636" y="4769504"/>
                  <a:pt x="676270" y="4832186"/>
                  <a:pt x="667409" y="4908127"/>
                </a:cubicBezTo>
                <a:cubicBezTo>
                  <a:pt x="652146" y="4902922"/>
                  <a:pt x="643593" y="4903019"/>
                  <a:pt x="641751" y="4908418"/>
                </a:cubicBezTo>
                <a:lnTo>
                  <a:pt x="700476" y="4947434"/>
                </a:lnTo>
                <a:lnTo>
                  <a:pt x="747226" y="4953433"/>
                </a:lnTo>
                <a:cubicBezTo>
                  <a:pt x="757419" y="4968964"/>
                  <a:pt x="761501" y="4979699"/>
                  <a:pt x="759476" y="4985638"/>
                </a:cubicBezTo>
                <a:lnTo>
                  <a:pt x="886447" y="5028941"/>
                </a:lnTo>
                <a:lnTo>
                  <a:pt x="951898" y="5116362"/>
                </a:lnTo>
                <a:lnTo>
                  <a:pt x="1016425" y="5138369"/>
                </a:lnTo>
                <a:cubicBezTo>
                  <a:pt x="1022133" y="5121631"/>
                  <a:pt x="1038864" y="5117993"/>
                  <a:pt x="1066616" y="5127458"/>
                </a:cubicBezTo>
                <a:lnTo>
                  <a:pt x="1089512" y="5135266"/>
                </a:lnTo>
                <a:cubicBezTo>
                  <a:pt x="1099401" y="5197109"/>
                  <a:pt x="1101952" y="5235049"/>
                  <a:pt x="1097164" y="5249087"/>
                </a:cubicBezTo>
                <a:cubicBezTo>
                  <a:pt x="1089429" y="5271767"/>
                  <a:pt x="1074942" y="5291540"/>
                  <a:pt x="1053700" y="5308405"/>
                </a:cubicBezTo>
                <a:cubicBezTo>
                  <a:pt x="1042163" y="5387654"/>
                  <a:pt x="1027462" y="5453467"/>
                  <a:pt x="1009600" y="5505843"/>
                </a:cubicBezTo>
                <a:lnTo>
                  <a:pt x="958496" y="5655685"/>
                </a:lnTo>
                <a:cubicBezTo>
                  <a:pt x="954261" y="5668104"/>
                  <a:pt x="943549" y="5676807"/>
                  <a:pt x="926357" y="5681794"/>
                </a:cubicBezTo>
                <a:cubicBezTo>
                  <a:pt x="937104" y="5695706"/>
                  <a:pt x="940265" y="5709141"/>
                  <a:pt x="935845" y="5722101"/>
                </a:cubicBezTo>
                <a:lnTo>
                  <a:pt x="868170" y="5920539"/>
                </a:lnTo>
                <a:cubicBezTo>
                  <a:pt x="872011" y="6018293"/>
                  <a:pt x="883422" y="6077941"/>
                  <a:pt x="902409" y="6099486"/>
                </a:cubicBezTo>
                <a:lnTo>
                  <a:pt x="865671" y="6207210"/>
                </a:lnTo>
                <a:lnTo>
                  <a:pt x="901094" y="6246416"/>
                </a:lnTo>
                <a:lnTo>
                  <a:pt x="875405" y="6321742"/>
                </a:lnTo>
                <a:cubicBezTo>
                  <a:pt x="866171" y="6330649"/>
                  <a:pt x="849758" y="6331079"/>
                  <a:pt x="826169" y="6323033"/>
                </a:cubicBezTo>
                <a:cubicBezTo>
                  <a:pt x="798414" y="6313568"/>
                  <a:pt x="786299" y="6278695"/>
                  <a:pt x="789818" y="6218412"/>
                </a:cubicBezTo>
                <a:cubicBezTo>
                  <a:pt x="775942" y="6213680"/>
                  <a:pt x="770015" y="6208343"/>
                  <a:pt x="772041" y="6202403"/>
                </a:cubicBezTo>
                <a:lnTo>
                  <a:pt x="786128" y="6161096"/>
                </a:lnTo>
                <a:cubicBezTo>
                  <a:pt x="825722" y="6045001"/>
                  <a:pt x="781688" y="5965187"/>
                  <a:pt x="654023" y="5921647"/>
                </a:cubicBezTo>
                <a:cubicBezTo>
                  <a:pt x="580632" y="5809819"/>
                  <a:pt x="544763" y="5751473"/>
                  <a:pt x="546421" y="5746613"/>
                </a:cubicBezTo>
                <a:lnTo>
                  <a:pt x="525607" y="5739514"/>
                </a:lnTo>
                <a:cubicBezTo>
                  <a:pt x="497855" y="5730050"/>
                  <a:pt x="481216" y="5733418"/>
                  <a:pt x="475691" y="5749616"/>
                </a:cubicBezTo>
                <a:cubicBezTo>
                  <a:pt x="456262" y="5742990"/>
                  <a:pt x="432512" y="5719520"/>
                  <a:pt x="404437" y="5679204"/>
                </a:cubicBezTo>
                <a:lnTo>
                  <a:pt x="413000" y="5654095"/>
                </a:lnTo>
                <a:lnTo>
                  <a:pt x="439341" y="5644995"/>
                </a:lnTo>
                <a:lnTo>
                  <a:pt x="338465" y="5518368"/>
                </a:lnTo>
                <a:cubicBezTo>
                  <a:pt x="317223" y="5535234"/>
                  <a:pt x="303746" y="5552036"/>
                  <a:pt x="298038" y="5568775"/>
                </a:cubicBezTo>
                <a:lnTo>
                  <a:pt x="277225" y="5561677"/>
                </a:lnTo>
                <a:cubicBezTo>
                  <a:pt x="142885" y="5442323"/>
                  <a:pt x="85200" y="5354838"/>
                  <a:pt x="104168" y="5299220"/>
                </a:cubicBezTo>
                <a:cubicBezTo>
                  <a:pt x="90292" y="5294488"/>
                  <a:pt x="80721" y="5229440"/>
                  <a:pt x="75455" y="5104075"/>
                </a:cubicBezTo>
                <a:cubicBezTo>
                  <a:pt x="94404" y="5098482"/>
                  <a:pt x="104891" y="5092715"/>
                  <a:pt x="106916" y="5086776"/>
                </a:cubicBezTo>
                <a:cubicBezTo>
                  <a:pt x="77775" y="5076838"/>
                  <a:pt x="65047" y="5066470"/>
                  <a:pt x="68730" y="5055669"/>
                </a:cubicBezTo>
                <a:lnTo>
                  <a:pt x="77293" y="5030561"/>
                </a:lnTo>
                <a:cubicBezTo>
                  <a:pt x="89448" y="4994923"/>
                  <a:pt x="88739" y="4951583"/>
                  <a:pt x="75163" y="4900540"/>
                </a:cubicBezTo>
                <a:lnTo>
                  <a:pt x="130882" y="4873431"/>
                </a:lnTo>
                <a:cubicBezTo>
                  <a:pt x="103127" y="4863965"/>
                  <a:pt x="91185" y="4853563"/>
                  <a:pt x="95051" y="4842223"/>
                </a:cubicBezTo>
                <a:lnTo>
                  <a:pt x="120465" y="4767707"/>
                </a:lnTo>
                <a:cubicBezTo>
                  <a:pt x="95746" y="4744810"/>
                  <a:pt x="83319" y="4688131"/>
                  <a:pt x="83189" y="4597671"/>
                </a:cubicBezTo>
                <a:lnTo>
                  <a:pt x="108601" y="4523156"/>
                </a:lnTo>
                <a:cubicBezTo>
                  <a:pt x="92720" y="4474338"/>
                  <a:pt x="85700" y="4447231"/>
                  <a:pt x="87542" y="4441832"/>
                </a:cubicBezTo>
                <a:lnTo>
                  <a:pt x="112955" y="4367316"/>
                </a:lnTo>
                <a:lnTo>
                  <a:pt x="79890" y="4328009"/>
                </a:lnTo>
                <a:lnTo>
                  <a:pt x="108065" y="4245395"/>
                </a:lnTo>
                <a:cubicBezTo>
                  <a:pt x="110275" y="4238916"/>
                  <a:pt x="106110" y="4203438"/>
                  <a:pt x="95568" y="4138963"/>
                </a:cubicBezTo>
                <a:lnTo>
                  <a:pt x="115457" y="4080646"/>
                </a:lnTo>
                <a:lnTo>
                  <a:pt x="82115" y="4042150"/>
                </a:lnTo>
                <a:lnTo>
                  <a:pt x="110567" y="3958725"/>
                </a:lnTo>
                <a:lnTo>
                  <a:pt x="92901" y="3731181"/>
                </a:lnTo>
                <a:cubicBezTo>
                  <a:pt x="94927" y="3725241"/>
                  <a:pt x="102879" y="3724639"/>
                  <a:pt x="116755" y="3729371"/>
                </a:cubicBezTo>
                <a:cubicBezTo>
                  <a:pt x="118965" y="3722891"/>
                  <a:pt x="110527" y="3609103"/>
                  <a:pt x="91440" y="3388005"/>
                </a:cubicBezTo>
                <a:lnTo>
                  <a:pt x="112252" y="3395104"/>
                </a:lnTo>
                <a:cubicBezTo>
                  <a:pt x="90112" y="3364648"/>
                  <a:pt x="83090" y="3337539"/>
                  <a:pt x="91193" y="3313780"/>
                </a:cubicBezTo>
                <a:lnTo>
                  <a:pt x="108318" y="3263563"/>
                </a:lnTo>
                <a:lnTo>
                  <a:pt x="74977" y="3225067"/>
                </a:lnTo>
                <a:lnTo>
                  <a:pt x="106191" y="3133543"/>
                </a:lnTo>
                <a:cubicBezTo>
                  <a:pt x="81653" y="3110105"/>
                  <a:pt x="69840" y="3028921"/>
                  <a:pt x="70751" y="2889990"/>
                </a:cubicBezTo>
                <a:lnTo>
                  <a:pt x="91566" y="2897090"/>
                </a:lnTo>
                <a:lnTo>
                  <a:pt x="40200" y="2768360"/>
                </a:lnTo>
                <a:lnTo>
                  <a:pt x="65614" y="2693844"/>
                </a:lnTo>
                <a:cubicBezTo>
                  <a:pt x="43399" y="2677226"/>
                  <a:pt x="34136" y="2633984"/>
                  <a:pt x="37829" y="2564115"/>
                </a:cubicBezTo>
                <a:cubicBezTo>
                  <a:pt x="23952" y="2559382"/>
                  <a:pt x="17934" y="2554316"/>
                  <a:pt x="19776" y="2548916"/>
                </a:cubicBezTo>
                <a:lnTo>
                  <a:pt x="50989" y="2457392"/>
                </a:lnTo>
                <a:lnTo>
                  <a:pt x="17924" y="2418085"/>
                </a:lnTo>
                <a:lnTo>
                  <a:pt x="54663" y="2310361"/>
                </a:lnTo>
                <a:cubicBezTo>
                  <a:pt x="34854" y="2295771"/>
                  <a:pt x="24671" y="2255226"/>
                  <a:pt x="24111" y="2188732"/>
                </a:cubicBezTo>
                <a:cubicBezTo>
                  <a:pt x="10235" y="2184000"/>
                  <a:pt x="4219" y="2178934"/>
                  <a:pt x="6061" y="2173534"/>
                </a:cubicBezTo>
                <a:cubicBezTo>
                  <a:pt x="7903" y="2168135"/>
                  <a:pt x="15760" y="2167799"/>
                  <a:pt x="29637" y="2172532"/>
                </a:cubicBezTo>
                <a:cubicBezTo>
                  <a:pt x="33328" y="2102664"/>
                  <a:pt x="24066" y="2059421"/>
                  <a:pt x="1851" y="2042803"/>
                </a:cubicBezTo>
                <a:lnTo>
                  <a:pt x="33064" y="1951278"/>
                </a:lnTo>
                <a:lnTo>
                  <a:pt x="0" y="1911972"/>
                </a:lnTo>
                <a:lnTo>
                  <a:pt x="28175" y="1829356"/>
                </a:lnTo>
                <a:cubicBezTo>
                  <a:pt x="12661" y="1779461"/>
                  <a:pt x="10028" y="1716778"/>
                  <a:pt x="20276" y="1641309"/>
                </a:cubicBezTo>
                <a:lnTo>
                  <a:pt x="28563" y="1617012"/>
                </a:lnTo>
                <a:lnTo>
                  <a:pt x="7747" y="1609913"/>
                </a:lnTo>
                <a:lnTo>
                  <a:pt x="41723" y="1510288"/>
                </a:lnTo>
                <a:lnTo>
                  <a:pt x="6576" y="1470272"/>
                </a:lnTo>
                <a:lnTo>
                  <a:pt x="51877" y="1337439"/>
                </a:lnTo>
                <a:cubicBezTo>
                  <a:pt x="44014" y="1269658"/>
                  <a:pt x="58936" y="1132794"/>
                  <a:pt x="96642" y="926847"/>
                </a:cubicBezTo>
                <a:cubicBezTo>
                  <a:pt x="98484" y="921447"/>
                  <a:pt x="107037" y="921351"/>
                  <a:pt x="122300" y="926556"/>
                </a:cubicBezTo>
                <a:lnTo>
                  <a:pt x="119294" y="860430"/>
                </a:lnTo>
                <a:lnTo>
                  <a:pt x="206858" y="603675"/>
                </a:lnTo>
                <a:cubicBezTo>
                  <a:pt x="216250" y="576137"/>
                  <a:pt x="235515" y="567337"/>
                  <a:pt x="264657" y="577275"/>
                </a:cubicBezTo>
                <a:lnTo>
                  <a:pt x="249642" y="553167"/>
                </a:lnTo>
                <a:lnTo>
                  <a:pt x="291905" y="429244"/>
                </a:lnTo>
                <a:cubicBezTo>
                  <a:pt x="296141" y="416824"/>
                  <a:pt x="306855" y="408122"/>
                  <a:pt x="324046" y="403135"/>
                </a:cubicBezTo>
                <a:cubicBezTo>
                  <a:pt x="301903" y="372678"/>
                  <a:pt x="294883" y="345571"/>
                  <a:pt x="302987" y="321811"/>
                </a:cubicBezTo>
                <a:lnTo>
                  <a:pt x="365415" y="138762"/>
                </a:lnTo>
                <a:cubicBezTo>
                  <a:pt x="415023" y="106855"/>
                  <a:pt x="457866" y="97055"/>
                  <a:pt x="493945" y="109359"/>
                </a:cubicBezTo>
                <a:cubicBezTo>
                  <a:pt x="505045" y="113146"/>
                  <a:pt x="531342" y="106441"/>
                  <a:pt x="572835" y="89248"/>
                </a:cubicBezTo>
                <a:lnTo>
                  <a:pt x="584160" y="56041"/>
                </a:lnTo>
                <a:lnTo>
                  <a:pt x="550816" y="17543"/>
                </a:lnTo>
                <a:lnTo>
                  <a:pt x="553854" y="8633"/>
                </a:lnTo>
                <a:cubicBezTo>
                  <a:pt x="555696" y="3233"/>
                  <a:pt x="560547" y="367"/>
                  <a:pt x="568405" y="34"/>
                </a:cubicBezTo>
                <a:close/>
              </a:path>
            </a:pathLst>
          </a:custGeom>
        </p:spPr>
        <p:txBody>
          <a:bodyPr wrap="square">
            <a:noAutofit/>
          </a:bodyPr>
          <a:lstStyle/>
          <a:p>
            <a:endParaRPr lang="ru-RU"/>
          </a:p>
        </p:txBody>
      </p:sp>
    </p:spTree>
    <p:extLst>
      <p:ext uri="{BB962C8B-B14F-4D97-AF65-F5344CB8AC3E}">
        <p14:creationId xmlns:p14="http://schemas.microsoft.com/office/powerpoint/2010/main" val="2471958071"/>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3_Вертикальный заголовок и текст">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0" y="0"/>
            <a:ext cx="5838825" cy="6858000"/>
          </a:xfrm>
        </p:spPr>
        <p:txBody>
          <a:bodyPr/>
          <a:lstStyle/>
          <a:p>
            <a:endParaRPr lang="ru-RU"/>
          </a:p>
        </p:txBody>
      </p:sp>
      <p:sp>
        <p:nvSpPr>
          <p:cNvPr id="5" name="Рисунок 2"/>
          <p:cNvSpPr>
            <a:spLocks noGrp="1"/>
          </p:cNvSpPr>
          <p:nvPr>
            <p:ph type="pic" sz="quarter" idx="11"/>
          </p:nvPr>
        </p:nvSpPr>
        <p:spPr>
          <a:xfrm>
            <a:off x="632327" y="675774"/>
            <a:ext cx="4574170" cy="5506452"/>
          </a:xfrm>
        </p:spPr>
        <p:txBody>
          <a:bodyPr/>
          <a:lstStyle/>
          <a:p>
            <a:endParaRPr lang="ru-RU"/>
          </a:p>
        </p:txBody>
      </p:sp>
    </p:spTree>
    <p:extLst>
      <p:ext uri="{BB962C8B-B14F-4D97-AF65-F5344CB8AC3E}">
        <p14:creationId xmlns:p14="http://schemas.microsoft.com/office/powerpoint/2010/main" val="1197172026"/>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4_Вертикальный заголовок и текст">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4443663" y="0"/>
            <a:ext cx="7748337" cy="6858000"/>
          </a:xfrm>
        </p:spPr>
        <p:txBody>
          <a:bodyPr/>
          <a:lstStyle/>
          <a:p>
            <a:endParaRPr lang="ru-RU"/>
          </a:p>
        </p:txBody>
      </p:sp>
    </p:spTree>
    <p:extLst>
      <p:ext uri="{BB962C8B-B14F-4D97-AF65-F5344CB8AC3E}">
        <p14:creationId xmlns:p14="http://schemas.microsoft.com/office/powerpoint/2010/main" val="2441488346"/>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5_Вертикальный заголовок и текст">
    <p:spTree>
      <p:nvGrpSpPr>
        <p:cNvPr id="1" name=""/>
        <p:cNvGrpSpPr/>
        <p:nvPr/>
      </p:nvGrpSpPr>
      <p:grpSpPr>
        <a:xfrm>
          <a:off x="0" y="0"/>
          <a:ext cx="0" cy="0"/>
          <a:chOff x="0" y="0"/>
          <a:chExt cx="0" cy="0"/>
        </a:xfrm>
      </p:grpSpPr>
      <p:sp>
        <p:nvSpPr>
          <p:cNvPr id="5" name="Рисунок 4"/>
          <p:cNvSpPr>
            <a:spLocks noGrp="1"/>
          </p:cNvSpPr>
          <p:nvPr>
            <p:ph type="pic" sz="quarter" idx="10"/>
          </p:nvPr>
        </p:nvSpPr>
        <p:spPr>
          <a:xfrm>
            <a:off x="5136428" y="1891912"/>
            <a:ext cx="1919143" cy="1919143"/>
          </a:xfrm>
          <a:custGeom>
            <a:avLst/>
            <a:gdLst>
              <a:gd name="connsiteX0" fmla="*/ 959065 w 1919143"/>
              <a:gd name="connsiteY0" fmla="*/ 1 h 1919143"/>
              <a:gd name="connsiteX1" fmla="*/ 1307851 w 1919143"/>
              <a:gd name="connsiteY1" fmla="*/ 144257 h 1919143"/>
              <a:gd name="connsiteX2" fmla="*/ 1774518 w 1919143"/>
              <a:gd name="connsiteY2" fmla="*/ 610430 h 1919143"/>
              <a:gd name="connsiteX3" fmla="*/ 1774887 w 1919143"/>
              <a:gd name="connsiteY3" fmla="*/ 1307851 h 1919143"/>
              <a:gd name="connsiteX4" fmla="*/ 1308714 w 1919143"/>
              <a:gd name="connsiteY4" fmla="*/ 1774518 h 1919143"/>
              <a:gd name="connsiteX5" fmla="*/ 611293 w 1919143"/>
              <a:gd name="connsiteY5" fmla="*/ 1774887 h 1919143"/>
              <a:gd name="connsiteX6" fmla="*/ 144626 w 1919143"/>
              <a:gd name="connsiteY6" fmla="*/ 1308714 h 1919143"/>
              <a:gd name="connsiteX7" fmla="*/ 144257 w 1919143"/>
              <a:gd name="connsiteY7" fmla="*/ 611293 h 1919143"/>
              <a:gd name="connsiteX8" fmla="*/ 610431 w 1919143"/>
              <a:gd name="connsiteY8" fmla="*/ 144626 h 1919143"/>
              <a:gd name="connsiteX9" fmla="*/ 959065 w 1919143"/>
              <a:gd name="connsiteY9" fmla="*/ 1 h 191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9143" h="1919143">
                <a:moveTo>
                  <a:pt x="959065" y="1"/>
                </a:moveTo>
                <a:cubicBezTo>
                  <a:pt x="1085273" y="-66"/>
                  <a:pt x="1211507" y="48014"/>
                  <a:pt x="1307851" y="144257"/>
                </a:cubicBezTo>
                <a:lnTo>
                  <a:pt x="1774518" y="610430"/>
                </a:lnTo>
                <a:cubicBezTo>
                  <a:pt x="1967208" y="802916"/>
                  <a:pt x="1967373" y="1115162"/>
                  <a:pt x="1774887" y="1307851"/>
                </a:cubicBezTo>
                <a:lnTo>
                  <a:pt x="1308714" y="1774518"/>
                </a:lnTo>
                <a:cubicBezTo>
                  <a:pt x="1116228" y="1967208"/>
                  <a:pt x="803983" y="1967373"/>
                  <a:pt x="611293" y="1774887"/>
                </a:cubicBezTo>
                <a:lnTo>
                  <a:pt x="144626" y="1308714"/>
                </a:lnTo>
                <a:cubicBezTo>
                  <a:pt x="-48063" y="1116228"/>
                  <a:pt x="-48229" y="803983"/>
                  <a:pt x="144257" y="611293"/>
                </a:cubicBezTo>
                <a:lnTo>
                  <a:pt x="610431" y="144626"/>
                </a:lnTo>
                <a:cubicBezTo>
                  <a:pt x="706674" y="48281"/>
                  <a:pt x="832856" y="68"/>
                  <a:pt x="959065" y="1"/>
                </a:cubicBezTo>
                <a:close/>
              </a:path>
            </a:pathLst>
          </a:custGeom>
        </p:spPr>
        <p:txBody>
          <a:bodyPr wrap="square">
            <a:noAutofit/>
          </a:bodyPr>
          <a:lstStyle/>
          <a:p>
            <a:endParaRPr lang="ru-RU"/>
          </a:p>
        </p:txBody>
      </p:sp>
      <p:sp>
        <p:nvSpPr>
          <p:cNvPr id="6" name="Рисунок 5"/>
          <p:cNvSpPr>
            <a:spLocks noGrp="1"/>
          </p:cNvSpPr>
          <p:nvPr>
            <p:ph type="pic" sz="quarter" idx="11"/>
          </p:nvPr>
        </p:nvSpPr>
        <p:spPr>
          <a:xfrm>
            <a:off x="2123597" y="1891911"/>
            <a:ext cx="1919143" cy="1919143"/>
          </a:xfrm>
          <a:custGeom>
            <a:avLst/>
            <a:gdLst>
              <a:gd name="connsiteX0" fmla="*/ 959065 w 1919143"/>
              <a:gd name="connsiteY0" fmla="*/ 1 h 1919143"/>
              <a:gd name="connsiteX1" fmla="*/ 1307851 w 1919143"/>
              <a:gd name="connsiteY1" fmla="*/ 144257 h 1919143"/>
              <a:gd name="connsiteX2" fmla="*/ 1774518 w 1919143"/>
              <a:gd name="connsiteY2" fmla="*/ 610430 h 1919143"/>
              <a:gd name="connsiteX3" fmla="*/ 1774887 w 1919143"/>
              <a:gd name="connsiteY3" fmla="*/ 1307851 h 1919143"/>
              <a:gd name="connsiteX4" fmla="*/ 1308714 w 1919143"/>
              <a:gd name="connsiteY4" fmla="*/ 1774518 h 1919143"/>
              <a:gd name="connsiteX5" fmla="*/ 611293 w 1919143"/>
              <a:gd name="connsiteY5" fmla="*/ 1774887 h 1919143"/>
              <a:gd name="connsiteX6" fmla="*/ 144626 w 1919143"/>
              <a:gd name="connsiteY6" fmla="*/ 1308714 h 1919143"/>
              <a:gd name="connsiteX7" fmla="*/ 144257 w 1919143"/>
              <a:gd name="connsiteY7" fmla="*/ 611293 h 1919143"/>
              <a:gd name="connsiteX8" fmla="*/ 610431 w 1919143"/>
              <a:gd name="connsiteY8" fmla="*/ 144626 h 1919143"/>
              <a:gd name="connsiteX9" fmla="*/ 959065 w 1919143"/>
              <a:gd name="connsiteY9" fmla="*/ 1 h 191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9143" h="1919143">
                <a:moveTo>
                  <a:pt x="959065" y="1"/>
                </a:moveTo>
                <a:cubicBezTo>
                  <a:pt x="1085273" y="-66"/>
                  <a:pt x="1211507" y="48014"/>
                  <a:pt x="1307851" y="144257"/>
                </a:cubicBezTo>
                <a:lnTo>
                  <a:pt x="1774518" y="610430"/>
                </a:lnTo>
                <a:cubicBezTo>
                  <a:pt x="1967208" y="802916"/>
                  <a:pt x="1967373" y="1115162"/>
                  <a:pt x="1774887" y="1307851"/>
                </a:cubicBezTo>
                <a:lnTo>
                  <a:pt x="1308714" y="1774518"/>
                </a:lnTo>
                <a:cubicBezTo>
                  <a:pt x="1116228" y="1967208"/>
                  <a:pt x="803983" y="1967373"/>
                  <a:pt x="611293" y="1774887"/>
                </a:cubicBezTo>
                <a:lnTo>
                  <a:pt x="144626" y="1308714"/>
                </a:lnTo>
                <a:cubicBezTo>
                  <a:pt x="-48063" y="1116228"/>
                  <a:pt x="-48229" y="803983"/>
                  <a:pt x="144257" y="611293"/>
                </a:cubicBezTo>
                <a:lnTo>
                  <a:pt x="610431" y="144626"/>
                </a:lnTo>
                <a:cubicBezTo>
                  <a:pt x="706674" y="48281"/>
                  <a:pt x="832856" y="68"/>
                  <a:pt x="959065" y="1"/>
                </a:cubicBezTo>
                <a:close/>
              </a:path>
            </a:pathLst>
          </a:custGeom>
        </p:spPr>
        <p:txBody>
          <a:bodyPr wrap="square">
            <a:noAutofit/>
          </a:bodyPr>
          <a:lstStyle/>
          <a:p>
            <a:endParaRPr lang="ru-RU"/>
          </a:p>
        </p:txBody>
      </p:sp>
      <p:sp>
        <p:nvSpPr>
          <p:cNvPr id="7" name="Рисунок 6"/>
          <p:cNvSpPr>
            <a:spLocks noGrp="1"/>
          </p:cNvSpPr>
          <p:nvPr>
            <p:ph type="pic" sz="quarter" idx="12"/>
          </p:nvPr>
        </p:nvSpPr>
        <p:spPr>
          <a:xfrm>
            <a:off x="8149259" y="1891912"/>
            <a:ext cx="1919143" cy="1919143"/>
          </a:xfrm>
          <a:custGeom>
            <a:avLst/>
            <a:gdLst>
              <a:gd name="connsiteX0" fmla="*/ 959065 w 1919143"/>
              <a:gd name="connsiteY0" fmla="*/ 1 h 1919143"/>
              <a:gd name="connsiteX1" fmla="*/ 1307851 w 1919143"/>
              <a:gd name="connsiteY1" fmla="*/ 144257 h 1919143"/>
              <a:gd name="connsiteX2" fmla="*/ 1774518 w 1919143"/>
              <a:gd name="connsiteY2" fmla="*/ 610430 h 1919143"/>
              <a:gd name="connsiteX3" fmla="*/ 1774887 w 1919143"/>
              <a:gd name="connsiteY3" fmla="*/ 1307851 h 1919143"/>
              <a:gd name="connsiteX4" fmla="*/ 1308714 w 1919143"/>
              <a:gd name="connsiteY4" fmla="*/ 1774518 h 1919143"/>
              <a:gd name="connsiteX5" fmla="*/ 611293 w 1919143"/>
              <a:gd name="connsiteY5" fmla="*/ 1774887 h 1919143"/>
              <a:gd name="connsiteX6" fmla="*/ 144626 w 1919143"/>
              <a:gd name="connsiteY6" fmla="*/ 1308714 h 1919143"/>
              <a:gd name="connsiteX7" fmla="*/ 144257 w 1919143"/>
              <a:gd name="connsiteY7" fmla="*/ 611293 h 1919143"/>
              <a:gd name="connsiteX8" fmla="*/ 610431 w 1919143"/>
              <a:gd name="connsiteY8" fmla="*/ 144626 h 1919143"/>
              <a:gd name="connsiteX9" fmla="*/ 959065 w 1919143"/>
              <a:gd name="connsiteY9" fmla="*/ 1 h 191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9143" h="1919143">
                <a:moveTo>
                  <a:pt x="959065" y="1"/>
                </a:moveTo>
                <a:cubicBezTo>
                  <a:pt x="1085273" y="-66"/>
                  <a:pt x="1211507" y="48014"/>
                  <a:pt x="1307851" y="144257"/>
                </a:cubicBezTo>
                <a:lnTo>
                  <a:pt x="1774518" y="610430"/>
                </a:lnTo>
                <a:cubicBezTo>
                  <a:pt x="1967208" y="802916"/>
                  <a:pt x="1967373" y="1115162"/>
                  <a:pt x="1774887" y="1307851"/>
                </a:cubicBezTo>
                <a:lnTo>
                  <a:pt x="1308714" y="1774518"/>
                </a:lnTo>
                <a:cubicBezTo>
                  <a:pt x="1116228" y="1967208"/>
                  <a:pt x="803983" y="1967373"/>
                  <a:pt x="611293" y="1774887"/>
                </a:cubicBezTo>
                <a:lnTo>
                  <a:pt x="144626" y="1308714"/>
                </a:lnTo>
                <a:cubicBezTo>
                  <a:pt x="-48063" y="1116228"/>
                  <a:pt x="-48229" y="803983"/>
                  <a:pt x="144257" y="611293"/>
                </a:cubicBezTo>
                <a:lnTo>
                  <a:pt x="610431" y="144626"/>
                </a:lnTo>
                <a:cubicBezTo>
                  <a:pt x="706674" y="48281"/>
                  <a:pt x="832856" y="68"/>
                  <a:pt x="959065" y="1"/>
                </a:cubicBezTo>
                <a:close/>
              </a:path>
            </a:pathLst>
          </a:custGeom>
        </p:spPr>
        <p:txBody>
          <a:bodyPr wrap="square">
            <a:noAutofit/>
          </a:bodyPr>
          <a:lstStyle/>
          <a:p>
            <a:endParaRPr lang="ru-RU"/>
          </a:p>
        </p:txBody>
      </p:sp>
      <p:sp>
        <p:nvSpPr>
          <p:cNvPr id="3" name="Рисунок 2"/>
          <p:cNvSpPr>
            <a:spLocks noGrp="1"/>
          </p:cNvSpPr>
          <p:nvPr>
            <p:ph type="pic" sz="quarter" idx="13"/>
          </p:nvPr>
        </p:nvSpPr>
        <p:spPr>
          <a:xfrm>
            <a:off x="2123597" y="802524"/>
            <a:ext cx="1919288" cy="817562"/>
          </a:xfrm>
        </p:spPr>
        <p:txBody>
          <a:bodyPr/>
          <a:lstStyle/>
          <a:p>
            <a:endParaRPr lang="ru-RU"/>
          </a:p>
        </p:txBody>
      </p:sp>
      <p:sp>
        <p:nvSpPr>
          <p:cNvPr id="8" name="Рисунок 2"/>
          <p:cNvSpPr>
            <a:spLocks noGrp="1"/>
          </p:cNvSpPr>
          <p:nvPr>
            <p:ph type="pic" sz="quarter" idx="14"/>
          </p:nvPr>
        </p:nvSpPr>
        <p:spPr>
          <a:xfrm>
            <a:off x="5136428" y="802524"/>
            <a:ext cx="1919288" cy="817562"/>
          </a:xfrm>
        </p:spPr>
        <p:txBody>
          <a:bodyPr/>
          <a:lstStyle/>
          <a:p>
            <a:endParaRPr lang="ru-RU"/>
          </a:p>
        </p:txBody>
      </p:sp>
      <p:sp>
        <p:nvSpPr>
          <p:cNvPr id="9" name="Рисунок 2"/>
          <p:cNvSpPr>
            <a:spLocks noGrp="1"/>
          </p:cNvSpPr>
          <p:nvPr>
            <p:ph type="pic" sz="quarter" idx="15"/>
          </p:nvPr>
        </p:nvSpPr>
        <p:spPr>
          <a:xfrm>
            <a:off x="8149259" y="802524"/>
            <a:ext cx="1919288" cy="817562"/>
          </a:xfrm>
        </p:spPr>
        <p:txBody>
          <a:bodyPr/>
          <a:lstStyle/>
          <a:p>
            <a:endParaRPr lang="ru-RU"/>
          </a:p>
        </p:txBody>
      </p:sp>
    </p:spTree>
    <p:extLst>
      <p:ext uri="{BB962C8B-B14F-4D97-AF65-F5344CB8AC3E}">
        <p14:creationId xmlns:p14="http://schemas.microsoft.com/office/powerpoint/2010/main" val="2046081540"/>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7_Вертикальный заголовок и текст">
    <p:spTree>
      <p:nvGrpSpPr>
        <p:cNvPr id="1" name=""/>
        <p:cNvGrpSpPr/>
        <p:nvPr/>
      </p:nvGrpSpPr>
      <p:grpSpPr>
        <a:xfrm>
          <a:off x="0" y="0"/>
          <a:ext cx="0" cy="0"/>
          <a:chOff x="0" y="0"/>
          <a:chExt cx="0" cy="0"/>
        </a:xfrm>
      </p:grpSpPr>
      <p:sp>
        <p:nvSpPr>
          <p:cNvPr id="3" name="Рисунок 2"/>
          <p:cNvSpPr>
            <a:spLocks noGrp="1"/>
          </p:cNvSpPr>
          <p:nvPr>
            <p:ph type="pic" sz="quarter" idx="13"/>
          </p:nvPr>
        </p:nvSpPr>
        <p:spPr>
          <a:xfrm>
            <a:off x="5922491" y="3020219"/>
            <a:ext cx="1919288" cy="817562"/>
          </a:xfrm>
        </p:spPr>
        <p:txBody>
          <a:bodyPr/>
          <a:lstStyle/>
          <a:p>
            <a:endParaRPr lang="ru-RU"/>
          </a:p>
        </p:txBody>
      </p:sp>
      <p:sp>
        <p:nvSpPr>
          <p:cNvPr id="8" name="Рисунок 2"/>
          <p:cNvSpPr>
            <a:spLocks noGrp="1"/>
          </p:cNvSpPr>
          <p:nvPr>
            <p:ph type="pic" sz="quarter" idx="14"/>
          </p:nvPr>
        </p:nvSpPr>
        <p:spPr>
          <a:xfrm>
            <a:off x="5922491" y="1492334"/>
            <a:ext cx="1919288" cy="817562"/>
          </a:xfrm>
        </p:spPr>
        <p:txBody>
          <a:bodyPr/>
          <a:lstStyle/>
          <a:p>
            <a:endParaRPr lang="ru-RU"/>
          </a:p>
        </p:txBody>
      </p:sp>
      <p:sp>
        <p:nvSpPr>
          <p:cNvPr id="9" name="Рисунок 2"/>
          <p:cNvSpPr>
            <a:spLocks noGrp="1"/>
          </p:cNvSpPr>
          <p:nvPr>
            <p:ph type="pic" sz="quarter" idx="15"/>
          </p:nvPr>
        </p:nvSpPr>
        <p:spPr>
          <a:xfrm>
            <a:off x="8935322" y="1492334"/>
            <a:ext cx="1919288" cy="817562"/>
          </a:xfrm>
        </p:spPr>
        <p:txBody>
          <a:bodyPr/>
          <a:lstStyle/>
          <a:p>
            <a:endParaRPr lang="ru-RU"/>
          </a:p>
        </p:txBody>
      </p:sp>
      <p:sp>
        <p:nvSpPr>
          <p:cNvPr id="10" name="Рисунок 2"/>
          <p:cNvSpPr>
            <a:spLocks noGrp="1"/>
          </p:cNvSpPr>
          <p:nvPr>
            <p:ph type="pic" sz="quarter" idx="16"/>
          </p:nvPr>
        </p:nvSpPr>
        <p:spPr>
          <a:xfrm>
            <a:off x="8935322" y="3020219"/>
            <a:ext cx="1919288" cy="817562"/>
          </a:xfrm>
        </p:spPr>
        <p:txBody>
          <a:bodyPr/>
          <a:lstStyle/>
          <a:p>
            <a:endParaRPr lang="ru-RU"/>
          </a:p>
        </p:txBody>
      </p:sp>
      <p:sp>
        <p:nvSpPr>
          <p:cNvPr id="11" name="Рисунок 2"/>
          <p:cNvSpPr>
            <a:spLocks noGrp="1"/>
          </p:cNvSpPr>
          <p:nvPr>
            <p:ph type="pic" sz="quarter" idx="17"/>
          </p:nvPr>
        </p:nvSpPr>
        <p:spPr>
          <a:xfrm>
            <a:off x="5922491" y="4548104"/>
            <a:ext cx="1919288" cy="817562"/>
          </a:xfrm>
        </p:spPr>
        <p:txBody>
          <a:bodyPr/>
          <a:lstStyle/>
          <a:p>
            <a:endParaRPr lang="ru-RU"/>
          </a:p>
        </p:txBody>
      </p:sp>
      <p:sp>
        <p:nvSpPr>
          <p:cNvPr id="12" name="Рисунок 2"/>
          <p:cNvSpPr>
            <a:spLocks noGrp="1"/>
          </p:cNvSpPr>
          <p:nvPr>
            <p:ph type="pic" sz="quarter" idx="18"/>
          </p:nvPr>
        </p:nvSpPr>
        <p:spPr>
          <a:xfrm>
            <a:off x="8935322" y="4548104"/>
            <a:ext cx="1919288" cy="817562"/>
          </a:xfrm>
        </p:spPr>
        <p:txBody>
          <a:bodyPr/>
          <a:lstStyle/>
          <a:p>
            <a:endParaRPr lang="ru-RU"/>
          </a:p>
        </p:txBody>
      </p:sp>
    </p:spTree>
    <p:extLst>
      <p:ext uri="{BB962C8B-B14F-4D97-AF65-F5344CB8AC3E}">
        <p14:creationId xmlns:p14="http://schemas.microsoft.com/office/powerpoint/2010/main" val="2736015493"/>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6_Вертикальный заголовок и текст">
    <p:spTree>
      <p:nvGrpSpPr>
        <p:cNvPr id="1" name=""/>
        <p:cNvGrpSpPr/>
        <p:nvPr/>
      </p:nvGrpSpPr>
      <p:grpSpPr>
        <a:xfrm>
          <a:off x="0" y="0"/>
          <a:ext cx="0" cy="0"/>
          <a:chOff x="0" y="0"/>
          <a:chExt cx="0" cy="0"/>
        </a:xfrm>
      </p:grpSpPr>
      <p:sp>
        <p:nvSpPr>
          <p:cNvPr id="3" name="Рисунок 2"/>
          <p:cNvSpPr>
            <a:spLocks noGrp="1"/>
          </p:cNvSpPr>
          <p:nvPr>
            <p:ph type="pic" sz="quarter" idx="13"/>
          </p:nvPr>
        </p:nvSpPr>
        <p:spPr>
          <a:xfrm>
            <a:off x="1369616" y="2290220"/>
            <a:ext cx="1919288" cy="1796297"/>
          </a:xfrm>
        </p:spPr>
        <p:txBody>
          <a:bodyPr/>
          <a:lstStyle/>
          <a:p>
            <a:endParaRPr lang="ru-RU"/>
          </a:p>
        </p:txBody>
      </p:sp>
      <p:sp>
        <p:nvSpPr>
          <p:cNvPr id="8" name="Рисунок 2"/>
          <p:cNvSpPr>
            <a:spLocks noGrp="1"/>
          </p:cNvSpPr>
          <p:nvPr>
            <p:ph type="pic" sz="quarter" idx="14"/>
          </p:nvPr>
        </p:nvSpPr>
        <p:spPr>
          <a:xfrm>
            <a:off x="3885143" y="2290220"/>
            <a:ext cx="1919288" cy="1796296"/>
          </a:xfrm>
        </p:spPr>
        <p:txBody>
          <a:bodyPr/>
          <a:lstStyle/>
          <a:p>
            <a:endParaRPr lang="ru-RU"/>
          </a:p>
        </p:txBody>
      </p:sp>
      <p:sp>
        <p:nvSpPr>
          <p:cNvPr id="9" name="Рисунок 2"/>
          <p:cNvSpPr>
            <a:spLocks noGrp="1"/>
          </p:cNvSpPr>
          <p:nvPr>
            <p:ph type="pic" sz="quarter" idx="15"/>
          </p:nvPr>
        </p:nvSpPr>
        <p:spPr>
          <a:xfrm>
            <a:off x="6400670" y="2290220"/>
            <a:ext cx="1919288" cy="1796296"/>
          </a:xfrm>
        </p:spPr>
        <p:txBody>
          <a:bodyPr/>
          <a:lstStyle/>
          <a:p>
            <a:endParaRPr lang="ru-RU"/>
          </a:p>
        </p:txBody>
      </p:sp>
      <p:sp>
        <p:nvSpPr>
          <p:cNvPr id="10" name="Рисунок 2"/>
          <p:cNvSpPr>
            <a:spLocks noGrp="1"/>
          </p:cNvSpPr>
          <p:nvPr>
            <p:ph type="pic" sz="quarter" idx="16"/>
          </p:nvPr>
        </p:nvSpPr>
        <p:spPr>
          <a:xfrm>
            <a:off x="8916197" y="2290220"/>
            <a:ext cx="1919288" cy="1796296"/>
          </a:xfrm>
        </p:spPr>
        <p:txBody>
          <a:bodyPr/>
          <a:lstStyle/>
          <a:p>
            <a:endParaRPr lang="ru-RU"/>
          </a:p>
        </p:txBody>
      </p:sp>
    </p:spTree>
    <p:extLst>
      <p:ext uri="{BB962C8B-B14F-4D97-AF65-F5344CB8AC3E}">
        <p14:creationId xmlns:p14="http://schemas.microsoft.com/office/powerpoint/2010/main" val="1573356895"/>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8_Вертикальный заголовок и текст">
    <p:spTree>
      <p:nvGrpSpPr>
        <p:cNvPr id="1" name=""/>
        <p:cNvGrpSpPr/>
        <p:nvPr/>
      </p:nvGrpSpPr>
      <p:grpSpPr>
        <a:xfrm>
          <a:off x="0" y="0"/>
          <a:ext cx="0" cy="0"/>
          <a:chOff x="0" y="0"/>
          <a:chExt cx="0" cy="0"/>
        </a:xfrm>
      </p:grpSpPr>
      <p:sp>
        <p:nvSpPr>
          <p:cNvPr id="3" name="Рисунок 2"/>
          <p:cNvSpPr>
            <a:spLocks noGrp="1"/>
          </p:cNvSpPr>
          <p:nvPr>
            <p:ph type="pic" sz="quarter" idx="13"/>
          </p:nvPr>
        </p:nvSpPr>
        <p:spPr>
          <a:xfrm>
            <a:off x="0" y="0"/>
            <a:ext cx="12192000" cy="2277979"/>
          </a:xfrm>
        </p:spPr>
        <p:txBody>
          <a:bodyPr/>
          <a:lstStyle/>
          <a:p>
            <a:endParaRPr lang="ru-RU"/>
          </a:p>
        </p:txBody>
      </p:sp>
      <p:sp>
        <p:nvSpPr>
          <p:cNvPr id="11" name="Рисунок 5"/>
          <p:cNvSpPr>
            <a:spLocks noGrp="1"/>
          </p:cNvSpPr>
          <p:nvPr>
            <p:ph type="pic" sz="quarter" idx="11"/>
          </p:nvPr>
        </p:nvSpPr>
        <p:spPr>
          <a:xfrm>
            <a:off x="5136428" y="3207363"/>
            <a:ext cx="1919143" cy="1919143"/>
          </a:xfrm>
          <a:custGeom>
            <a:avLst/>
            <a:gdLst>
              <a:gd name="connsiteX0" fmla="*/ 959065 w 1919143"/>
              <a:gd name="connsiteY0" fmla="*/ 1 h 1919143"/>
              <a:gd name="connsiteX1" fmla="*/ 1307851 w 1919143"/>
              <a:gd name="connsiteY1" fmla="*/ 144257 h 1919143"/>
              <a:gd name="connsiteX2" fmla="*/ 1774518 w 1919143"/>
              <a:gd name="connsiteY2" fmla="*/ 610430 h 1919143"/>
              <a:gd name="connsiteX3" fmla="*/ 1774887 w 1919143"/>
              <a:gd name="connsiteY3" fmla="*/ 1307851 h 1919143"/>
              <a:gd name="connsiteX4" fmla="*/ 1308714 w 1919143"/>
              <a:gd name="connsiteY4" fmla="*/ 1774518 h 1919143"/>
              <a:gd name="connsiteX5" fmla="*/ 611293 w 1919143"/>
              <a:gd name="connsiteY5" fmla="*/ 1774887 h 1919143"/>
              <a:gd name="connsiteX6" fmla="*/ 144626 w 1919143"/>
              <a:gd name="connsiteY6" fmla="*/ 1308714 h 1919143"/>
              <a:gd name="connsiteX7" fmla="*/ 144257 w 1919143"/>
              <a:gd name="connsiteY7" fmla="*/ 611293 h 1919143"/>
              <a:gd name="connsiteX8" fmla="*/ 610431 w 1919143"/>
              <a:gd name="connsiteY8" fmla="*/ 144626 h 1919143"/>
              <a:gd name="connsiteX9" fmla="*/ 959065 w 1919143"/>
              <a:gd name="connsiteY9" fmla="*/ 1 h 191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9143" h="1919143">
                <a:moveTo>
                  <a:pt x="959065" y="1"/>
                </a:moveTo>
                <a:cubicBezTo>
                  <a:pt x="1085273" y="-66"/>
                  <a:pt x="1211507" y="48014"/>
                  <a:pt x="1307851" y="144257"/>
                </a:cubicBezTo>
                <a:lnTo>
                  <a:pt x="1774518" y="610430"/>
                </a:lnTo>
                <a:cubicBezTo>
                  <a:pt x="1967208" y="802916"/>
                  <a:pt x="1967373" y="1115162"/>
                  <a:pt x="1774887" y="1307851"/>
                </a:cubicBezTo>
                <a:lnTo>
                  <a:pt x="1308714" y="1774518"/>
                </a:lnTo>
                <a:cubicBezTo>
                  <a:pt x="1116228" y="1967208"/>
                  <a:pt x="803983" y="1967373"/>
                  <a:pt x="611293" y="1774887"/>
                </a:cubicBezTo>
                <a:lnTo>
                  <a:pt x="144626" y="1308714"/>
                </a:lnTo>
                <a:cubicBezTo>
                  <a:pt x="-48063" y="1116228"/>
                  <a:pt x="-48229" y="803983"/>
                  <a:pt x="144257" y="611293"/>
                </a:cubicBezTo>
                <a:lnTo>
                  <a:pt x="610431" y="144626"/>
                </a:lnTo>
                <a:cubicBezTo>
                  <a:pt x="706674" y="48281"/>
                  <a:pt x="832856" y="68"/>
                  <a:pt x="959065" y="1"/>
                </a:cubicBezTo>
                <a:close/>
              </a:path>
            </a:pathLst>
          </a:custGeom>
        </p:spPr>
        <p:txBody>
          <a:bodyPr wrap="square">
            <a:noAutofit/>
          </a:bodyPr>
          <a:lstStyle/>
          <a:p>
            <a:endParaRPr lang="ru-RU"/>
          </a:p>
        </p:txBody>
      </p:sp>
    </p:spTree>
    <p:extLst>
      <p:ext uri="{BB962C8B-B14F-4D97-AF65-F5344CB8AC3E}">
        <p14:creationId xmlns:p14="http://schemas.microsoft.com/office/powerpoint/2010/main" val="1952330887"/>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1_Вертикальный заголовок и текст">
    <p:spTree>
      <p:nvGrpSpPr>
        <p:cNvPr id="1" name=""/>
        <p:cNvGrpSpPr/>
        <p:nvPr/>
      </p:nvGrpSpPr>
      <p:grpSpPr>
        <a:xfrm>
          <a:off x="0" y="0"/>
          <a:ext cx="0" cy="0"/>
          <a:chOff x="0" y="0"/>
          <a:chExt cx="0" cy="0"/>
        </a:xfrm>
      </p:grpSpPr>
      <p:sp>
        <p:nvSpPr>
          <p:cNvPr id="3" name="Рисунок 2"/>
          <p:cNvSpPr>
            <a:spLocks noGrp="1"/>
          </p:cNvSpPr>
          <p:nvPr>
            <p:ph type="pic" sz="quarter" idx="13"/>
          </p:nvPr>
        </p:nvSpPr>
        <p:spPr>
          <a:xfrm>
            <a:off x="0" y="0"/>
            <a:ext cx="3305908" cy="6858000"/>
          </a:xfrm>
        </p:spPr>
        <p:txBody>
          <a:bodyPr/>
          <a:lstStyle/>
          <a:p>
            <a:endParaRPr lang="ru-RU"/>
          </a:p>
        </p:txBody>
      </p:sp>
      <p:sp>
        <p:nvSpPr>
          <p:cNvPr id="4" name="Рисунок 2"/>
          <p:cNvSpPr>
            <a:spLocks noGrp="1"/>
          </p:cNvSpPr>
          <p:nvPr>
            <p:ph type="pic" sz="quarter" idx="14"/>
          </p:nvPr>
        </p:nvSpPr>
        <p:spPr>
          <a:xfrm>
            <a:off x="8886092" y="0"/>
            <a:ext cx="3305908" cy="6858000"/>
          </a:xfrm>
        </p:spPr>
        <p:txBody>
          <a:bodyPr/>
          <a:lstStyle/>
          <a:p>
            <a:endParaRPr lang="ru-RU"/>
          </a:p>
        </p:txBody>
      </p:sp>
    </p:spTree>
    <p:extLst>
      <p:ext uri="{BB962C8B-B14F-4D97-AF65-F5344CB8AC3E}">
        <p14:creationId xmlns:p14="http://schemas.microsoft.com/office/powerpoint/2010/main" val="1079506143"/>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2_Вертикальный заголовок и текст">
    <p:spTree>
      <p:nvGrpSpPr>
        <p:cNvPr id="1" name=""/>
        <p:cNvGrpSpPr/>
        <p:nvPr/>
      </p:nvGrpSpPr>
      <p:grpSpPr>
        <a:xfrm>
          <a:off x="0" y="0"/>
          <a:ext cx="0" cy="0"/>
          <a:chOff x="0" y="0"/>
          <a:chExt cx="0" cy="0"/>
        </a:xfrm>
      </p:grpSpPr>
      <p:sp>
        <p:nvSpPr>
          <p:cNvPr id="3" name="Рисунок 2"/>
          <p:cNvSpPr>
            <a:spLocks noGrp="1"/>
          </p:cNvSpPr>
          <p:nvPr>
            <p:ph type="pic" sz="quarter" idx="13"/>
          </p:nvPr>
        </p:nvSpPr>
        <p:spPr>
          <a:xfrm>
            <a:off x="0" y="0"/>
            <a:ext cx="3305908" cy="6858000"/>
          </a:xfrm>
        </p:spPr>
        <p:txBody>
          <a:bodyPr/>
          <a:lstStyle/>
          <a:p>
            <a:endParaRPr lang="ru-RU"/>
          </a:p>
        </p:txBody>
      </p:sp>
      <p:sp>
        <p:nvSpPr>
          <p:cNvPr id="4" name="Рисунок 2"/>
          <p:cNvSpPr>
            <a:spLocks noGrp="1"/>
          </p:cNvSpPr>
          <p:nvPr>
            <p:ph type="pic" sz="quarter" idx="14"/>
          </p:nvPr>
        </p:nvSpPr>
        <p:spPr>
          <a:xfrm>
            <a:off x="3305908" y="0"/>
            <a:ext cx="3305908" cy="6858000"/>
          </a:xfrm>
        </p:spPr>
        <p:txBody>
          <a:bodyPr/>
          <a:lstStyle/>
          <a:p>
            <a:endParaRPr lang="ru-RU"/>
          </a:p>
        </p:txBody>
      </p:sp>
    </p:spTree>
    <p:extLst>
      <p:ext uri="{BB962C8B-B14F-4D97-AF65-F5344CB8AC3E}">
        <p14:creationId xmlns:p14="http://schemas.microsoft.com/office/powerpoint/2010/main" val="1779692740"/>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3_Вертикальный заголовок и текст">
    <p:spTree>
      <p:nvGrpSpPr>
        <p:cNvPr id="1" name=""/>
        <p:cNvGrpSpPr/>
        <p:nvPr/>
      </p:nvGrpSpPr>
      <p:grpSpPr>
        <a:xfrm>
          <a:off x="0" y="0"/>
          <a:ext cx="0" cy="0"/>
          <a:chOff x="0" y="0"/>
          <a:chExt cx="0" cy="0"/>
        </a:xfrm>
      </p:grpSpPr>
      <p:sp>
        <p:nvSpPr>
          <p:cNvPr id="3" name="Рисунок 2"/>
          <p:cNvSpPr>
            <a:spLocks noGrp="1"/>
          </p:cNvSpPr>
          <p:nvPr>
            <p:ph type="pic" sz="quarter" idx="13"/>
          </p:nvPr>
        </p:nvSpPr>
        <p:spPr>
          <a:xfrm>
            <a:off x="5580184" y="0"/>
            <a:ext cx="3305908" cy="6858000"/>
          </a:xfrm>
        </p:spPr>
        <p:txBody>
          <a:bodyPr/>
          <a:lstStyle/>
          <a:p>
            <a:endParaRPr lang="ru-RU"/>
          </a:p>
        </p:txBody>
      </p:sp>
      <p:sp>
        <p:nvSpPr>
          <p:cNvPr id="4" name="Рисунок 2"/>
          <p:cNvSpPr>
            <a:spLocks noGrp="1"/>
          </p:cNvSpPr>
          <p:nvPr>
            <p:ph type="pic" sz="quarter" idx="14"/>
          </p:nvPr>
        </p:nvSpPr>
        <p:spPr>
          <a:xfrm>
            <a:off x="8886092" y="0"/>
            <a:ext cx="3305908" cy="6858000"/>
          </a:xfrm>
        </p:spPr>
        <p:txBody>
          <a:bodyPr/>
          <a:lstStyle/>
          <a:p>
            <a:endParaRPr lang="ru-RU"/>
          </a:p>
        </p:txBody>
      </p:sp>
    </p:spTree>
    <p:extLst>
      <p:ext uri="{BB962C8B-B14F-4D97-AF65-F5344CB8AC3E}">
        <p14:creationId xmlns:p14="http://schemas.microsoft.com/office/powerpoint/2010/main" val="3004693518"/>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4_Вертикальный заголовок и текст">
    <p:spTree>
      <p:nvGrpSpPr>
        <p:cNvPr id="1" name=""/>
        <p:cNvGrpSpPr/>
        <p:nvPr/>
      </p:nvGrpSpPr>
      <p:grpSpPr>
        <a:xfrm>
          <a:off x="0" y="0"/>
          <a:ext cx="0" cy="0"/>
          <a:chOff x="0" y="0"/>
          <a:chExt cx="0" cy="0"/>
        </a:xfrm>
      </p:grpSpPr>
      <p:sp>
        <p:nvSpPr>
          <p:cNvPr id="4" name="Рисунок 2"/>
          <p:cNvSpPr>
            <a:spLocks noGrp="1"/>
          </p:cNvSpPr>
          <p:nvPr>
            <p:ph type="pic" sz="quarter" idx="14"/>
          </p:nvPr>
        </p:nvSpPr>
        <p:spPr>
          <a:xfrm>
            <a:off x="8886092" y="0"/>
            <a:ext cx="3305908" cy="6858000"/>
          </a:xfrm>
        </p:spPr>
        <p:txBody>
          <a:bodyPr/>
          <a:lstStyle/>
          <a:p>
            <a:endParaRPr lang="ru-RU"/>
          </a:p>
        </p:txBody>
      </p:sp>
      <p:sp>
        <p:nvSpPr>
          <p:cNvPr id="9" name="Рисунок 2"/>
          <p:cNvSpPr>
            <a:spLocks noGrp="1"/>
          </p:cNvSpPr>
          <p:nvPr>
            <p:ph type="pic" sz="quarter" idx="17"/>
          </p:nvPr>
        </p:nvSpPr>
        <p:spPr>
          <a:xfrm>
            <a:off x="5580184" y="4546502"/>
            <a:ext cx="3305908" cy="2311498"/>
          </a:xfrm>
        </p:spPr>
        <p:txBody>
          <a:bodyPr/>
          <a:lstStyle/>
          <a:p>
            <a:endParaRPr lang="ru-RU"/>
          </a:p>
        </p:txBody>
      </p:sp>
      <p:sp>
        <p:nvSpPr>
          <p:cNvPr id="10" name="Рисунок 2"/>
          <p:cNvSpPr>
            <a:spLocks noGrp="1"/>
          </p:cNvSpPr>
          <p:nvPr>
            <p:ph type="pic" sz="quarter" idx="18"/>
          </p:nvPr>
        </p:nvSpPr>
        <p:spPr>
          <a:xfrm>
            <a:off x="5580184" y="2273251"/>
            <a:ext cx="3305908" cy="2311498"/>
          </a:xfrm>
        </p:spPr>
        <p:txBody>
          <a:bodyPr/>
          <a:lstStyle/>
          <a:p>
            <a:endParaRPr lang="ru-RU"/>
          </a:p>
        </p:txBody>
      </p:sp>
      <p:sp>
        <p:nvSpPr>
          <p:cNvPr id="11" name="Рисунок 2"/>
          <p:cNvSpPr>
            <a:spLocks noGrp="1"/>
          </p:cNvSpPr>
          <p:nvPr>
            <p:ph type="pic" sz="quarter" idx="19"/>
          </p:nvPr>
        </p:nvSpPr>
        <p:spPr>
          <a:xfrm>
            <a:off x="5580184" y="-1"/>
            <a:ext cx="3305908" cy="2318871"/>
          </a:xfrm>
        </p:spPr>
        <p:txBody>
          <a:bodyPr/>
          <a:lstStyle/>
          <a:p>
            <a:endParaRPr lang="ru-RU"/>
          </a:p>
        </p:txBody>
      </p:sp>
    </p:spTree>
    <p:extLst>
      <p:ext uri="{BB962C8B-B14F-4D97-AF65-F5344CB8AC3E}">
        <p14:creationId xmlns:p14="http://schemas.microsoft.com/office/powerpoint/2010/main" val="1719752245"/>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5_Вертикальный заголовок и текст">
    <p:spTree>
      <p:nvGrpSpPr>
        <p:cNvPr id="1" name=""/>
        <p:cNvGrpSpPr/>
        <p:nvPr/>
      </p:nvGrpSpPr>
      <p:grpSpPr>
        <a:xfrm>
          <a:off x="0" y="0"/>
          <a:ext cx="0" cy="0"/>
          <a:chOff x="0" y="0"/>
          <a:chExt cx="0" cy="0"/>
        </a:xfrm>
      </p:grpSpPr>
      <p:sp>
        <p:nvSpPr>
          <p:cNvPr id="4" name="Рисунок 2"/>
          <p:cNvSpPr>
            <a:spLocks noGrp="1"/>
          </p:cNvSpPr>
          <p:nvPr>
            <p:ph type="pic" sz="quarter" idx="14"/>
          </p:nvPr>
        </p:nvSpPr>
        <p:spPr>
          <a:xfrm>
            <a:off x="0" y="0"/>
            <a:ext cx="3305908" cy="6858000"/>
          </a:xfrm>
        </p:spPr>
        <p:txBody>
          <a:bodyPr/>
          <a:lstStyle/>
          <a:p>
            <a:endParaRPr lang="ru-RU"/>
          </a:p>
        </p:txBody>
      </p:sp>
      <p:sp>
        <p:nvSpPr>
          <p:cNvPr id="9" name="Рисунок 2"/>
          <p:cNvSpPr>
            <a:spLocks noGrp="1"/>
          </p:cNvSpPr>
          <p:nvPr>
            <p:ph type="pic" sz="quarter" idx="17"/>
          </p:nvPr>
        </p:nvSpPr>
        <p:spPr>
          <a:xfrm>
            <a:off x="3305908" y="4546502"/>
            <a:ext cx="3305908" cy="2311498"/>
          </a:xfrm>
        </p:spPr>
        <p:txBody>
          <a:bodyPr/>
          <a:lstStyle/>
          <a:p>
            <a:endParaRPr lang="ru-RU"/>
          </a:p>
        </p:txBody>
      </p:sp>
      <p:sp>
        <p:nvSpPr>
          <p:cNvPr id="10" name="Рисунок 2"/>
          <p:cNvSpPr>
            <a:spLocks noGrp="1"/>
          </p:cNvSpPr>
          <p:nvPr>
            <p:ph type="pic" sz="quarter" idx="18"/>
          </p:nvPr>
        </p:nvSpPr>
        <p:spPr>
          <a:xfrm>
            <a:off x="3305908" y="2273251"/>
            <a:ext cx="3305908" cy="2311498"/>
          </a:xfrm>
        </p:spPr>
        <p:txBody>
          <a:bodyPr/>
          <a:lstStyle/>
          <a:p>
            <a:endParaRPr lang="ru-RU"/>
          </a:p>
        </p:txBody>
      </p:sp>
      <p:sp>
        <p:nvSpPr>
          <p:cNvPr id="11" name="Рисунок 2"/>
          <p:cNvSpPr>
            <a:spLocks noGrp="1"/>
          </p:cNvSpPr>
          <p:nvPr>
            <p:ph type="pic" sz="quarter" idx="19"/>
          </p:nvPr>
        </p:nvSpPr>
        <p:spPr>
          <a:xfrm>
            <a:off x="3305908" y="-1"/>
            <a:ext cx="3305908" cy="2318871"/>
          </a:xfrm>
        </p:spPr>
        <p:txBody>
          <a:bodyPr/>
          <a:lstStyle/>
          <a:p>
            <a:endParaRPr lang="ru-RU"/>
          </a:p>
        </p:txBody>
      </p:sp>
    </p:spTree>
    <p:extLst>
      <p:ext uri="{BB962C8B-B14F-4D97-AF65-F5344CB8AC3E}">
        <p14:creationId xmlns:p14="http://schemas.microsoft.com/office/powerpoint/2010/main" val="4269498216"/>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6_Вертикальный заголовок и текст">
    <p:spTree>
      <p:nvGrpSpPr>
        <p:cNvPr id="1" name=""/>
        <p:cNvGrpSpPr/>
        <p:nvPr/>
      </p:nvGrpSpPr>
      <p:grpSpPr>
        <a:xfrm>
          <a:off x="0" y="0"/>
          <a:ext cx="0" cy="0"/>
          <a:chOff x="0" y="0"/>
          <a:chExt cx="0" cy="0"/>
        </a:xfrm>
      </p:grpSpPr>
      <p:sp>
        <p:nvSpPr>
          <p:cNvPr id="9" name="Рисунок 2"/>
          <p:cNvSpPr>
            <a:spLocks noGrp="1"/>
          </p:cNvSpPr>
          <p:nvPr>
            <p:ph type="pic" sz="quarter" idx="17"/>
          </p:nvPr>
        </p:nvSpPr>
        <p:spPr>
          <a:xfrm>
            <a:off x="8261684" y="721107"/>
            <a:ext cx="3160295" cy="2707893"/>
          </a:xfrm>
        </p:spPr>
        <p:txBody>
          <a:bodyPr/>
          <a:lstStyle/>
          <a:p>
            <a:endParaRPr lang="ru-RU"/>
          </a:p>
        </p:txBody>
      </p:sp>
      <p:sp>
        <p:nvSpPr>
          <p:cNvPr id="11" name="Рисунок 2"/>
          <p:cNvSpPr>
            <a:spLocks noGrp="1"/>
          </p:cNvSpPr>
          <p:nvPr>
            <p:ph type="pic" sz="quarter" idx="19"/>
          </p:nvPr>
        </p:nvSpPr>
        <p:spPr>
          <a:xfrm>
            <a:off x="771254" y="721108"/>
            <a:ext cx="7490430" cy="2707892"/>
          </a:xfrm>
        </p:spPr>
        <p:txBody>
          <a:bodyPr/>
          <a:lstStyle/>
          <a:p>
            <a:endParaRPr lang="ru-RU"/>
          </a:p>
        </p:txBody>
      </p:sp>
    </p:spTree>
    <p:extLst>
      <p:ext uri="{BB962C8B-B14F-4D97-AF65-F5344CB8AC3E}">
        <p14:creationId xmlns:p14="http://schemas.microsoft.com/office/powerpoint/2010/main" val="894545315"/>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7_Вертикальный заголовок и текст">
    <p:spTree>
      <p:nvGrpSpPr>
        <p:cNvPr id="1" name=""/>
        <p:cNvGrpSpPr/>
        <p:nvPr/>
      </p:nvGrpSpPr>
      <p:grpSpPr>
        <a:xfrm>
          <a:off x="0" y="0"/>
          <a:ext cx="0" cy="0"/>
          <a:chOff x="0" y="0"/>
          <a:chExt cx="0" cy="0"/>
        </a:xfrm>
      </p:grpSpPr>
      <p:sp>
        <p:nvSpPr>
          <p:cNvPr id="11" name="Рисунок 2"/>
          <p:cNvSpPr>
            <a:spLocks noGrp="1"/>
          </p:cNvSpPr>
          <p:nvPr>
            <p:ph type="pic" sz="quarter" idx="19"/>
          </p:nvPr>
        </p:nvSpPr>
        <p:spPr>
          <a:xfrm>
            <a:off x="3931549" y="2075054"/>
            <a:ext cx="7490430" cy="2707892"/>
          </a:xfrm>
        </p:spPr>
        <p:txBody>
          <a:bodyPr/>
          <a:lstStyle/>
          <a:p>
            <a:endParaRPr lang="ru-RU"/>
          </a:p>
        </p:txBody>
      </p:sp>
      <p:sp>
        <p:nvSpPr>
          <p:cNvPr id="4" name="Рисунок 2"/>
          <p:cNvSpPr>
            <a:spLocks noGrp="1"/>
          </p:cNvSpPr>
          <p:nvPr>
            <p:ph type="pic" sz="quarter" idx="20"/>
          </p:nvPr>
        </p:nvSpPr>
        <p:spPr>
          <a:xfrm>
            <a:off x="771254" y="2075054"/>
            <a:ext cx="3160295" cy="2707893"/>
          </a:xfrm>
        </p:spPr>
        <p:txBody>
          <a:bodyPr/>
          <a:lstStyle/>
          <a:p>
            <a:endParaRPr lang="ru-RU"/>
          </a:p>
        </p:txBody>
      </p:sp>
    </p:spTree>
    <p:extLst>
      <p:ext uri="{BB962C8B-B14F-4D97-AF65-F5344CB8AC3E}">
        <p14:creationId xmlns:p14="http://schemas.microsoft.com/office/powerpoint/2010/main" val="2727437994"/>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8_Вертикальный заголовок и текст">
    <p:spTree>
      <p:nvGrpSpPr>
        <p:cNvPr id="1" name=""/>
        <p:cNvGrpSpPr/>
        <p:nvPr/>
      </p:nvGrpSpPr>
      <p:grpSpPr>
        <a:xfrm>
          <a:off x="0" y="0"/>
          <a:ext cx="0" cy="0"/>
          <a:chOff x="0" y="0"/>
          <a:chExt cx="0" cy="0"/>
        </a:xfrm>
      </p:grpSpPr>
      <p:sp>
        <p:nvSpPr>
          <p:cNvPr id="5" name="Рисунок 2"/>
          <p:cNvSpPr>
            <a:spLocks noGrp="1"/>
          </p:cNvSpPr>
          <p:nvPr>
            <p:ph type="pic" sz="quarter" idx="19"/>
          </p:nvPr>
        </p:nvSpPr>
        <p:spPr>
          <a:xfrm>
            <a:off x="4443046" y="2053389"/>
            <a:ext cx="3305908" cy="2318871"/>
          </a:xfrm>
        </p:spPr>
        <p:txBody>
          <a:bodyPr/>
          <a:lstStyle/>
          <a:p>
            <a:endParaRPr lang="ru-RU"/>
          </a:p>
        </p:txBody>
      </p:sp>
      <p:sp>
        <p:nvSpPr>
          <p:cNvPr id="6" name="Рисунок 2"/>
          <p:cNvSpPr>
            <a:spLocks noGrp="1"/>
          </p:cNvSpPr>
          <p:nvPr>
            <p:ph type="pic" sz="quarter" idx="20"/>
          </p:nvPr>
        </p:nvSpPr>
        <p:spPr>
          <a:xfrm>
            <a:off x="600961" y="2053388"/>
            <a:ext cx="3305908" cy="2318871"/>
          </a:xfrm>
        </p:spPr>
        <p:txBody>
          <a:bodyPr/>
          <a:lstStyle/>
          <a:p>
            <a:endParaRPr lang="ru-RU"/>
          </a:p>
        </p:txBody>
      </p:sp>
      <p:sp>
        <p:nvSpPr>
          <p:cNvPr id="7" name="Рисунок 2"/>
          <p:cNvSpPr>
            <a:spLocks noGrp="1"/>
          </p:cNvSpPr>
          <p:nvPr>
            <p:ph type="pic" sz="quarter" idx="21"/>
          </p:nvPr>
        </p:nvSpPr>
        <p:spPr>
          <a:xfrm>
            <a:off x="8285131" y="2053387"/>
            <a:ext cx="3305908" cy="2318871"/>
          </a:xfrm>
        </p:spPr>
        <p:txBody>
          <a:bodyPr/>
          <a:lstStyle/>
          <a:p>
            <a:endParaRPr lang="ru-RU"/>
          </a:p>
        </p:txBody>
      </p:sp>
    </p:spTree>
    <p:extLst>
      <p:ext uri="{BB962C8B-B14F-4D97-AF65-F5344CB8AC3E}">
        <p14:creationId xmlns:p14="http://schemas.microsoft.com/office/powerpoint/2010/main" val="49557227"/>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9_Вертикальный заголовок и текст">
    <p:spTree>
      <p:nvGrpSpPr>
        <p:cNvPr id="1" name=""/>
        <p:cNvGrpSpPr/>
        <p:nvPr/>
      </p:nvGrpSpPr>
      <p:grpSpPr>
        <a:xfrm>
          <a:off x="0" y="0"/>
          <a:ext cx="0" cy="0"/>
          <a:chOff x="0" y="0"/>
          <a:chExt cx="0" cy="0"/>
        </a:xfrm>
      </p:grpSpPr>
      <p:sp>
        <p:nvSpPr>
          <p:cNvPr id="5" name="Рисунок 2"/>
          <p:cNvSpPr>
            <a:spLocks noGrp="1"/>
          </p:cNvSpPr>
          <p:nvPr>
            <p:ph type="pic" sz="quarter" idx="19"/>
          </p:nvPr>
        </p:nvSpPr>
        <p:spPr>
          <a:xfrm>
            <a:off x="4330751" y="882312"/>
            <a:ext cx="3305908" cy="2318871"/>
          </a:xfrm>
        </p:spPr>
        <p:txBody>
          <a:bodyPr/>
          <a:lstStyle/>
          <a:p>
            <a:endParaRPr lang="ru-RU"/>
          </a:p>
        </p:txBody>
      </p:sp>
      <p:sp>
        <p:nvSpPr>
          <p:cNvPr id="6" name="Рисунок 2"/>
          <p:cNvSpPr>
            <a:spLocks noGrp="1"/>
          </p:cNvSpPr>
          <p:nvPr>
            <p:ph type="pic" sz="quarter" idx="20"/>
          </p:nvPr>
        </p:nvSpPr>
        <p:spPr>
          <a:xfrm>
            <a:off x="4330751" y="3717758"/>
            <a:ext cx="3305908" cy="2318871"/>
          </a:xfrm>
        </p:spPr>
        <p:txBody>
          <a:bodyPr/>
          <a:lstStyle/>
          <a:p>
            <a:endParaRPr lang="ru-RU"/>
          </a:p>
        </p:txBody>
      </p:sp>
      <p:sp>
        <p:nvSpPr>
          <p:cNvPr id="7" name="Рисунок 2"/>
          <p:cNvSpPr>
            <a:spLocks noGrp="1"/>
          </p:cNvSpPr>
          <p:nvPr>
            <p:ph type="pic" sz="quarter" idx="21"/>
          </p:nvPr>
        </p:nvSpPr>
        <p:spPr>
          <a:xfrm>
            <a:off x="8188879" y="882313"/>
            <a:ext cx="3305908" cy="2318871"/>
          </a:xfrm>
        </p:spPr>
        <p:txBody>
          <a:bodyPr/>
          <a:lstStyle/>
          <a:p>
            <a:endParaRPr lang="ru-RU"/>
          </a:p>
        </p:txBody>
      </p:sp>
      <p:sp>
        <p:nvSpPr>
          <p:cNvPr id="8" name="Рисунок 2"/>
          <p:cNvSpPr>
            <a:spLocks noGrp="1"/>
          </p:cNvSpPr>
          <p:nvPr>
            <p:ph type="pic" sz="quarter" idx="22"/>
          </p:nvPr>
        </p:nvSpPr>
        <p:spPr>
          <a:xfrm>
            <a:off x="8188879" y="3717758"/>
            <a:ext cx="3305908" cy="2318871"/>
          </a:xfrm>
        </p:spPr>
        <p:txBody>
          <a:bodyPr/>
          <a:lstStyle/>
          <a:p>
            <a:endParaRPr lang="ru-RU"/>
          </a:p>
        </p:txBody>
      </p:sp>
    </p:spTree>
    <p:extLst>
      <p:ext uri="{BB962C8B-B14F-4D97-AF65-F5344CB8AC3E}">
        <p14:creationId xmlns:p14="http://schemas.microsoft.com/office/powerpoint/2010/main" val="832916406"/>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3_Вертикальный заголовок и текст">
    <p:spTree>
      <p:nvGrpSpPr>
        <p:cNvPr id="1" name=""/>
        <p:cNvGrpSpPr/>
        <p:nvPr/>
      </p:nvGrpSpPr>
      <p:grpSpPr>
        <a:xfrm>
          <a:off x="0" y="0"/>
          <a:ext cx="0" cy="0"/>
          <a:chOff x="0" y="0"/>
          <a:chExt cx="0" cy="0"/>
        </a:xfrm>
      </p:grpSpPr>
      <p:sp>
        <p:nvSpPr>
          <p:cNvPr id="5" name="Рисунок 2"/>
          <p:cNvSpPr>
            <a:spLocks noGrp="1"/>
          </p:cNvSpPr>
          <p:nvPr>
            <p:ph type="pic" sz="quarter" idx="19"/>
          </p:nvPr>
        </p:nvSpPr>
        <p:spPr>
          <a:xfrm>
            <a:off x="1138989" y="2220258"/>
            <a:ext cx="3305908" cy="2318871"/>
          </a:xfrm>
        </p:spPr>
        <p:txBody>
          <a:bodyPr/>
          <a:lstStyle/>
          <a:p>
            <a:endParaRPr lang="ru-RU"/>
          </a:p>
        </p:txBody>
      </p:sp>
      <p:sp>
        <p:nvSpPr>
          <p:cNvPr id="8" name="Рисунок 2"/>
          <p:cNvSpPr>
            <a:spLocks noGrp="1"/>
          </p:cNvSpPr>
          <p:nvPr>
            <p:ph type="pic" sz="quarter" idx="22"/>
          </p:nvPr>
        </p:nvSpPr>
        <p:spPr>
          <a:xfrm>
            <a:off x="4444897" y="4539129"/>
            <a:ext cx="3305908" cy="2318871"/>
          </a:xfrm>
        </p:spPr>
        <p:txBody>
          <a:bodyPr/>
          <a:lstStyle/>
          <a:p>
            <a:endParaRPr lang="ru-RU"/>
          </a:p>
        </p:txBody>
      </p:sp>
      <p:sp>
        <p:nvSpPr>
          <p:cNvPr id="10" name="Рисунок 2"/>
          <p:cNvSpPr>
            <a:spLocks noGrp="1"/>
          </p:cNvSpPr>
          <p:nvPr>
            <p:ph type="pic" sz="quarter" idx="23"/>
          </p:nvPr>
        </p:nvSpPr>
        <p:spPr>
          <a:xfrm>
            <a:off x="7750805" y="2220258"/>
            <a:ext cx="3305908" cy="2318871"/>
          </a:xfrm>
        </p:spPr>
        <p:txBody>
          <a:bodyPr/>
          <a:lstStyle/>
          <a:p>
            <a:endParaRPr lang="ru-RU"/>
          </a:p>
        </p:txBody>
      </p:sp>
    </p:spTree>
    <p:extLst>
      <p:ext uri="{BB962C8B-B14F-4D97-AF65-F5344CB8AC3E}">
        <p14:creationId xmlns:p14="http://schemas.microsoft.com/office/powerpoint/2010/main" val="2684475242"/>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0_Вертикальный заголовок и текст">
    <p:spTree>
      <p:nvGrpSpPr>
        <p:cNvPr id="1" name=""/>
        <p:cNvGrpSpPr/>
        <p:nvPr/>
      </p:nvGrpSpPr>
      <p:grpSpPr>
        <a:xfrm>
          <a:off x="0" y="0"/>
          <a:ext cx="0" cy="0"/>
          <a:chOff x="0" y="0"/>
          <a:chExt cx="0" cy="0"/>
        </a:xfrm>
      </p:grpSpPr>
      <p:sp>
        <p:nvSpPr>
          <p:cNvPr id="5" name="Рисунок 2"/>
          <p:cNvSpPr>
            <a:spLocks noGrp="1"/>
          </p:cNvSpPr>
          <p:nvPr>
            <p:ph type="pic" sz="quarter" idx="19"/>
          </p:nvPr>
        </p:nvSpPr>
        <p:spPr>
          <a:xfrm>
            <a:off x="5580184" y="1110129"/>
            <a:ext cx="3305908" cy="2318871"/>
          </a:xfrm>
        </p:spPr>
        <p:txBody>
          <a:bodyPr/>
          <a:lstStyle/>
          <a:p>
            <a:endParaRPr lang="ru-RU"/>
          </a:p>
        </p:txBody>
      </p:sp>
      <p:sp>
        <p:nvSpPr>
          <p:cNvPr id="6" name="Рисунок 2"/>
          <p:cNvSpPr>
            <a:spLocks noGrp="1"/>
          </p:cNvSpPr>
          <p:nvPr>
            <p:ph type="pic" sz="quarter" idx="20"/>
          </p:nvPr>
        </p:nvSpPr>
        <p:spPr>
          <a:xfrm>
            <a:off x="5580184" y="3429000"/>
            <a:ext cx="3305908" cy="2318871"/>
          </a:xfrm>
        </p:spPr>
        <p:txBody>
          <a:bodyPr/>
          <a:lstStyle/>
          <a:p>
            <a:endParaRPr lang="ru-RU"/>
          </a:p>
        </p:txBody>
      </p:sp>
      <p:sp>
        <p:nvSpPr>
          <p:cNvPr id="7" name="Рисунок 2"/>
          <p:cNvSpPr>
            <a:spLocks noGrp="1"/>
          </p:cNvSpPr>
          <p:nvPr>
            <p:ph type="pic" sz="quarter" idx="21"/>
          </p:nvPr>
        </p:nvSpPr>
        <p:spPr>
          <a:xfrm>
            <a:off x="8886092" y="1110130"/>
            <a:ext cx="3305908" cy="2318871"/>
          </a:xfrm>
        </p:spPr>
        <p:txBody>
          <a:bodyPr/>
          <a:lstStyle/>
          <a:p>
            <a:endParaRPr lang="ru-RU"/>
          </a:p>
        </p:txBody>
      </p:sp>
      <p:sp>
        <p:nvSpPr>
          <p:cNvPr id="8" name="Рисунок 2"/>
          <p:cNvSpPr>
            <a:spLocks noGrp="1"/>
          </p:cNvSpPr>
          <p:nvPr>
            <p:ph type="pic" sz="quarter" idx="22"/>
          </p:nvPr>
        </p:nvSpPr>
        <p:spPr>
          <a:xfrm>
            <a:off x="8886092" y="3429000"/>
            <a:ext cx="3305908" cy="2318871"/>
          </a:xfrm>
        </p:spPr>
        <p:txBody>
          <a:bodyPr/>
          <a:lstStyle/>
          <a:p>
            <a:endParaRPr lang="ru-RU"/>
          </a:p>
        </p:txBody>
      </p:sp>
    </p:spTree>
    <p:extLst>
      <p:ext uri="{BB962C8B-B14F-4D97-AF65-F5344CB8AC3E}">
        <p14:creationId xmlns:p14="http://schemas.microsoft.com/office/powerpoint/2010/main" val="2573123580"/>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1_Вертикальный заголовок и текст">
    <p:spTree>
      <p:nvGrpSpPr>
        <p:cNvPr id="1" name=""/>
        <p:cNvGrpSpPr/>
        <p:nvPr/>
      </p:nvGrpSpPr>
      <p:grpSpPr>
        <a:xfrm>
          <a:off x="0" y="0"/>
          <a:ext cx="0" cy="0"/>
          <a:chOff x="0" y="0"/>
          <a:chExt cx="0" cy="0"/>
        </a:xfrm>
      </p:grpSpPr>
      <p:sp>
        <p:nvSpPr>
          <p:cNvPr id="9" name="Рисунок 2"/>
          <p:cNvSpPr>
            <a:spLocks noGrp="1"/>
          </p:cNvSpPr>
          <p:nvPr>
            <p:ph type="pic" sz="quarter" idx="20"/>
          </p:nvPr>
        </p:nvSpPr>
        <p:spPr>
          <a:xfrm>
            <a:off x="3031958" y="-1"/>
            <a:ext cx="3064043" cy="6858001"/>
          </a:xfrm>
        </p:spPr>
        <p:txBody>
          <a:bodyPr/>
          <a:lstStyle/>
          <a:p>
            <a:endParaRPr lang="ru-RU"/>
          </a:p>
        </p:txBody>
      </p:sp>
      <p:sp>
        <p:nvSpPr>
          <p:cNvPr id="10" name="Рисунок 2"/>
          <p:cNvSpPr>
            <a:spLocks noGrp="1"/>
          </p:cNvSpPr>
          <p:nvPr>
            <p:ph type="pic" sz="quarter" idx="21"/>
          </p:nvPr>
        </p:nvSpPr>
        <p:spPr>
          <a:xfrm>
            <a:off x="0" y="0"/>
            <a:ext cx="3031958" cy="6858000"/>
          </a:xfrm>
        </p:spPr>
        <p:txBody>
          <a:bodyPr/>
          <a:lstStyle/>
          <a:p>
            <a:endParaRPr lang="ru-RU"/>
          </a:p>
        </p:txBody>
      </p:sp>
      <p:sp>
        <p:nvSpPr>
          <p:cNvPr id="11" name="Рисунок 2"/>
          <p:cNvSpPr>
            <a:spLocks noGrp="1"/>
          </p:cNvSpPr>
          <p:nvPr>
            <p:ph type="pic" sz="quarter" idx="22"/>
          </p:nvPr>
        </p:nvSpPr>
        <p:spPr>
          <a:xfrm>
            <a:off x="9127959" y="-2"/>
            <a:ext cx="3064043" cy="6858002"/>
          </a:xfrm>
        </p:spPr>
        <p:txBody>
          <a:bodyPr/>
          <a:lstStyle/>
          <a:p>
            <a:endParaRPr lang="ru-RU"/>
          </a:p>
        </p:txBody>
      </p:sp>
      <p:sp>
        <p:nvSpPr>
          <p:cNvPr id="12" name="Рисунок 2"/>
          <p:cNvSpPr>
            <a:spLocks noGrp="1"/>
          </p:cNvSpPr>
          <p:nvPr>
            <p:ph type="pic" sz="quarter" idx="23"/>
          </p:nvPr>
        </p:nvSpPr>
        <p:spPr>
          <a:xfrm>
            <a:off x="6096001" y="-1"/>
            <a:ext cx="3031958" cy="6858001"/>
          </a:xfrm>
        </p:spPr>
        <p:txBody>
          <a:bodyPr/>
          <a:lstStyle/>
          <a:p>
            <a:endParaRPr lang="ru-RU"/>
          </a:p>
        </p:txBody>
      </p:sp>
    </p:spTree>
    <p:extLst>
      <p:ext uri="{BB962C8B-B14F-4D97-AF65-F5344CB8AC3E}">
        <p14:creationId xmlns:p14="http://schemas.microsoft.com/office/powerpoint/2010/main" val="821331397"/>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2_Вертикальный заголовок и текст">
    <p:spTree>
      <p:nvGrpSpPr>
        <p:cNvPr id="1" name=""/>
        <p:cNvGrpSpPr/>
        <p:nvPr/>
      </p:nvGrpSpPr>
      <p:grpSpPr>
        <a:xfrm>
          <a:off x="0" y="0"/>
          <a:ext cx="0" cy="0"/>
          <a:chOff x="0" y="0"/>
          <a:chExt cx="0" cy="0"/>
        </a:xfrm>
      </p:grpSpPr>
      <p:sp>
        <p:nvSpPr>
          <p:cNvPr id="6" name="Рисунок 2"/>
          <p:cNvSpPr>
            <a:spLocks noGrp="1"/>
          </p:cNvSpPr>
          <p:nvPr>
            <p:ph type="pic" sz="quarter" idx="19"/>
          </p:nvPr>
        </p:nvSpPr>
        <p:spPr>
          <a:xfrm>
            <a:off x="0" y="0"/>
            <a:ext cx="2823411" cy="2038922"/>
          </a:xfrm>
        </p:spPr>
        <p:txBody>
          <a:bodyPr/>
          <a:lstStyle/>
          <a:p>
            <a:endParaRPr lang="ru-RU"/>
          </a:p>
        </p:txBody>
      </p:sp>
      <p:sp>
        <p:nvSpPr>
          <p:cNvPr id="7" name="Рисунок 2"/>
          <p:cNvSpPr>
            <a:spLocks noGrp="1"/>
          </p:cNvSpPr>
          <p:nvPr>
            <p:ph type="pic" sz="quarter" idx="20"/>
          </p:nvPr>
        </p:nvSpPr>
        <p:spPr>
          <a:xfrm>
            <a:off x="2823411" y="0"/>
            <a:ext cx="3593431" cy="4028143"/>
          </a:xfrm>
        </p:spPr>
        <p:txBody>
          <a:bodyPr/>
          <a:lstStyle/>
          <a:p>
            <a:endParaRPr lang="ru-RU"/>
          </a:p>
        </p:txBody>
      </p:sp>
      <p:sp>
        <p:nvSpPr>
          <p:cNvPr id="8" name="Рисунок 2"/>
          <p:cNvSpPr>
            <a:spLocks noGrp="1"/>
          </p:cNvSpPr>
          <p:nvPr>
            <p:ph type="pic" sz="quarter" idx="21"/>
          </p:nvPr>
        </p:nvSpPr>
        <p:spPr>
          <a:xfrm>
            <a:off x="0" y="4028143"/>
            <a:ext cx="6416842" cy="2822624"/>
          </a:xfrm>
        </p:spPr>
        <p:txBody>
          <a:bodyPr/>
          <a:lstStyle/>
          <a:p>
            <a:endParaRPr lang="ru-RU"/>
          </a:p>
        </p:txBody>
      </p:sp>
      <p:sp>
        <p:nvSpPr>
          <p:cNvPr id="14" name="Рисунок 2"/>
          <p:cNvSpPr>
            <a:spLocks noGrp="1"/>
          </p:cNvSpPr>
          <p:nvPr>
            <p:ph type="pic" sz="quarter" idx="22"/>
          </p:nvPr>
        </p:nvSpPr>
        <p:spPr>
          <a:xfrm>
            <a:off x="0" y="2038922"/>
            <a:ext cx="2823411" cy="1989221"/>
          </a:xfrm>
        </p:spPr>
        <p:txBody>
          <a:bodyPr/>
          <a:lstStyle/>
          <a:p>
            <a:endParaRPr lang="ru-RU"/>
          </a:p>
        </p:txBody>
      </p:sp>
    </p:spTree>
    <p:extLst>
      <p:ext uri="{BB962C8B-B14F-4D97-AF65-F5344CB8AC3E}">
        <p14:creationId xmlns:p14="http://schemas.microsoft.com/office/powerpoint/2010/main" val="1966484259"/>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9_Вертикальный заголовок и текст">
    <p:spTree>
      <p:nvGrpSpPr>
        <p:cNvPr id="1" name=""/>
        <p:cNvGrpSpPr/>
        <p:nvPr/>
      </p:nvGrpSpPr>
      <p:grpSpPr>
        <a:xfrm>
          <a:off x="0" y="0"/>
          <a:ext cx="0" cy="0"/>
          <a:chOff x="0" y="0"/>
          <a:chExt cx="0" cy="0"/>
        </a:xfrm>
      </p:grpSpPr>
      <p:sp>
        <p:nvSpPr>
          <p:cNvPr id="4" name="Рисунок 3"/>
          <p:cNvSpPr>
            <a:spLocks noGrp="1"/>
          </p:cNvSpPr>
          <p:nvPr>
            <p:ph type="pic" sz="quarter" idx="14"/>
          </p:nvPr>
        </p:nvSpPr>
        <p:spPr>
          <a:xfrm>
            <a:off x="930693" y="817563"/>
            <a:ext cx="2052637" cy="3144837"/>
          </a:xfrm>
        </p:spPr>
        <p:txBody>
          <a:bodyPr/>
          <a:lstStyle/>
          <a:p>
            <a:endParaRPr lang="ru-RU"/>
          </a:p>
        </p:txBody>
      </p:sp>
      <p:sp>
        <p:nvSpPr>
          <p:cNvPr id="6" name="Рисунок 3"/>
          <p:cNvSpPr>
            <a:spLocks noGrp="1"/>
          </p:cNvSpPr>
          <p:nvPr>
            <p:ph type="pic" sz="quarter" idx="15"/>
          </p:nvPr>
        </p:nvSpPr>
        <p:spPr>
          <a:xfrm>
            <a:off x="930692" y="3962401"/>
            <a:ext cx="2052637" cy="2069432"/>
          </a:xfrm>
        </p:spPr>
        <p:txBody>
          <a:bodyPr/>
          <a:lstStyle/>
          <a:p>
            <a:endParaRPr lang="ru-RU"/>
          </a:p>
        </p:txBody>
      </p:sp>
      <p:sp>
        <p:nvSpPr>
          <p:cNvPr id="7" name="Рисунок 3"/>
          <p:cNvSpPr>
            <a:spLocks noGrp="1"/>
          </p:cNvSpPr>
          <p:nvPr>
            <p:ph type="pic" sz="quarter" idx="16"/>
          </p:nvPr>
        </p:nvSpPr>
        <p:spPr>
          <a:xfrm>
            <a:off x="2983329" y="2870200"/>
            <a:ext cx="2052637" cy="3161634"/>
          </a:xfrm>
        </p:spPr>
        <p:txBody>
          <a:bodyPr/>
          <a:lstStyle/>
          <a:p>
            <a:endParaRPr lang="ru-RU" dirty="0"/>
          </a:p>
        </p:txBody>
      </p:sp>
      <p:sp>
        <p:nvSpPr>
          <p:cNvPr id="8" name="Рисунок 3"/>
          <p:cNvSpPr>
            <a:spLocks noGrp="1"/>
          </p:cNvSpPr>
          <p:nvPr>
            <p:ph type="pic" sz="quarter" idx="17"/>
          </p:nvPr>
        </p:nvSpPr>
        <p:spPr>
          <a:xfrm>
            <a:off x="5035966" y="2870199"/>
            <a:ext cx="2052637" cy="3160671"/>
          </a:xfrm>
        </p:spPr>
        <p:txBody>
          <a:bodyPr/>
          <a:lstStyle/>
          <a:p>
            <a:endParaRPr lang="ru-RU"/>
          </a:p>
        </p:txBody>
      </p:sp>
      <p:sp>
        <p:nvSpPr>
          <p:cNvPr id="10" name="Рисунок 9"/>
          <p:cNvSpPr>
            <a:spLocks noGrp="1"/>
          </p:cNvSpPr>
          <p:nvPr>
            <p:ph type="pic" sz="quarter" idx="19"/>
          </p:nvPr>
        </p:nvSpPr>
        <p:spPr>
          <a:xfrm>
            <a:off x="2983329" y="817562"/>
            <a:ext cx="4105274" cy="2052637"/>
          </a:xfrm>
        </p:spPr>
        <p:txBody>
          <a:bodyPr/>
          <a:lstStyle/>
          <a:p>
            <a:endParaRPr lang="ru-RU"/>
          </a:p>
        </p:txBody>
      </p:sp>
      <p:sp>
        <p:nvSpPr>
          <p:cNvPr id="12" name="Рисунок 3"/>
          <p:cNvSpPr>
            <a:spLocks noGrp="1"/>
          </p:cNvSpPr>
          <p:nvPr>
            <p:ph type="pic" sz="quarter" idx="20"/>
          </p:nvPr>
        </p:nvSpPr>
        <p:spPr>
          <a:xfrm>
            <a:off x="7088601" y="817562"/>
            <a:ext cx="2052637" cy="3144838"/>
          </a:xfrm>
        </p:spPr>
        <p:txBody>
          <a:bodyPr/>
          <a:lstStyle/>
          <a:p>
            <a:endParaRPr lang="ru-RU"/>
          </a:p>
        </p:txBody>
      </p:sp>
      <p:sp>
        <p:nvSpPr>
          <p:cNvPr id="14" name="Рисунок 9"/>
          <p:cNvSpPr>
            <a:spLocks noGrp="1"/>
          </p:cNvSpPr>
          <p:nvPr>
            <p:ph type="pic" sz="quarter" idx="22"/>
          </p:nvPr>
        </p:nvSpPr>
        <p:spPr>
          <a:xfrm>
            <a:off x="7088601" y="3953523"/>
            <a:ext cx="4105274" cy="2077348"/>
          </a:xfrm>
        </p:spPr>
        <p:txBody>
          <a:bodyPr/>
          <a:lstStyle/>
          <a:p>
            <a:endParaRPr lang="ru-RU"/>
          </a:p>
        </p:txBody>
      </p:sp>
      <p:sp>
        <p:nvSpPr>
          <p:cNvPr id="15" name="Рисунок 3"/>
          <p:cNvSpPr>
            <a:spLocks noGrp="1"/>
          </p:cNvSpPr>
          <p:nvPr>
            <p:ph type="pic" sz="quarter" idx="23"/>
          </p:nvPr>
        </p:nvSpPr>
        <p:spPr>
          <a:xfrm>
            <a:off x="9141237" y="1900885"/>
            <a:ext cx="2052637" cy="2069432"/>
          </a:xfrm>
        </p:spPr>
        <p:txBody>
          <a:bodyPr/>
          <a:lstStyle/>
          <a:p>
            <a:endParaRPr lang="ru-RU"/>
          </a:p>
        </p:txBody>
      </p:sp>
    </p:spTree>
    <p:extLst>
      <p:ext uri="{BB962C8B-B14F-4D97-AF65-F5344CB8AC3E}">
        <p14:creationId xmlns:p14="http://schemas.microsoft.com/office/powerpoint/2010/main" val="2117167071"/>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0_Вертикальный заголовок и текст">
    <p:spTree>
      <p:nvGrpSpPr>
        <p:cNvPr id="1" name=""/>
        <p:cNvGrpSpPr/>
        <p:nvPr/>
      </p:nvGrpSpPr>
      <p:grpSpPr>
        <a:xfrm>
          <a:off x="0" y="0"/>
          <a:ext cx="0" cy="0"/>
          <a:chOff x="0" y="0"/>
          <a:chExt cx="0" cy="0"/>
        </a:xfrm>
      </p:grpSpPr>
      <p:sp>
        <p:nvSpPr>
          <p:cNvPr id="4" name="Рисунок 3"/>
          <p:cNvSpPr>
            <a:spLocks noGrp="1"/>
          </p:cNvSpPr>
          <p:nvPr>
            <p:ph type="pic" sz="quarter" idx="14"/>
          </p:nvPr>
        </p:nvSpPr>
        <p:spPr>
          <a:xfrm>
            <a:off x="930693" y="817563"/>
            <a:ext cx="2052637" cy="3144837"/>
          </a:xfrm>
        </p:spPr>
        <p:txBody>
          <a:bodyPr/>
          <a:lstStyle/>
          <a:p>
            <a:endParaRPr lang="ru-RU"/>
          </a:p>
        </p:txBody>
      </p:sp>
      <p:sp>
        <p:nvSpPr>
          <p:cNvPr id="6" name="Рисунок 3"/>
          <p:cNvSpPr>
            <a:spLocks noGrp="1"/>
          </p:cNvSpPr>
          <p:nvPr>
            <p:ph type="pic" sz="quarter" idx="15"/>
          </p:nvPr>
        </p:nvSpPr>
        <p:spPr>
          <a:xfrm>
            <a:off x="930692" y="3962401"/>
            <a:ext cx="2052637" cy="2069432"/>
          </a:xfrm>
        </p:spPr>
        <p:txBody>
          <a:bodyPr/>
          <a:lstStyle/>
          <a:p>
            <a:endParaRPr lang="ru-RU"/>
          </a:p>
        </p:txBody>
      </p:sp>
      <p:sp>
        <p:nvSpPr>
          <p:cNvPr id="7" name="Рисунок 3"/>
          <p:cNvSpPr>
            <a:spLocks noGrp="1"/>
          </p:cNvSpPr>
          <p:nvPr>
            <p:ph type="pic" sz="quarter" idx="16"/>
          </p:nvPr>
        </p:nvSpPr>
        <p:spPr>
          <a:xfrm>
            <a:off x="5035964" y="817561"/>
            <a:ext cx="2052637" cy="3161634"/>
          </a:xfrm>
        </p:spPr>
        <p:txBody>
          <a:bodyPr/>
          <a:lstStyle/>
          <a:p>
            <a:endParaRPr lang="ru-RU" dirty="0"/>
          </a:p>
        </p:txBody>
      </p:sp>
      <p:sp>
        <p:nvSpPr>
          <p:cNvPr id="10" name="Рисунок 9"/>
          <p:cNvSpPr>
            <a:spLocks noGrp="1"/>
          </p:cNvSpPr>
          <p:nvPr>
            <p:ph type="pic" sz="quarter" idx="19"/>
          </p:nvPr>
        </p:nvSpPr>
        <p:spPr>
          <a:xfrm>
            <a:off x="2983327" y="3962401"/>
            <a:ext cx="4105274" cy="2077348"/>
          </a:xfrm>
        </p:spPr>
        <p:txBody>
          <a:bodyPr/>
          <a:lstStyle/>
          <a:p>
            <a:endParaRPr lang="ru-RU"/>
          </a:p>
        </p:txBody>
      </p:sp>
      <p:sp>
        <p:nvSpPr>
          <p:cNvPr id="14" name="Рисунок 9"/>
          <p:cNvSpPr>
            <a:spLocks noGrp="1"/>
          </p:cNvSpPr>
          <p:nvPr>
            <p:ph type="pic" sz="quarter" idx="22"/>
          </p:nvPr>
        </p:nvSpPr>
        <p:spPr>
          <a:xfrm>
            <a:off x="7088601" y="817560"/>
            <a:ext cx="4105274" cy="2077348"/>
          </a:xfrm>
        </p:spPr>
        <p:txBody>
          <a:bodyPr/>
          <a:lstStyle/>
          <a:p>
            <a:endParaRPr lang="ru-RU"/>
          </a:p>
        </p:txBody>
      </p:sp>
      <p:sp>
        <p:nvSpPr>
          <p:cNvPr id="15" name="Рисунок 3"/>
          <p:cNvSpPr>
            <a:spLocks noGrp="1"/>
          </p:cNvSpPr>
          <p:nvPr>
            <p:ph type="pic" sz="quarter" idx="23"/>
          </p:nvPr>
        </p:nvSpPr>
        <p:spPr>
          <a:xfrm>
            <a:off x="9141238" y="2869235"/>
            <a:ext cx="2052637" cy="3162598"/>
          </a:xfrm>
        </p:spPr>
        <p:txBody>
          <a:bodyPr/>
          <a:lstStyle/>
          <a:p>
            <a:endParaRPr lang="ru-RU"/>
          </a:p>
        </p:txBody>
      </p:sp>
      <p:sp>
        <p:nvSpPr>
          <p:cNvPr id="11" name="Рисунок 3"/>
          <p:cNvSpPr>
            <a:spLocks noGrp="1"/>
          </p:cNvSpPr>
          <p:nvPr>
            <p:ph type="pic" sz="quarter" idx="24"/>
          </p:nvPr>
        </p:nvSpPr>
        <p:spPr>
          <a:xfrm>
            <a:off x="7088601" y="2869235"/>
            <a:ext cx="2052637" cy="3162597"/>
          </a:xfrm>
        </p:spPr>
        <p:txBody>
          <a:bodyPr/>
          <a:lstStyle/>
          <a:p>
            <a:endParaRPr lang="ru-RU"/>
          </a:p>
        </p:txBody>
      </p:sp>
      <p:sp>
        <p:nvSpPr>
          <p:cNvPr id="13" name="Рисунок 3"/>
          <p:cNvSpPr>
            <a:spLocks noGrp="1"/>
          </p:cNvSpPr>
          <p:nvPr>
            <p:ph type="pic" sz="quarter" idx="25"/>
          </p:nvPr>
        </p:nvSpPr>
        <p:spPr>
          <a:xfrm>
            <a:off x="2983327" y="818233"/>
            <a:ext cx="2052637" cy="2069432"/>
          </a:xfrm>
        </p:spPr>
        <p:txBody>
          <a:bodyPr/>
          <a:lstStyle/>
          <a:p>
            <a:endParaRPr lang="ru-RU" dirty="0"/>
          </a:p>
        </p:txBody>
      </p:sp>
    </p:spTree>
    <p:extLst>
      <p:ext uri="{BB962C8B-B14F-4D97-AF65-F5344CB8AC3E}">
        <p14:creationId xmlns:p14="http://schemas.microsoft.com/office/powerpoint/2010/main" val="2775795134"/>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4_Вертикальный заголовок и текст">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1204574" y="1162466"/>
            <a:ext cx="3290386" cy="4427997"/>
          </a:xfrm>
        </p:spPr>
        <p:txBody>
          <a:bodyPr/>
          <a:lstStyle/>
          <a:p>
            <a:endParaRPr lang="ru-RU"/>
          </a:p>
        </p:txBody>
      </p:sp>
      <p:sp>
        <p:nvSpPr>
          <p:cNvPr id="8" name="Рисунок 7"/>
          <p:cNvSpPr>
            <a:spLocks noGrp="1"/>
          </p:cNvSpPr>
          <p:nvPr>
            <p:ph type="pic" sz="quarter" idx="11"/>
          </p:nvPr>
        </p:nvSpPr>
        <p:spPr>
          <a:xfrm>
            <a:off x="5160084" y="1736632"/>
            <a:ext cx="1871831" cy="3274209"/>
          </a:xfrm>
        </p:spPr>
        <p:txBody>
          <a:bodyPr/>
          <a:lstStyle/>
          <a:p>
            <a:endParaRPr lang="ru-RU"/>
          </a:p>
        </p:txBody>
      </p:sp>
    </p:spTree>
    <p:extLst>
      <p:ext uri="{BB962C8B-B14F-4D97-AF65-F5344CB8AC3E}">
        <p14:creationId xmlns:p14="http://schemas.microsoft.com/office/powerpoint/2010/main" val="2941254035"/>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5_Вертикальный заголовок и текст">
    <p:spTree>
      <p:nvGrpSpPr>
        <p:cNvPr id="1" name=""/>
        <p:cNvGrpSpPr/>
        <p:nvPr/>
      </p:nvGrpSpPr>
      <p:grpSpPr>
        <a:xfrm>
          <a:off x="0" y="0"/>
          <a:ext cx="0" cy="0"/>
          <a:chOff x="0" y="0"/>
          <a:chExt cx="0" cy="0"/>
        </a:xfrm>
      </p:grpSpPr>
      <p:sp>
        <p:nvSpPr>
          <p:cNvPr id="8" name="Рисунок 7"/>
          <p:cNvSpPr>
            <a:spLocks noGrp="1"/>
          </p:cNvSpPr>
          <p:nvPr>
            <p:ph type="pic" sz="quarter" idx="11"/>
          </p:nvPr>
        </p:nvSpPr>
        <p:spPr>
          <a:xfrm>
            <a:off x="1892429" y="2290952"/>
            <a:ext cx="1871831" cy="3274209"/>
          </a:xfrm>
        </p:spPr>
        <p:txBody>
          <a:bodyPr/>
          <a:lstStyle/>
          <a:p>
            <a:endParaRPr lang="ru-RU"/>
          </a:p>
        </p:txBody>
      </p:sp>
    </p:spTree>
    <p:extLst>
      <p:ext uri="{BB962C8B-B14F-4D97-AF65-F5344CB8AC3E}">
        <p14:creationId xmlns:p14="http://schemas.microsoft.com/office/powerpoint/2010/main" val="3051323740"/>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6_Вертикальный заголовок и текст">
    <p:spTree>
      <p:nvGrpSpPr>
        <p:cNvPr id="1" name=""/>
        <p:cNvGrpSpPr/>
        <p:nvPr/>
      </p:nvGrpSpPr>
      <p:grpSpPr>
        <a:xfrm>
          <a:off x="0" y="0"/>
          <a:ext cx="0" cy="0"/>
          <a:chOff x="0" y="0"/>
          <a:chExt cx="0" cy="0"/>
        </a:xfrm>
      </p:grpSpPr>
      <p:sp>
        <p:nvSpPr>
          <p:cNvPr id="5" name="Рисунок 7"/>
          <p:cNvSpPr>
            <a:spLocks noGrp="1"/>
          </p:cNvSpPr>
          <p:nvPr>
            <p:ph type="pic" sz="quarter" idx="12"/>
          </p:nvPr>
        </p:nvSpPr>
        <p:spPr>
          <a:xfrm>
            <a:off x="8517819" y="1925083"/>
            <a:ext cx="1871831" cy="3274209"/>
          </a:xfrm>
        </p:spPr>
        <p:txBody>
          <a:bodyPr/>
          <a:lstStyle/>
          <a:p>
            <a:endParaRPr lang="ru-RU"/>
          </a:p>
        </p:txBody>
      </p:sp>
      <p:sp>
        <p:nvSpPr>
          <p:cNvPr id="8" name="Рисунок 7"/>
          <p:cNvSpPr>
            <a:spLocks noGrp="1"/>
          </p:cNvSpPr>
          <p:nvPr>
            <p:ph type="pic" sz="quarter" idx="11"/>
          </p:nvPr>
        </p:nvSpPr>
        <p:spPr>
          <a:xfrm>
            <a:off x="7339972" y="1532490"/>
            <a:ext cx="1871831" cy="3274209"/>
          </a:xfrm>
        </p:spPr>
        <p:txBody>
          <a:bodyPr/>
          <a:lstStyle/>
          <a:p>
            <a:endParaRPr lang="ru-RU"/>
          </a:p>
        </p:txBody>
      </p:sp>
    </p:spTree>
    <p:extLst>
      <p:ext uri="{BB962C8B-B14F-4D97-AF65-F5344CB8AC3E}">
        <p14:creationId xmlns:p14="http://schemas.microsoft.com/office/powerpoint/2010/main" val="3711506251"/>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7_Вертикальный заголовок и текст">
    <p:spTree>
      <p:nvGrpSpPr>
        <p:cNvPr id="1" name=""/>
        <p:cNvGrpSpPr/>
        <p:nvPr/>
      </p:nvGrpSpPr>
      <p:grpSpPr>
        <a:xfrm>
          <a:off x="0" y="0"/>
          <a:ext cx="0" cy="0"/>
          <a:chOff x="0" y="0"/>
          <a:chExt cx="0" cy="0"/>
        </a:xfrm>
      </p:grpSpPr>
      <p:sp>
        <p:nvSpPr>
          <p:cNvPr id="8" name="Рисунок 7"/>
          <p:cNvSpPr>
            <a:spLocks noGrp="1"/>
          </p:cNvSpPr>
          <p:nvPr>
            <p:ph type="pic" sz="quarter" idx="11"/>
          </p:nvPr>
        </p:nvSpPr>
        <p:spPr>
          <a:xfrm>
            <a:off x="7780421" y="1341469"/>
            <a:ext cx="2261937" cy="4058150"/>
          </a:xfrm>
        </p:spPr>
        <p:txBody>
          <a:bodyPr/>
          <a:lstStyle/>
          <a:p>
            <a:endParaRPr lang="ru-RU"/>
          </a:p>
        </p:txBody>
      </p:sp>
    </p:spTree>
    <p:extLst>
      <p:ext uri="{BB962C8B-B14F-4D97-AF65-F5344CB8AC3E}">
        <p14:creationId xmlns:p14="http://schemas.microsoft.com/office/powerpoint/2010/main" val="1927283339"/>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8_Вертикальный заголовок и текст">
    <p:spTree>
      <p:nvGrpSpPr>
        <p:cNvPr id="1" name=""/>
        <p:cNvGrpSpPr/>
        <p:nvPr/>
      </p:nvGrpSpPr>
      <p:grpSpPr>
        <a:xfrm>
          <a:off x="0" y="0"/>
          <a:ext cx="0" cy="0"/>
          <a:chOff x="0" y="0"/>
          <a:chExt cx="0" cy="0"/>
        </a:xfrm>
      </p:grpSpPr>
      <p:sp>
        <p:nvSpPr>
          <p:cNvPr id="6" name="Рисунок 7"/>
          <p:cNvSpPr>
            <a:spLocks noGrp="1"/>
          </p:cNvSpPr>
          <p:nvPr>
            <p:ph type="pic" sz="quarter" idx="12"/>
          </p:nvPr>
        </p:nvSpPr>
        <p:spPr>
          <a:xfrm>
            <a:off x="5158565" y="2088903"/>
            <a:ext cx="1881115" cy="3242479"/>
          </a:xfrm>
        </p:spPr>
        <p:txBody>
          <a:bodyPr/>
          <a:lstStyle/>
          <a:p>
            <a:endParaRPr lang="ru-RU" dirty="0"/>
          </a:p>
        </p:txBody>
      </p:sp>
      <p:sp>
        <p:nvSpPr>
          <p:cNvPr id="7" name="Рисунок 7"/>
          <p:cNvSpPr>
            <a:spLocks noGrp="1"/>
          </p:cNvSpPr>
          <p:nvPr>
            <p:ph type="pic" sz="quarter" idx="13"/>
          </p:nvPr>
        </p:nvSpPr>
        <p:spPr>
          <a:xfrm>
            <a:off x="8239508" y="2088903"/>
            <a:ext cx="1881115" cy="3242479"/>
          </a:xfrm>
        </p:spPr>
        <p:txBody>
          <a:bodyPr/>
          <a:lstStyle/>
          <a:p>
            <a:endParaRPr lang="ru-RU" dirty="0"/>
          </a:p>
        </p:txBody>
      </p:sp>
      <p:sp>
        <p:nvSpPr>
          <p:cNvPr id="8" name="Рисунок 7"/>
          <p:cNvSpPr>
            <a:spLocks noGrp="1"/>
          </p:cNvSpPr>
          <p:nvPr>
            <p:ph type="pic" sz="quarter" idx="11"/>
          </p:nvPr>
        </p:nvSpPr>
        <p:spPr>
          <a:xfrm>
            <a:off x="2077622" y="2079716"/>
            <a:ext cx="1881115" cy="3242479"/>
          </a:xfrm>
        </p:spPr>
        <p:txBody>
          <a:bodyPr/>
          <a:lstStyle/>
          <a:p>
            <a:endParaRPr lang="ru-RU" dirty="0"/>
          </a:p>
        </p:txBody>
      </p:sp>
    </p:spTree>
    <p:extLst>
      <p:ext uri="{BB962C8B-B14F-4D97-AF65-F5344CB8AC3E}">
        <p14:creationId xmlns:p14="http://schemas.microsoft.com/office/powerpoint/2010/main" val="2149568173"/>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9_Вертикальный заголовок и текст">
    <p:spTree>
      <p:nvGrpSpPr>
        <p:cNvPr id="1" name=""/>
        <p:cNvGrpSpPr/>
        <p:nvPr/>
      </p:nvGrpSpPr>
      <p:grpSpPr>
        <a:xfrm>
          <a:off x="0" y="0"/>
          <a:ext cx="0" cy="0"/>
          <a:chOff x="0" y="0"/>
          <a:chExt cx="0" cy="0"/>
        </a:xfrm>
      </p:grpSpPr>
      <p:sp>
        <p:nvSpPr>
          <p:cNvPr id="3" name="Рисунок 2"/>
          <p:cNvSpPr>
            <a:spLocks noGrp="1"/>
          </p:cNvSpPr>
          <p:nvPr>
            <p:ph type="pic" sz="quarter" idx="12"/>
          </p:nvPr>
        </p:nvSpPr>
        <p:spPr>
          <a:xfrm>
            <a:off x="8117115" y="2217821"/>
            <a:ext cx="2422297" cy="2422442"/>
          </a:xfrm>
          <a:prstGeom prst="ellipse">
            <a:avLst/>
          </a:prstGeom>
        </p:spPr>
        <p:txBody>
          <a:bodyPr/>
          <a:lstStyle/>
          <a:p>
            <a:endParaRPr lang="ru-RU" dirty="0"/>
          </a:p>
        </p:txBody>
      </p:sp>
      <p:sp>
        <p:nvSpPr>
          <p:cNvPr id="8" name="Рисунок 7"/>
          <p:cNvSpPr>
            <a:spLocks noGrp="1"/>
          </p:cNvSpPr>
          <p:nvPr>
            <p:ph type="pic" sz="quarter" idx="11"/>
          </p:nvPr>
        </p:nvSpPr>
        <p:spPr>
          <a:xfrm>
            <a:off x="1700464" y="1359656"/>
            <a:ext cx="2258274" cy="4039962"/>
          </a:xfrm>
        </p:spPr>
        <p:txBody>
          <a:bodyPr/>
          <a:lstStyle/>
          <a:p>
            <a:endParaRPr lang="ru-RU" dirty="0"/>
          </a:p>
        </p:txBody>
      </p:sp>
    </p:spTree>
    <p:extLst>
      <p:ext uri="{BB962C8B-B14F-4D97-AF65-F5344CB8AC3E}">
        <p14:creationId xmlns:p14="http://schemas.microsoft.com/office/powerpoint/2010/main" val="977595896"/>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0_Вертикальный заголовок и текст">
    <p:spTree>
      <p:nvGrpSpPr>
        <p:cNvPr id="1" name=""/>
        <p:cNvGrpSpPr/>
        <p:nvPr/>
      </p:nvGrpSpPr>
      <p:grpSpPr>
        <a:xfrm>
          <a:off x="0" y="0"/>
          <a:ext cx="0" cy="0"/>
          <a:chOff x="0" y="0"/>
          <a:chExt cx="0" cy="0"/>
        </a:xfrm>
      </p:grpSpPr>
      <p:sp>
        <p:nvSpPr>
          <p:cNvPr id="8" name="Рисунок 7"/>
          <p:cNvSpPr>
            <a:spLocks noGrp="1"/>
          </p:cNvSpPr>
          <p:nvPr>
            <p:ph type="pic" sz="quarter" idx="11"/>
          </p:nvPr>
        </p:nvSpPr>
        <p:spPr>
          <a:xfrm>
            <a:off x="1425352" y="1162467"/>
            <a:ext cx="3290082" cy="4427997"/>
          </a:xfrm>
        </p:spPr>
        <p:txBody>
          <a:bodyPr/>
          <a:lstStyle/>
          <a:p>
            <a:endParaRPr lang="ru-RU" dirty="0"/>
          </a:p>
        </p:txBody>
      </p:sp>
    </p:spTree>
    <p:extLst>
      <p:ext uri="{BB962C8B-B14F-4D97-AF65-F5344CB8AC3E}">
        <p14:creationId xmlns:p14="http://schemas.microsoft.com/office/powerpoint/2010/main" val="1607990569"/>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1_Вертикальный заголовок и текст">
    <p:spTree>
      <p:nvGrpSpPr>
        <p:cNvPr id="1" name=""/>
        <p:cNvGrpSpPr/>
        <p:nvPr/>
      </p:nvGrpSpPr>
      <p:grpSpPr>
        <a:xfrm>
          <a:off x="0" y="0"/>
          <a:ext cx="0" cy="0"/>
          <a:chOff x="0" y="0"/>
          <a:chExt cx="0" cy="0"/>
        </a:xfrm>
      </p:grpSpPr>
      <p:sp>
        <p:nvSpPr>
          <p:cNvPr id="8" name="Рисунок 7"/>
          <p:cNvSpPr>
            <a:spLocks noGrp="1"/>
          </p:cNvSpPr>
          <p:nvPr>
            <p:ph type="pic" sz="quarter" idx="11"/>
          </p:nvPr>
        </p:nvSpPr>
        <p:spPr>
          <a:xfrm>
            <a:off x="7328847" y="1162467"/>
            <a:ext cx="3290082" cy="4427997"/>
          </a:xfrm>
        </p:spPr>
        <p:txBody>
          <a:bodyPr/>
          <a:lstStyle/>
          <a:p>
            <a:endParaRPr lang="ru-RU" dirty="0"/>
          </a:p>
        </p:txBody>
      </p:sp>
    </p:spTree>
    <p:extLst>
      <p:ext uri="{BB962C8B-B14F-4D97-AF65-F5344CB8AC3E}">
        <p14:creationId xmlns:p14="http://schemas.microsoft.com/office/powerpoint/2010/main" val="1464326942"/>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2_Вертикальный заголовок и текст">
    <p:spTree>
      <p:nvGrpSpPr>
        <p:cNvPr id="1" name=""/>
        <p:cNvGrpSpPr/>
        <p:nvPr/>
      </p:nvGrpSpPr>
      <p:grpSpPr>
        <a:xfrm>
          <a:off x="0" y="0"/>
          <a:ext cx="0" cy="0"/>
          <a:chOff x="0" y="0"/>
          <a:chExt cx="0" cy="0"/>
        </a:xfrm>
      </p:grpSpPr>
      <p:sp>
        <p:nvSpPr>
          <p:cNvPr id="8" name="Рисунок 7"/>
          <p:cNvSpPr>
            <a:spLocks noGrp="1"/>
          </p:cNvSpPr>
          <p:nvPr>
            <p:ph type="pic" sz="quarter" idx="11"/>
          </p:nvPr>
        </p:nvSpPr>
        <p:spPr>
          <a:xfrm>
            <a:off x="1313057" y="1227157"/>
            <a:ext cx="3290082" cy="4427997"/>
          </a:xfrm>
        </p:spPr>
        <p:txBody>
          <a:bodyPr/>
          <a:lstStyle/>
          <a:p>
            <a:endParaRPr lang="ru-RU" dirty="0"/>
          </a:p>
        </p:txBody>
      </p:sp>
    </p:spTree>
    <p:extLst>
      <p:ext uri="{BB962C8B-B14F-4D97-AF65-F5344CB8AC3E}">
        <p14:creationId xmlns:p14="http://schemas.microsoft.com/office/powerpoint/2010/main" val="3768833865"/>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3_Вертикальный заголовок и текст">
    <p:spTree>
      <p:nvGrpSpPr>
        <p:cNvPr id="1" name=""/>
        <p:cNvGrpSpPr/>
        <p:nvPr/>
      </p:nvGrpSpPr>
      <p:grpSpPr>
        <a:xfrm>
          <a:off x="0" y="0"/>
          <a:ext cx="0" cy="0"/>
          <a:chOff x="0" y="0"/>
          <a:chExt cx="0" cy="0"/>
        </a:xfrm>
      </p:grpSpPr>
      <p:sp>
        <p:nvSpPr>
          <p:cNvPr id="8" name="Рисунок 7"/>
          <p:cNvSpPr>
            <a:spLocks noGrp="1"/>
          </p:cNvSpPr>
          <p:nvPr>
            <p:ph type="pic" sz="quarter" idx="11"/>
          </p:nvPr>
        </p:nvSpPr>
        <p:spPr>
          <a:xfrm>
            <a:off x="2342705" y="0"/>
            <a:ext cx="7374503" cy="3930555"/>
          </a:xfrm>
        </p:spPr>
        <p:txBody>
          <a:bodyPr/>
          <a:lstStyle/>
          <a:p>
            <a:endParaRPr lang="ru-RU" dirty="0"/>
          </a:p>
        </p:txBody>
      </p:sp>
    </p:spTree>
    <p:extLst>
      <p:ext uri="{BB962C8B-B14F-4D97-AF65-F5344CB8AC3E}">
        <p14:creationId xmlns:p14="http://schemas.microsoft.com/office/powerpoint/2010/main" val="2425083844"/>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4_Вертикальный заголовок и текст">
    <p:spTree>
      <p:nvGrpSpPr>
        <p:cNvPr id="1" name=""/>
        <p:cNvGrpSpPr/>
        <p:nvPr/>
      </p:nvGrpSpPr>
      <p:grpSpPr>
        <a:xfrm>
          <a:off x="0" y="0"/>
          <a:ext cx="0" cy="0"/>
          <a:chOff x="0" y="0"/>
          <a:chExt cx="0" cy="0"/>
        </a:xfrm>
      </p:grpSpPr>
      <p:sp>
        <p:nvSpPr>
          <p:cNvPr id="8" name="Рисунок 7"/>
          <p:cNvSpPr>
            <a:spLocks noGrp="1"/>
          </p:cNvSpPr>
          <p:nvPr>
            <p:ph type="pic" sz="quarter" idx="11"/>
          </p:nvPr>
        </p:nvSpPr>
        <p:spPr>
          <a:xfrm>
            <a:off x="1434848" y="2654905"/>
            <a:ext cx="3290082" cy="4203095"/>
          </a:xfrm>
        </p:spPr>
        <p:txBody>
          <a:bodyPr/>
          <a:lstStyle/>
          <a:p>
            <a:endParaRPr lang="ru-RU" dirty="0"/>
          </a:p>
        </p:txBody>
      </p:sp>
    </p:spTree>
    <p:extLst>
      <p:ext uri="{BB962C8B-B14F-4D97-AF65-F5344CB8AC3E}">
        <p14:creationId xmlns:p14="http://schemas.microsoft.com/office/powerpoint/2010/main" val="3509129785"/>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5_Вертикальный заголовок и текст">
    <p:spTree>
      <p:nvGrpSpPr>
        <p:cNvPr id="1" name=""/>
        <p:cNvGrpSpPr/>
        <p:nvPr/>
      </p:nvGrpSpPr>
      <p:grpSpPr>
        <a:xfrm>
          <a:off x="0" y="0"/>
          <a:ext cx="0" cy="0"/>
          <a:chOff x="0" y="0"/>
          <a:chExt cx="0" cy="0"/>
        </a:xfrm>
      </p:grpSpPr>
      <p:sp>
        <p:nvSpPr>
          <p:cNvPr id="8" name="Рисунок 7"/>
          <p:cNvSpPr>
            <a:spLocks noGrp="1"/>
          </p:cNvSpPr>
          <p:nvPr>
            <p:ph type="pic" sz="quarter" idx="11"/>
          </p:nvPr>
        </p:nvSpPr>
        <p:spPr>
          <a:xfrm>
            <a:off x="6408891" y="1058594"/>
            <a:ext cx="5783109" cy="4283092"/>
          </a:xfrm>
        </p:spPr>
        <p:txBody>
          <a:bodyPr/>
          <a:lstStyle/>
          <a:p>
            <a:endParaRPr lang="ru-RU" dirty="0"/>
          </a:p>
        </p:txBody>
      </p:sp>
    </p:spTree>
    <p:extLst>
      <p:ext uri="{BB962C8B-B14F-4D97-AF65-F5344CB8AC3E}">
        <p14:creationId xmlns:p14="http://schemas.microsoft.com/office/powerpoint/2010/main" val="864588244"/>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6_Вертикальный заголовок и текст">
    <p:spTree>
      <p:nvGrpSpPr>
        <p:cNvPr id="1" name=""/>
        <p:cNvGrpSpPr/>
        <p:nvPr/>
      </p:nvGrpSpPr>
      <p:grpSpPr>
        <a:xfrm>
          <a:off x="0" y="0"/>
          <a:ext cx="0" cy="0"/>
          <a:chOff x="0" y="0"/>
          <a:chExt cx="0" cy="0"/>
        </a:xfrm>
      </p:grpSpPr>
      <p:sp>
        <p:nvSpPr>
          <p:cNvPr id="8" name="Рисунок 7"/>
          <p:cNvSpPr>
            <a:spLocks noGrp="1"/>
          </p:cNvSpPr>
          <p:nvPr>
            <p:ph type="pic" sz="quarter" idx="11"/>
          </p:nvPr>
        </p:nvSpPr>
        <p:spPr>
          <a:xfrm>
            <a:off x="1531423" y="1567035"/>
            <a:ext cx="5550568" cy="3566439"/>
          </a:xfrm>
        </p:spPr>
        <p:txBody>
          <a:bodyPr/>
          <a:lstStyle/>
          <a:p>
            <a:endParaRPr lang="ru-RU" dirty="0"/>
          </a:p>
        </p:txBody>
      </p:sp>
    </p:spTree>
    <p:extLst>
      <p:ext uri="{BB962C8B-B14F-4D97-AF65-F5344CB8AC3E}">
        <p14:creationId xmlns:p14="http://schemas.microsoft.com/office/powerpoint/2010/main" val="305314321"/>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7_Вертикальный заголовок и текст">
    <p:spTree>
      <p:nvGrpSpPr>
        <p:cNvPr id="1" name=""/>
        <p:cNvGrpSpPr/>
        <p:nvPr/>
      </p:nvGrpSpPr>
      <p:grpSpPr>
        <a:xfrm>
          <a:off x="0" y="0"/>
          <a:ext cx="0" cy="0"/>
          <a:chOff x="0" y="0"/>
          <a:chExt cx="0" cy="0"/>
        </a:xfrm>
      </p:grpSpPr>
      <p:sp>
        <p:nvSpPr>
          <p:cNvPr id="8" name="Рисунок 7"/>
          <p:cNvSpPr>
            <a:spLocks noGrp="1"/>
          </p:cNvSpPr>
          <p:nvPr>
            <p:ph type="pic" sz="quarter" idx="11"/>
          </p:nvPr>
        </p:nvSpPr>
        <p:spPr>
          <a:xfrm>
            <a:off x="2751606" y="2869351"/>
            <a:ext cx="6689558" cy="3988649"/>
          </a:xfrm>
        </p:spPr>
        <p:txBody>
          <a:bodyPr/>
          <a:lstStyle/>
          <a:p>
            <a:endParaRPr lang="ru-RU" dirty="0"/>
          </a:p>
        </p:txBody>
      </p:sp>
    </p:spTree>
    <p:extLst>
      <p:ext uri="{BB962C8B-B14F-4D97-AF65-F5344CB8AC3E}">
        <p14:creationId xmlns:p14="http://schemas.microsoft.com/office/powerpoint/2010/main" val="2232165835"/>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8_Вертикальный заголовок и текст">
    <p:spTree>
      <p:nvGrpSpPr>
        <p:cNvPr id="1" name=""/>
        <p:cNvGrpSpPr/>
        <p:nvPr/>
      </p:nvGrpSpPr>
      <p:grpSpPr>
        <a:xfrm>
          <a:off x="0" y="0"/>
          <a:ext cx="0" cy="0"/>
          <a:chOff x="0" y="0"/>
          <a:chExt cx="0" cy="0"/>
        </a:xfrm>
      </p:grpSpPr>
      <p:sp>
        <p:nvSpPr>
          <p:cNvPr id="8" name="Рисунок 7"/>
          <p:cNvSpPr>
            <a:spLocks noGrp="1"/>
          </p:cNvSpPr>
          <p:nvPr>
            <p:ph type="pic" sz="quarter" idx="11"/>
          </p:nvPr>
        </p:nvSpPr>
        <p:spPr>
          <a:xfrm>
            <a:off x="0" y="1443631"/>
            <a:ext cx="5703376" cy="3815059"/>
          </a:xfrm>
        </p:spPr>
        <p:txBody>
          <a:bodyPr/>
          <a:lstStyle/>
          <a:p>
            <a:endParaRPr lang="ru-RU" dirty="0"/>
          </a:p>
        </p:txBody>
      </p:sp>
    </p:spTree>
    <p:extLst>
      <p:ext uri="{BB962C8B-B14F-4D97-AF65-F5344CB8AC3E}">
        <p14:creationId xmlns:p14="http://schemas.microsoft.com/office/powerpoint/2010/main" val="3718791678"/>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9_Вертикальный заголовок и текст">
    <p:spTree>
      <p:nvGrpSpPr>
        <p:cNvPr id="1" name=""/>
        <p:cNvGrpSpPr/>
        <p:nvPr/>
      </p:nvGrpSpPr>
      <p:grpSpPr>
        <a:xfrm>
          <a:off x="0" y="0"/>
          <a:ext cx="0" cy="0"/>
          <a:chOff x="0" y="0"/>
          <a:chExt cx="0" cy="0"/>
        </a:xfrm>
      </p:grpSpPr>
      <p:sp>
        <p:nvSpPr>
          <p:cNvPr id="4" name="Рисунок 3"/>
          <p:cNvSpPr>
            <a:spLocks noGrp="1"/>
          </p:cNvSpPr>
          <p:nvPr>
            <p:ph type="pic" sz="quarter" idx="12"/>
          </p:nvPr>
        </p:nvSpPr>
        <p:spPr>
          <a:xfrm>
            <a:off x="0" y="0"/>
            <a:ext cx="12192000" cy="6858000"/>
          </a:xfrm>
        </p:spPr>
        <p:txBody>
          <a:bodyPr/>
          <a:lstStyle/>
          <a:p>
            <a:endParaRPr lang="ru-RU"/>
          </a:p>
        </p:txBody>
      </p:sp>
      <p:sp>
        <p:nvSpPr>
          <p:cNvPr id="8" name="Рисунок 7"/>
          <p:cNvSpPr>
            <a:spLocks noGrp="1"/>
          </p:cNvSpPr>
          <p:nvPr>
            <p:ph type="pic" sz="quarter" idx="11"/>
          </p:nvPr>
        </p:nvSpPr>
        <p:spPr>
          <a:xfrm>
            <a:off x="6112042" y="1877447"/>
            <a:ext cx="4684295" cy="2967269"/>
          </a:xfrm>
        </p:spPr>
        <p:txBody>
          <a:bodyPr/>
          <a:lstStyle/>
          <a:p>
            <a:endParaRPr lang="ru-RU" dirty="0"/>
          </a:p>
        </p:txBody>
      </p:sp>
    </p:spTree>
    <p:extLst>
      <p:ext uri="{BB962C8B-B14F-4D97-AF65-F5344CB8AC3E}">
        <p14:creationId xmlns:p14="http://schemas.microsoft.com/office/powerpoint/2010/main" val="3614582832"/>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Заголовок и объект">
    <p:spTree>
      <p:nvGrpSpPr>
        <p:cNvPr id="1" name=""/>
        <p:cNvGrpSpPr/>
        <p:nvPr/>
      </p:nvGrpSpPr>
      <p:grpSpPr>
        <a:xfrm>
          <a:off x="0" y="0"/>
          <a:ext cx="0" cy="0"/>
          <a:chOff x="0" y="0"/>
          <a:chExt cx="0" cy="0"/>
        </a:xfrm>
      </p:grpSpPr>
      <p:sp>
        <p:nvSpPr>
          <p:cNvPr id="3" name="Рисунок 2"/>
          <p:cNvSpPr>
            <a:spLocks noGrp="1"/>
          </p:cNvSpPr>
          <p:nvPr>
            <p:ph type="pic" sz="quarter" idx="11"/>
          </p:nvPr>
        </p:nvSpPr>
        <p:spPr>
          <a:xfrm>
            <a:off x="0" y="0"/>
            <a:ext cx="12192000" cy="6858000"/>
          </a:xfrm>
          <a:prstGeom prst="rtTriangle">
            <a:avLst/>
          </a:prstGeom>
        </p:spPr>
        <p:txBody>
          <a:bodyPr/>
          <a:lstStyle/>
          <a:p>
            <a:endParaRPr lang="ru-RU"/>
          </a:p>
        </p:txBody>
      </p:sp>
    </p:spTree>
    <p:extLst>
      <p:ext uri="{BB962C8B-B14F-4D97-AF65-F5344CB8AC3E}">
        <p14:creationId xmlns:p14="http://schemas.microsoft.com/office/powerpoint/2010/main" val="2569701282"/>
      </p:ext>
    </p:extLst>
  </p:cSld>
  <p:clrMapOvr>
    <a:masterClrMapping/>
  </p:clrMapOvr>
  <p:transition spd="slow">
    <p:wip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_Заголовок и объект">
    <p:spTree>
      <p:nvGrpSpPr>
        <p:cNvPr id="1" name=""/>
        <p:cNvGrpSpPr/>
        <p:nvPr/>
      </p:nvGrpSpPr>
      <p:grpSpPr>
        <a:xfrm>
          <a:off x="0" y="0"/>
          <a:ext cx="0" cy="0"/>
          <a:chOff x="0" y="0"/>
          <a:chExt cx="0" cy="0"/>
        </a:xfrm>
      </p:grpSpPr>
      <p:sp>
        <p:nvSpPr>
          <p:cNvPr id="8" name="Рисунок 7"/>
          <p:cNvSpPr>
            <a:spLocks noGrp="1"/>
          </p:cNvSpPr>
          <p:nvPr>
            <p:ph type="pic" sz="quarter" idx="10"/>
          </p:nvPr>
        </p:nvSpPr>
        <p:spPr>
          <a:xfrm>
            <a:off x="0" y="0"/>
            <a:ext cx="12192000" cy="2246313"/>
          </a:xfrm>
        </p:spPr>
        <p:txBody>
          <a:bodyPr/>
          <a:lstStyle/>
          <a:p>
            <a:endParaRPr lang="ru-RU"/>
          </a:p>
        </p:txBody>
      </p:sp>
    </p:spTree>
    <p:extLst>
      <p:ext uri="{BB962C8B-B14F-4D97-AF65-F5344CB8AC3E}">
        <p14:creationId xmlns:p14="http://schemas.microsoft.com/office/powerpoint/2010/main" val="2296686416"/>
      </p:ext>
    </p:extLst>
  </p:cSld>
  <p:clrMapOvr>
    <a:masterClrMapping/>
  </p:clrMapOvr>
  <p:transition spd="slow">
    <p:wip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Заголовок и объект">
    <p:spTree>
      <p:nvGrpSpPr>
        <p:cNvPr id="1" name=""/>
        <p:cNvGrpSpPr/>
        <p:nvPr/>
      </p:nvGrpSpPr>
      <p:grpSpPr>
        <a:xfrm>
          <a:off x="0" y="0"/>
          <a:ext cx="0" cy="0"/>
          <a:chOff x="0" y="0"/>
          <a:chExt cx="0" cy="0"/>
        </a:xfrm>
      </p:grpSpPr>
      <p:sp>
        <p:nvSpPr>
          <p:cNvPr id="8" name="Рисунок 7"/>
          <p:cNvSpPr>
            <a:spLocks noGrp="1"/>
          </p:cNvSpPr>
          <p:nvPr>
            <p:ph type="pic" sz="quarter" idx="10"/>
          </p:nvPr>
        </p:nvSpPr>
        <p:spPr>
          <a:xfrm>
            <a:off x="0" y="4611687"/>
            <a:ext cx="12192000" cy="2246313"/>
          </a:xfrm>
        </p:spPr>
        <p:txBody>
          <a:bodyPr/>
          <a:lstStyle/>
          <a:p>
            <a:endParaRPr lang="ru-RU"/>
          </a:p>
        </p:txBody>
      </p:sp>
    </p:spTree>
    <p:extLst>
      <p:ext uri="{BB962C8B-B14F-4D97-AF65-F5344CB8AC3E}">
        <p14:creationId xmlns:p14="http://schemas.microsoft.com/office/powerpoint/2010/main" val="2124908286"/>
      </p:ext>
    </p:extLst>
  </p:cSld>
  <p:clrMapOvr>
    <a:masterClrMapping/>
  </p:clrMapOvr>
  <p:transition spd="slow">
    <p:wip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Заголовок и объект">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314826"/>
      </p:ext>
    </p:extLst>
  </p:cSld>
  <p:clrMapOvr>
    <a:masterClrMapping/>
  </p:clrMapOvr>
  <p:transition spd="slow">
    <p:wip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1_Blank">
  <p:cSld name="1_Blank">
    <p:bg>
      <p:bgPr>
        <a:solidFill>
          <a:srgbClr val="002835"/>
        </a:solidFill>
        <a:effectLst/>
      </p:bgPr>
    </p:bg>
    <p:spTree>
      <p:nvGrpSpPr>
        <p:cNvPr id="1" name="Shape 10"/>
        <p:cNvGrpSpPr/>
        <p:nvPr/>
      </p:nvGrpSpPr>
      <p:grpSpPr>
        <a:xfrm>
          <a:off x="0" y="0"/>
          <a:ext cx="0" cy="0"/>
          <a:chOff x="0" y="0"/>
          <a:chExt cx="0" cy="0"/>
        </a:xfrm>
      </p:grpSpPr>
    </p:spTree>
    <p:extLst>
      <p:ext uri="{BB962C8B-B14F-4D97-AF65-F5344CB8AC3E}">
        <p14:creationId xmlns:p14="http://schemas.microsoft.com/office/powerpoint/2010/main" val="113626193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1BF9EB5F-3244-4B9D-9D88-3A0986ECA498}" type="datetimeFigureOut">
              <a:rPr lang="en-US" smtClean="0"/>
              <a:t>9/28/2019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D5EB25A9-8B46-4EDF-9437-1C4C0F0C405D}" type="slidenum">
              <a:rPr lang="en-US" smtClean="0"/>
              <a:t>‹#›</a:t>
            </a:fld>
            <a:endParaRPr lang="en-US"/>
          </a:p>
        </p:txBody>
      </p:sp>
    </p:spTree>
    <p:extLst>
      <p:ext uri="{BB962C8B-B14F-4D97-AF65-F5344CB8AC3E}">
        <p14:creationId xmlns:p14="http://schemas.microsoft.com/office/powerpoint/2010/main" val="293535140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Content_GradientBackground2">
    <p:spTree>
      <p:nvGrpSpPr>
        <p:cNvPr id="1" name=""/>
        <p:cNvGrpSpPr/>
        <p:nvPr/>
      </p:nvGrpSpPr>
      <p:grpSpPr>
        <a:xfrm>
          <a:off x="0" y="0"/>
          <a:ext cx="0" cy="0"/>
          <a:chOff x="0" y="0"/>
          <a:chExt cx="0" cy="0"/>
        </a:xfrm>
      </p:grpSpPr>
      <p:sp>
        <p:nvSpPr>
          <p:cNvPr id="9" name="Title 1"/>
          <p:cNvSpPr>
            <a:spLocks noGrp="1"/>
          </p:cNvSpPr>
          <p:nvPr>
            <p:ph type="title"/>
          </p:nvPr>
        </p:nvSpPr>
        <p:spPr>
          <a:xfrm>
            <a:off x="284358" y="204797"/>
            <a:ext cx="11330229" cy="899021"/>
          </a:xfrm>
          <a:prstGeom prst="rect">
            <a:avLst/>
          </a:prstGeom>
        </p:spPr>
        <p:txBody>
          <a:bodyPr>
            <a:normAutofit/>
          </a:bodyPr>
          <a:lstStyle>
            <a:lvl1pPr>
              <a:defRPr sz="4000">
                <a:solidFill>
                  <a:schemeClr val="bg1"/>
                </a:solidFill>
                <a:effectLst>
                  <a:outerShdw blurRad="38100" dist="38100" dir="2700000" algn="tl">
                    <a:srgbClr val="000000">
                      <a:alpha val="43137"/>
                    </a:srgbClr>
                  </a:outerShdw>
                </a:effectLst>
                <a:latin typeface="HeronSans SemiBold"/>
              </a:defRPr>
            </a:lvl1pPr>
          </a:lstStyle>
          <a:p>
            <a:endParaRPr lang="en-US" dirty="0">
              <a:latin typeface="HeronSans SemiBold" panose="02000503040000020004" pitchFamily="50" charset="0"/>
            </a:endParaRPr>
          </a:p>
        </p:txBody>
      </p:sp>
      <p:sp>
        <p:nvSpPr>
          <p:cNvPr id="10" name="Content Placeholder 2"/>
          <p:cNvSpPr>
            <a:spLocks noGrp="1"/>
          </p:cNvSpPr>
          <p:nvPr>
            <p:ph idx="1"/>
          </p:nvPr>
        </p:nvSpPr>
        <p:spPr>
          <a:xfrm>
            <a:off x="445062" y="1111911"/>
            <a:ext cx="11623125" cy="5336514"/>
          </a:xfrm>
          <a:prstGeom prst="rect">
            <a:avLst/>
          </a:prstGeom>
        </p:spPr>
        <p:txBody>
          <a:bodyPr/>
          <a:lstStyle>
            <a:lvl1pPr>
              <a:defRPr sz="2000">
                <a:effectLst>
                  <a:outerShdw blurRad="38100" dist="38100" dir="2700000" algn="tl">
                    <a:srgbClr val="000000">
                      <a:alpha val="43137"/>
                    </a:srgbClr>
                  </a:outerShdw>
                </a:effectLst>
              </a:defRPr>
            </a:lvl1pPr>
          </a:lstStyle>
          <a:p>
            <a:pPr marL="0" indent="0">
              <a:buNone/>
            </a:pPr>
            <a:endParaRPr lang="en-US" dirty="0"/>
          </a:p>
        </p:txBody>
      </p:sp>
    </p:spTree>
    <p:extLst>
      <p:ext uri="{BB962C8B-B14F-4D97-AF65-F5344CB8AC3E}">
        <p14:creationId xmlns:p14="http://schemas.microsoft.com/office/powerpoint/2010/main" val="232356054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71"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Master Text</a:t>
            </a:r>
            <a:endParaRPr lang="ru-RU" dirty="0"/>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Size 1</a:t>
            </a:r>
            <a:endParaRPr lang="ru-RU" dirty="0"/>
          </a:p>
          <a:p>
            <a:pPr lvl="1"/>
            <a:r>
              <a:rPr lang="en-US" dirty="0"/>
              <a:t>Size 2</a:t>
            </a:r>
            <a:endParaRPr lang="ru-RU" dirty="0"/>
          </a:p>
          <a:p>
            <a:pPr lvl="2"/>
            <a:r>
              <a:rPr lang="en-US" dirty="0"/>
              <a:t>Size 3</a:t>
            </a:r>
            <a:endParaRPr lang="ru-RU" dirty="0"/>
          </a:p>
          <a:p>
            <a:pPr lvl="3"/>
            <a:r>
              <a:rPr lang="en-US" dirty="0"/>
              <a:t>Size 4</a:t>
            </a:r>
            <a:endParaRPr lang="ru-RU" dirty="0"/>
          </a:p>
          <a:p>
            <a:pPr lvl="4"/>
            <a:r>
              <a:rPr lang="en-US" dirty="0"/>
              <a:t>Size 5</a:t>
            </a:r>
            <a:endParaRPr lang="ru-RU" dirty="0"/>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1F0DAF-B19F-4BF5-BAAA-E74724289BFD}" type="datetimeFigureOut">
              <a:rPr lang="ru-RU" smtClean="0"/>
              <a:t>28.09.2019</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9947D1-2358-43FA-806E-656FA9581B80}" type="slidenum">
              <a:rPr lang="ru-RU" smtClean="0"/>
              <a:t>‹#›</a:t>
            </a:fld>
            <a:endParaRPr lang="ru-RU"/>
          </a:p>
        </p:txBody>
      </p:sp>
      <p:pic>
        <p:nvPicPr>
          <p:cNvPr id="9" name="Picture 8">
            <a:extLst>
              <a:ext uri="{FF2B5EF4-FFF2-40B4-BE49-F238E27FC236}">
                <a16:creationId xmlns:a16="http://schemas.microsoft.com/office/drawing/2014/main" id="{5A8B1507-A5B0-3049-9960-937BE10FB4DF}"/>
              </a:ext>
            </a:extLst>
          </p:cNvPr>
          <p:cNvPicPr>
            <a:picLocks noChangeAspect="1"/>
          </p:cNvPicPr>
          <p:nvPr userDrawn="1"/>
        </p:nvPicPr>
        <p:blipFill>
          <a:blip r:embed="rId7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841123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61" r:id="rId6"/>
    <p:sldLayoutId id="2147483653" r:id="rId7"/>
    <p:sldLayoutId id="2147483654" r:id="rId8"/>
    <p:sldLayoutId id="2147483655" r:id="rId9"/>
    <p:sldLayoutId id="2147483656" r:id="rId10"/>
    <p:sldLayoutId id="2147483657" r:id="rId11"/>
    <p:sldLayoutId id="2147483658" r:id="rId12"/>
    <p:sldLayoutId id="2147483659"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8" r:id="rId29"/>
    <p:sldLayoutId id="2147483677" r:id="rId30"/>
    <p:sldLayoutId id="2147483679" r:id="rId31"/>
    <p:sldLayoutId id="2147483682" r:id="rId32"/>
    <p:sldLayoutId id="2147483683" r:id="rId33"/>
    <p:sldLayoutId id="2147483684" r:id="rId34"/>
    <p:sldLayoutId id="2147483685" r:id="rId35"/>
    <p:sldLayoutId id="2147483686" r:id="rId36"/>
    <p:sldLayoutId id="2147483687" r:id="rId37"/>
    <p:sldLayoutId id="2147483688" r:id="rId38"/>
    <p:sldLayoutId id="2147483689" r:id="rId39"/>
    <p:sldLayoutId id="2147483690" r:id="rId40"/>
    <p:sldLayoutId id="2147483694" r:id="rId41"/>
    <p:sldLayoutId id="2147483691" r:id="rId42"/>
    <p:sldLayoutId id="2147483692" r:id="rId43"/>
    <p:sldLayoutId id="2147483693" r:id="rId44"/>
    <p:sldLayoutId id="2147483680" r:id="rId45"/>
    <p:sldLayoutId id="2147483681"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 id="2147483705" r:id="rId57"/>
    <p:sldLayoutId id="2147483706" r:id="rId58"/>
    <p:sldLayoutId id="2147483707" r:id="rId59"/>
    <p:sldLayoutId id="2147483708" r:id="rId60"/>
    <p:sldLayoutId id="2147483709" r:id="rId61"/>
    <p:sldLayoutId id="2147483710" r:id="rId62"/>
    <p:sldLayoutId id="2147483711" r:id="rId63"/>
    <p:sldLayoutId id="2147483712" r:id="rId64"/>
    <p:sldLayoutId id="2147483713" r:id="rId65"/>
    <p:sldLayoutId id="2147483714" r:id="rId66"/>
    <p:sldLayoutId id="2147483715" r:id="rId67"/>
    <p:sldLayoutId id="2147483717" r:id="rId68"/>
    <p:sldLayoutId id="2147483719" r:id="rId69"/>
  </p:sldLayoutIdLst>
  <p:transition spd="slow">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6.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68.xml"/><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5.xml"/><Relationship Id="rId1" Type="http://schemas.openxmlformats.org/officeDocument/2006/relationships/slideLayout" Target="../slideLayouts/slideLayout69.xml"/><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68.xml"/><Relationship Id="rId4" Type="http://schemas.openxmlformats.org/officeDocument/2006/relationships/hyperlink" Target="https://www.raphkoster.com/2018/01/17/the-cost-of-games/"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68.xml"/><Relationship Id="rId4" Type="http://schemas.openxmlformats.org/officeDocument/2006/relationships/hyperlink" Target="https://www.raphkoster.com/2018/01/17/the-cost-of-games/"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68.xml"/><Relationship Id="rId4" Type="http://schemas.openxmlformats.org/officeDocument/2006/relationships/hyperlink" Target="https://www.raphkoster.com/2018/01/17/the-cost-of-games/"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3.xml"/><Relationship Id="rId5" Type="http://schemas.openxmlformats.org/officeDocument/2006/relationships/image" Target="../media/image27.jpeg"/><Relationship Id="rId4" Type="http://schemas.openxmlformats.org/officeDocument/2006/relationships/image" Target="../media/image26.png"/></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0.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41.xml"/><Relationship Id="rId1" Type="http://schemas.openxmlformats.org/officeDocument/2006/relationships/slideLayout" Target="../slideLayouts/slideLayout3.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png"/></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4.xml"/><Relationship Id="rId1" Type="http://schemas.openxmlformats.org/officeDocument/2006/relationships/slideLayout" Target="../slideLayouts/slideLayout3.xml"/><Relationship Id="rId6" Type="http://schemas.openxmlformats.org/officeDocument/2006/relationships/image" Target="../media/image39.png"/><Relationship Id="rId5" Type="http://schemas.openxmlformats.org/officeDocument/2006/relationships/image" Target="../media/image38.gif"/><Relationship Id="rId4" Type="http://schemas.openxmlformats.org/officeDocument/2006/relationships/image" Target="../media/image37.jpeg"/></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7.xml"/><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9.xml"/><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image" Target="../media/image43.jpeg"/><Relationship Id="rId4" Type="http://schemas.openxmlformats.org/officeDocument/2006/relationships/image" Target="../media/image42.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1.xml"/><Relationship Id="rId1" Type="http://schemas.openxmlformats.org/officeDocument/2006/relationships/slideLayout" Target="../slideLayouts/slideLayout9.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3.png"/><Relationship Id="rId2" Type="http://schemas.openxmlformats.org/officeDocument/2006/relationships/notesSlide" Target="../notesSlides/notesSlide59.xml"/><Relationship Id="rId1" Type="http://schemas.openxmlformats.org/officeDocument/2006/relationships/slideLayout" Target="../slideLayouts/slideLayout66.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B0B35BF-A49B-3140-9BA7-20F7437F22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759" y="635432"/>
            <a:ext cx="11236024" cy="5249936"/>
          </a:xfrm>
          <a:prstGeom prst="rect">
            <a:avLst/>
          </a:prstGeom>
        </p:spPr>
      </p:pic>
    </p:spTree>
    <p:extLst>
      <p:ext uri="{BB962C8B-B14F-4D97-AF65-F5344CB8AC3E}">
        <p14:creationId xmlns:p14="http://schemas.microsoft.com/office/powerpoint/2010/main" val="3823853752"/>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7057" y="1936878"/>
            <a:ext cx="7107953" cy="2862322"/>
          </a:xfrm>
          <a:prstGeom prst="rect">
            <a:avLst/>
          </a:prstGeom>
          <a:noFill/>
        </p:spPr>
        <p:txBody>
          <a:bodyPr wrap="square" rtlCol="0">
            <a:spAutoFit/>
          </a:bodyPr>
          <a:lstStyle/>
          <a:p>
            <a:pPr algn="r"/>
            <a:r>
              <a:rPr lang="en-US" sz="6000" dirty="0" smtClean="0">
                <a:solidFill>
                  <a:schemeClr val="bg1">
                    <a:lumMod val="95000"/>
                  </a:schemeClr>
                </a:solidFill>
                <a:effectLst>
                  <a:outerShdw blurRad="50800" dist="38100" dir="5400000" algn="t" rotWithShape="0">
                    <a:prstClr val="black">
                      <a:alpha val="40000"/>
                    </a:prstClr>
                  </a:outerShdw>
                </a:effectLst>
                <a:latin typeface="+mj-lt"/>
              </a:rPr>
              <a:t>Cultivating Careers: Experiences as a Technical Artist</a:t>
            </a:r>
            <a:endParaRPr lang="ru-RU" sz="6000" dirty="0">
              <a:solidFill>
                <a:schemeClr val="bg1">
                  <a:lumMod val="95000"/>
                </a:schemeClr>
              </a:solidFill>
              <a:effectLst>
                <a:outerShdw blurRad="50800" dist="38100" dir="5400000" algn="t" rotWithShape="0">
                  <a:prstClr val="black">
                    <a:alpha val="40000"/>
                  </a:prstClr>
                </a:outerShdw>
              </a:effectLst>
              <a:latin typeface="+mj-lt"/>
            </a:endParaRPr>
          </a:p>
        </p:txBody>
      </p:sp>
      <p:pic>
        <p:nvPicPr>
          <p:cNvPr id="3" name="Picture 2">
            <a:extLst>
              <a:ext uri="{FF2B5EF4-FFF2-40B4-BE49-F238E27FC236}">
                <a16:creationId xmlns:a16="http://schemas.microsoft.com/office/drawing/2014/main" id="{6805391C-2FCC-3940-A742-B729557956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9323" y="2339339"/>
            <a:ext cx="101600" cy="2057400"/>
          </a:xfrm>
          <a:prstGeom prst="rect">
            <a:avLst/>
          </a:prstGeom>
        </p:spPr>
      </p:pic>
      <p:sp>
        <p:nvSpPr>
          <p:cNvPr id="8" name="Rectangle 7">
            <a:extLst>
              <a:ext uri="{FF2B5EF4-FFF2-40B4-BE49-F238E27FC236}">
                <a16:creationId xmlns:a16="http://schemas.microsoft.com/office/drawing/2014/main" id="{B95D3A33-00F1-B349-9B15-B7B05A100E5C}"/>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sp>
        <p:nvSpPr>
          <p:cNvPr id="5" name="TextBox 4"/>
          <p:cNvSpPr txBox="1"/>
          <p:nvPr/>
        </p:nvSpPr>
        <p:spPr>
          <a:xfrm>
            <a:off x="8293334" y="2860207"/>
            <a:ext cx="3295177" cy="1015663"/>
          </a:xfrm>
          <a:prstGeom prst="rect">
            <a:avLst/>
          </a:prstGeom>
          <a:noFill/>
        </p:spPr>
        <p:txBody>
          <a:bodyPr wrap="square" rtlCol="0">
            <a:spAutoFit/>
          </a:bodyPr>
          <a:lstStyle/>
          <a:p>
            <a:r>
              <a:rPr lang="en-US" sz="2000" spc="300" dirty="0" smtClean="0">
                <a:solidFill>
                  <a:schemeClr val="bg1"/>
                </a:solidFill>
                <a:latin typeface="+mj-lt"/>
              </a:rPr>
              <a:t>Natalie Burke</a:t>
            </a:r>
          </a:p>
          <a:p>
            <a:r>
              <a:rPr lang="en-US" sz="2000" spc="300" dirty="0" smtClean="0">
                <a:solidFill>
                  <a:schemeClr val="bg1"/>
                </a:solidFill>
                <a:latin typeface="+mj-lt"/>
              </a:rPr>
              <a:t>Lead Technical Artist</a:t>
            </a:r>
          </a:p>
          <a:p>
            <a:r>
              <a:rPr lang="en-US" sz="2000" spc="300" dirty="0" smtClean="0">
                <a:solidFill>
                  <a:schemeClr val="bg1"/>
                </a:solidFill>
                <a:latin typeface="+mj-lt"/>
              </a:rPr>
              <a:t>Unity Technologies</a:t>
            </a:r>
            <a:endParaRPr lang="ru-RU" sz="2000" spc="300" dirty="0">
              <a:solidFill>
                <a:schemeClr val="bg1"/>
              </a:solidFill>
              <a:latin typeface="+mj-lt"/>
            </a:endParaRPr>
          </a:p>
        </p:txBody>
      </p:sp>
    </p:spTree>
    <p:extLst>
      <p:ext uri="{BB962C8B-B14F-4D97-AF65-F5344CB8AC3E}">
        <p14:creationId xmlns:p14="http://schemas.microsoft.com/office/powerpoint/2010/main" val="120512951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04737" y="751759"/>
            <a:ext cx="9274671" cy="830997"/>
          </a:xfrm>
          <a:prstGeom prst="rect">
            <a:avLst/>
          </a:prstGeom>
          <a:noFill/>
        </p:spPr>
        <p:txBody>
          <a:bodyPr wrap="square" rtlCol="0">
            <a:spAutoFit/>
          </a:bodyPr>
          <a:lstStyle/>
          <a:p>
            <a:r>
              <a:rPr lang="en-US" sz="4800" b="1" dirty="0" smtClean="0">
                <a:solidFill>
                  <a:schemeClr val="bg1"/>
                </a:solidFill>
              </a:rPr>
              <a:t>Summary</a:t>
            </a:r>
            <a:endParaRPr lang="ru-RU" sz="4800" b="1" dirty="0">
              <a:solidFill>
                <a:schemeClr val="bg1"/>
              </a:solidFill>
            </a:endParaRPr>
          </a:p>
        </p:txBody>
      </p:sp>
      <p:sp>
        <p:nvSpPr>
          <p:cNvPr id="17" name="Rectangle 16">
            <a:extLst>
              <a:ext uri="{FF2B5EF4-FFF2-40B4-BE49-F238E27FC236}">
                <a16:creationId xmlns:a16="http://schemas.microsoft.com/office/drawing/2014/main" id="{723C8B38-9EF2-DF49-85B6-09C7D55464A2}"/>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sp>
        <p:nvSpPr>
          <p:cNvPr id="16" name="TextBox 15"/>
          <p:cNvSpPr txBox="1"/>
          <p:nvPr/>
        </p:nvSpPr>
        <p:spPr>
          <a:xfrm>
            <a:off x="804737" y="1941090"/>
            <a:ext cx="9123655" cy="2862322"/>
          </a:xfrm>
          <a:prstGeom prst="rect">
            <a:avLst/>
          </a:prstGeom>
          <a:noFill/>
        </p:spPr>
        <p:txBody>
          <a:bodyPr wrap="square" rtlCol="0">
            <a:spAutoFit/>
          </a:bodyPr>
          <a:lstStyle/>
          <a:p>
            <a:pPr marL="342900" indent="-342900">
              <a:buFont typeface="Arial" panose="020B0604020202020204" pitchFamily="34" charset="0"/>
              <a:buChar char="•"/>
            </a:pPr>
            <a:r>
              <a:rPr lang="en-US" sz="2000" spc="300" dirty="0" smtClean="0">
                <a:solidFill>
                  <a:schemeClr val="bg1"/>
                </a:solidFill>
                <a:latin typeface="+mj-lt"/>
              </a:rPr>
              <a:t>What is Technical Art?</a:t>
            </a:r>
          </a:p>
          <a:p>
            <a:pPr marL="342900" indent="-342900">
              <a:buFont typeface="Arial" panose="020B0604020202020204" pitchFamily="34" charset="0"/>
              <a:buChar char="•"/>
            </a:pPr>
            <a:endParaRPr lang="en-US" sz="2000" spc="300" dirty="0" smtClean="0">
              <a:solidFill>
                <a:schemeClr val="bg1"/>
              </a:solidFill>
              <a:latin typeface="+mj-lt"/>
            </a:endParaRPr>
          </a:p>
          <a:p>
            <a:pPr marL="342900" indent="-342900">
              <a:buFont typeface="Arial" panose="020B0604020202020204" pitchFamily="34" charset="0"/>
              <a:buChar char="•"/>
            </a:pPr>
            <a:r>
              <a:rPr lang="en-US" sz="2000" spc="300" dirty="0">
                <a:solidFill>
                  <a:schemeClr val="bg1"/>
                </a:solidFill>
                <a:latin typeface="+mj-lt"/>
              </a:rPr>
              <a:t>Why is it an important and growing field</a:t>
            </a:r>
            <a:r>
              <a:rPr lang="en-US" sz="2000" spc="300" dirty="0" smtClean="0">
                <a:solidFill>
                  <a:schemeClr val="bg1"/>
                </a:solidFill>
                <a:latin typeface="+mj-lt"/>
              </a:rPr>
              <a:t>?</a:t>
            </a:r>
          </a:p>
          <a:p>
            <a:pPr marL="342900" indent="-342900">
              <a:buFont typeface="Arial" panose="020B0604020202020204" pitchFamily="34" charset="0"/>
              <a:buChar char="•"/>
            </a:pPr>
            <a:endParaRPr lang="en-US" sz="2000" spc="300" dirty="0" smtClean="0">
              <a:solidFill>
                <a:schemeClr val="bg1"/>
              </a:solidFill>
              <a:latin typeface="+mj-lt"/>
            </a:endParaRPr>
          </a:p>
          <a:p>
            <a:pPr marL="342900" indent="-342900">
              <a:buFont typeface="Arial" panose="020B0604020202020204" pitchFamily="34" charset="0"/>
              <a:buChar char="•"/>
            </a:pPr>
            <a:r>
              <a:rPr lang="en-US" sz="2000" spc="300" dirty="0" smtClean="0">
                <a:solidFill>
                  <a:schemeClr val="bg1"/>
                </a:solidFill>
                <a:latin typeface="+mj-lt"/>
              </a:rPr>
              <a:t>Industry Examples</a:t>
            </a:r>
          </a:p>
          <a:p>
            <a:pPr marL="342900" indent="-342900">
              <a:buFont typeface="Arial" panose="020B0604020202020204" pitchFamily="34" charset="0"/>
              <a:buChar char="•"/>
            </a:pPr>
            <a:endParaRPr lang="en-US" sz="2000" spc="300" dirty="0" smtClean="0">
              <a:solidFill>
                <a:schemeClr val="bg1"/>
              </a:solidFill>
              <a:latin typeface="+mj-lt"/>
            </a:endParaRPr>
          </a:p>
          <a:p>
            <a:pPr marL="342900" indent="-342900">
              <a:buFont typeface="Arial" panose="020B0604020202020204" pitchFamily="34" charset="0"/>
              <a:buChar char="•"/>
            </a:pPr>
            <a:r>
              <a:rPr lang="en-US" sz="2000" spc="300" dirty="0" smtClean="0">
                <a:solidFill>
                  <a:schemeClr val="bg1"/>
                </a:solidFill>
                <a:latin typeface="+mj-lt"/>
              </a:rPr>
              <a:t>Tips for becoming a Technical </a:t>
            </a:r>
            <a:r>
              <a:rPr lang="en-US" sz="2000" spc="300" dirty="0">
                <a:solidFill>
                  <a:schemeClr val="bg1"/>
                </a:solidFill>
                <a:latin typeface="+mj-lt"/>
              </a:rPr>
              <a:t>A</a:t>
            </a:r>
            <a:r>
              <a:rPr lang="en-US" sz="2000" spc="300" dirty="0" smtClean="0">
                <a:solidFill>
                  <a:schemeClr val="bg1"/>
                </a:solidFill>
                <a:latin typeface="+mj-lt"/>
              </a:rPr>
              <a:t>rtist</a:t>
            </a:r>
          </a:p>
          <a:p>
            <a:pPr marL="342900" indent="-342900">
              <a:buFont typeface="Arial" panose="020B0604020202020204" pitchFamily="34" charset="0"/>
              <a:buChar char="•"/>
            </a:pPr>
            <a:endParaRPr lang="en-US" sz="2000" spc="300" dirty="0" smtClean="0">
              <a:solidFill>
                <a:schemeClr val="bg1"/>
              </a:solidFill>
              <a:latin typeface="+mj-lt"/>
            </a:endParaRPr>
          </a:p>
          <a:p>
            <a:pPr marL="342900" indent="-342900">
              <a:buFont typeface="Arial" panose="020B0604020202020204" pitchFamily="34" charset="0"/>
              <a:buChar char="•"/>
            </a:pPr>
            <a:r>
              <a:rPr lang="en-US" sz="2000" spc="300" dirty="0" smtClean="0">
                <a:solidFill>
                  <a:schemeClr val="bg1"/>
                </a:solidFill>
                <a:latin typeface="+mj-lt"/>
              </a:rPr>
              <a:t>Looking to the future</a:t>
            </a:r>
            <a:endParaRPr lang="ru-RU" sz="2000" spc="300" dirty="0">
              <a:solidFill>
                <a:schemeClr val="bg1"/>
              </a:solidFill>
              <a:latin typeface="+mj-lt"/>
            </a:endParaRPr>
          </a:p>
        </p:txBody>
      </p:sp>
    </p:spTree>
    <p:extLst>
      <p:ext uri="{BB962C8B-B14F-4D97-AF65-F5344CB8AC3E}">
        <p14:creationId xmlns:p14="http://schemas.microsoft.com/office/powerpoint/2010/main" val="25180113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Box 63"/>
          <p:cNvSpPr txBox="1"/>
          <p:nvPr/>
        </p:nvSpPr>
        <p:spPr>
          <a:xfrm>
            <a:off x="1168002" y="2012571"/>
            <a:ext cx="6001541" cy="830997"/>
          </a:xfrm>
          <a:prstGeom prst="rect">
            <a:avLst/>
          </a:prstGeom>
          <a:noFill/>
        </p:spPr>
        <p:txBody>
          <a:bodyPr wrap="square" rtlCol="0">
            <a:spAutoFit/>
          </a:bodyPr>
          <a:lstStyle/>
          <a:p>
            <a:r>
              <a:rPr lang="en-US" sz="4800" b="1" i="1" dirty="0" smtClean="0">
                <a:solidFill>
                  <a:schemeClr val="bg1"/>
                </a:solidFill>
              </a:rPr>
              <a:t>What</a:t>
            </a:r>
            <a:r>
              <a:rPr lang="en-US" sz="4800" b="1" dirty="0" smtClean="0">
                <a:solidFill>
                  <a:schemeClr val="bg1"/>
                </a:solidFill>
              </a:rPr>
              <a:t> is Technical Art?</a:t>
            </a:r>
            <a:endParaRPr lang="ru-RU" sz="4800" b="1" dirty="0">
              <a:solidFill>
                <a:schemeClr val="bg1"/>
              </a:solidFill>
            </a:endParaRPr>
          </a:p>
        </p:txBody>
      </p:sp>
      <p:sp>
        <p:nvSpPr>
          <p:cNvPr id="11" name="Rectangle 10">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pic>
        <p:nvPicPr>
          <p:cNvPr id="13" name="Picture 12">
            <a:extLst>
              <a:ext uri="{FF2B5EF4-FFF2-40B4-BE49-F238E27FC236}">
                <a16:creationId xmlns:a16="http://schemas.microsoft.com/office/drawing/2014/main" id="{CA0152F2-CAA0-4A42-8F08-0530ACA4A9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2737685" y="1223085"/>
            <a:ext cx="101600" cy="3240965"/>
          </a:xfrm>
          <a:prstGeom prst="rect">
            <a:avLst/>
          </a:prstGeom>
        </p:spPr>
      </p:pic>
    </p:spTree>
    <p:extLst>
      <p:ext uri="{BB962C8B-B14F-4D97-AF65-F5344CB8AC3E}">
        <p14:creationId xmlns:p14="http://schemas.microsoft.com/office/powerpoint/2010/main" val="146276691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ppt_x"/>
                                          </p:val>
                                        </p:tav>
                                        <p:tav tm="100000">
                                          <p:val>
                                            <p:strVal val="#ppt_x"/>
                                          </p:val>
                                        </p:tav>
                                      </p:tavLst>
                                    </p:anim>
                                    <p:anim calcmode="lin" valueType="num">
                                      <p:cBhvr additive="base">
                                        <p:cTn id="8"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Image result for bridge clipart"/>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26261" y="1787283"/>
            <a:ext cx="9237926" cy="267033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364071" y="2741987"/>
            <a:ext cx="3487830" cy="830997"/>
          </a:xfrm>
          <a:prstGeom prst="rect">
            <a:avLst/>
          </a:prstGeom>
          <a:noFill/>
        </p:spPr>
        <p:txBody>
          <a:bodyPr wrap="square" rtlCol="0">
            <a:spAutoFit/>
          </a:bodyPr>
          <a:lstStyle/>
          <a:p>
            <a:r>
              <a:rPr lang="en-US" sz="4800" b="1" dirty="0" smtClean="0">
                <a:solidFill>
                  <a:schemeClr val="bg1"/>
                </a:solidFill>
              </a:rPr>
              <a:t>Technical Art</a:t>
            </a:r>
            <a:endParaRPr lang="ru-RU" sz="4800" b="1" dirty="0">
              <a:solidFill>
                <a:schemeClr val="bg1"/>
              </a:solidFill>
            </a:endParaRPr>
          </a:p>
        </p:txBody>
      </p:sp>
      <p:sp>
        <p:nvSpPr>
          <p:cNvPr id="64" name="TextBox 63"/>
          <p:cNvSpPr txBox="1"/>
          <p:nvPr/>
        </p:nvSpPr>
        <p:spPr>
          <a:xfrm>
            <a:off x="0" y="2741987"/>
            <a:ext cx="6001541" cy="830997"/>
          </a:xfrm>
          <a:prstGeom prst="rect">
            <a:avLst/>
          </a:prstGeom>
          <a:noFill/>
        </p:spPr>
        <p:txBody>
          <a:bodyPr wrap="square" rtlCol="0">
            <a:spAutoFit/>
          </a:bodyPr>
          <a:lstStyle/>
          <a:p>
            <a:r>
              <a:rPr lang="en-US" sz="4800" b="1" dirty="0" smtClean="0">
                <a:solidFill>
                  <a:schemeClr val="bg1"/>
                </a:solidFill>
              </a:rPr>
              <a:t>Engineering </a:t>
            </a:r>
            <a:endParaRPr lang="ru-RU" sz="4800" b="1" dirty="0">
              <a:solidFill>
                <a:schemeClr val="bg1"/>
              </a:solidFill>
            </a:endParaRPr>
          </a:p>
        </p:txBody>
      </p:sp>
      <p:sp>
        <p:nvSpPr>
          <p:cNvPr id="11" name="Rectangle 10">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sp>
        <p:nvSpPr>
          <p:cNvPr id="4" name="TextBox 3"/>
          <p:cNvSpPr txBox="1"/>
          <p:nvPr/>
        </p:nvSpPr>
        <p:spPr>
          <a:xfrm>
            <a:off x="11146957" y="2741987"/>
            <a:ext cx="4979299" cy="830997"/>
          </a:xfrm>
          <a:prstGeom prst="rect">
            <a:avLst/>
          </a:prstGeom>
          <a:noFill/>
        </p:spPr>
        <p:txBody>
          <a:bodyPr wrap="square" rtlCol="0">
            <a:spAutoFit/>
          </a:bodyPr>
          <a:lstStyle/>
          <a:p>
            <a:r>
              <a:rPr lang="en-US" sz="4800" b="1" dirty="0" smtClean="0">
                <a:solidFill>
                  <a:schemeClr val="bg1"/>
                </a:solidFill>
              </a:rPr>
              <a:t>Art</a:t>
            </a:r>
            <a:endParaRPr lang="ru-RU" sz="4800" b="1" dirty="0">
              <a:solidFill>
                <a:schemeClr val="bg1"/>
              </a:solidFill>
            </a:endParaRPr>
          </a:p>
        </p:txBody>
      </p:sp>
      <p:sp>
        <p:nvSpPr>
          <p:cNvPr id="7" name="TextBox 6"/>
          <p:cNvSpPr txBox="1"/>
          <p:nvPr/>
        </p:nvSpPr>
        <p:spPr>
          <a:xfrm>
            <a:off x="373553" y="5738410"/>
            <a:ext cx="6001541" cy="830997"/>
          </a:xfrm>
          <a:prstGeom prst="rect">
            <a:avLst/>
          </a:prstGeom>
          <a:noFill/>
        </p:spPr>
        <p:txBody>
          <a:bodyPr wrap="square" rtlCol="0">
            <a:spAutoFit/>
          </a:bodyPr>
          <a:lstStyle/>
          <a:p>
            <a:r>
              <a:rPr lang="en-US" sz="4800" b="1" i="1" dirty="0" smtClean="0">
                <a:solidFill>
                  <a:schemeClr val="bg1"/>
                </a:solidFill>
              </a:rPr>
              <a:t>“What do you do?”</a:t>
            </a:r>
            <a:endParaRPr lang="ru-RU" sz="4800" b="1" dirty="0">
              <a:solidFill>
                <a:schemeClr val="bg1"/>
              </a:solidFill>
            </a:endParaRPr>
          </a:p>
        </p:txBody>
      </p:sp>
    </p:spTree>
    <p:extLst>
      <p:ext uri="{BB962C8B-B14F-4D97-AF65-F5344CB8AC3E}">
        <p14:creationId xmlns:p14="http://schemas.microsoft.com/office/powerpoint/2010/main" val="3550462433"/>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Box 63"/>
          <p:cNvSpPr txBox="1"/>
          <p:nvPr/>
        </p:nvSpPr>
        <p:spPr>
          <a:xfrm>
            <a:off x="857757" y="1413232"/>
            <a:ext cx="4495293" cy="830997"/>
          </a:xfrm>
          <a:prstGeom prst="rect">
            <a:avLst/>
          </a:prstGeom>
          <a:noFill/>
        </p:spPr>
        <p:txBody>
          <a:bodyPr wrap="square" rtlCol="0">
            <a:spAutoFit/>
          </a:bodyPr>
          <a:lstStyle/>
          <a:p>
            <a:r>
              <a:rPr lang="en-US" sz="4800" b="1" dirty="0" smtClean="0">
                <a:solidFill>
                  <a:schemeClr val="bg1">
                    <a:lumMod val="95000"/>
                  </a:schemeClr>
                </a:solidFill>
              </a:rPr>
              <a:t>Technical Artists</a:t>
            </a:r>
            <a:endParaRPr lang="ru-RU" sz="4800" b="1" dirty="0">
              <a:solidFill>
                <a:schemeClr val="bg1">
                  <a:lumMod val="95000"/>
                </a:schemeClr>
              </a:solidFill>
            </a:endParaRPr>
          </a:p>
        </p:txBody>
      </p:sp>
      <p:sp>
        <p:nvSpPr>
          <p:cNvPr id="65" name="TextBox 64"/>
          <p:cNvSpPr txBox="1"/>
          <p:nvPr/>
        </p:nvSpPr>
        <p:spPr>
          <a:xfrm>
            <a:off x="857757" y="2988240"/>
            <a:ext cx="4588042" cy="2031325"/>
          </a:xfrm>
          <a:prstGeom prst="rect">
            <a:avLst/>
          </a:prstGeom>
          <a:noFill/>
        </p:spPr>
        <p:txBody>
          <a:bodyPr wrap="square" rtlCol="0">
            <a:spAutoFit/>
          </a:bodyPr>
          <a:lstStyle/>
          <a:p>
            <a:pPr>
              <a:lnSpc>
                <a:spcPct val="150000"/>
              </a:lnSpc>
            </a:pPr>
            <a:r>
              <a:rPr lang="en-US" sz="2800" dirty="0" smtClean="0">
                <a:solidFill>
                  <a:schemeClr val="bg1">
                    <a:lumMod val="95000"/>
                  </a:schemeClr>
                </a:solidFill>
              </a:rPr>
              <a:t>Individuals who utilize art, math, and technology in their work.</a:t>
            </a:r>
            <a:endParaRPr lang="ru-RU" sz="2800" dirty="0">
              <a:solidFill>
                <a:schemeClr val="bg1">
                  <a:lumMod val="95000"/>
                </a:schemeClr>
              </a:solidFill>
            </a:endParaRPr>
          </a:p>
        </p:txBody>
      </p:sp>
      <p:sp>
        <p:nvSpPr>
          <p:cNvPr id="6" name="Rectangle 5">
            <a:extLst>
              <a:ext uri="{FF2B5EF4-FFF2-40B4-BE49-F238E27FC236}">
                <a16:creationId xmlns:a16="http://schemas.microsoft.com/office/drawing/2014/main" id="{E0C52664-9E0B-6445-BB8C-D96FDCED2F27}"/>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pic>
        <p:nvPicPr>
          <p:cNvPr id="9" name="Picture 4" descr="Image result for umbrella clipart"/>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851627" y="1024304"/>
            <a:ext cx="4889547" cy="480939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7576379" y="3693497"/>
            <a:ext cx="1237421" cy="553998"/>
          </a:xfrm>
          <a:prstGeom prst="rect">
            <a:avLst/>
          </a:prstGeom>
          <a:noFill/>
        </p:spPr>
        <p:txBody>
          <a:bodyPr wrap="square" rtlCol="0">
            <a:spAutoFit/>
          </a:bodyPr>
          <a:lstStyle/>
          <a:p>
            <a:pPr>
              <a:lnSpc>
                <a:spcPct val="150000"/>
              </a:lnSpc>
            </a:pPr>
            <a:r>
              <a:rPr lang="en-US" sz="2000" dirty="0" smtClean="0">
                <a:solidFill>
                  <a:schemeClr val="bg1">
                    <a:lumMod val="95000"/>
                  </a:schemeClr>
                </a:solidFill>
              </a:rPr>
              <a:t>Shading</a:t>
            </a:r>
            <a:endParaRPr lang="ru-RU" sz="2000" dirty="0">
              <a:solidFill>
                <a:schemeClr val="bg1">
                  <a:lumMod val="95000"/>
                </a:schemeClr>
              </a:solidFill>
            </a:endParaRPr>
          </a:p>
        </p:txBody>
      </p:sp>
      <p:sp>
        <p:nvSpPr>
          <p:cNvPr id="11" name="TextBox 10"/>
          <p:cNvSpPr txBox="1"/>
          <p:nvPr/>
        </p:nvSpPr>
        <p:spPr>
          <a:xfrm>
            <a:off x="9986745" y="3846354"/>
            <a:ext cx="1237421" cy="506292"/>
          </a:xfrm>
          <a:prstGeom prst="rect">
            <a:avLst/>
          </a:prstGeom>
          <a:noFill/>
        </p:spPr>
        <p:txBody>
          <a:bodyPr wrap="square" rtlCol="0">
            <a:spAutoFit/>
          </a:bodyPr>
          <a:lstStyle/>
          <a:p>
            <a:pPr>
              <a:lnSpc>
                <a:spcPct val="150000"/>
              </a:lnSpc>
            </a:pPr>
            <a:r>
              <a:rPr lang="en-US" sz="2000" dirty="0" smtClean="0">
                <a:solidFill>
                  <a:schemeClr val="bg1">
                    <a:lumMod val="95000"/>
                  </a:schemeClr>
                </a:solidFill>
              </a:rPr>
              <a:t>Lighting</a:t>
            </a:r>
            <a:endParaRPr lang="ru-RU" sz="2000" dirty="0">
              <a:solidFill>
                <a:schemeClr val="bg1">
                  <a:lumMod val="95000"/>
                </a:schemeClr>
              </a:solidFill>
            </a:endParaRPr>
          </a:p>
        </p:txBody>
      </p:sp>
      <p:sp>
        <p:nvSpPr>
          <p:cNvPr id="12" name="TextBox 11"/>
          <p:cNvSpPr txBox="1"/>
          <p:nvPr/>
        </p:nvSpPr>
        <p:spPr>
          <a:xfrm>
            <a:off x="7245669" y="5049754"/>
            <a:ext cx="1749532" cy="553998"/>
          </a:xfrm>
          <a:prstGeom prst="rect">
            <a:avLst/>
          </a:prstGeom>
          <a:noFill/>
        </p:spPr>
        <p:txBody>
          <a:bodyPr wrap="square" rtlCol="0">
            <a:spAutoFit/>
          </a:bodyPr>
          <a:lstStyle/>
          <a:p>
            <a:pPr>
              <a:lnSpc>
                <a:spcPct val="150000"/>
              </a:lnSpc>
            </a:pPr>
            <a:r>
              <a:rPr lang="en-US" sz="2000" dirty="0" smtClean="0">
                <a:solidFill>
                  <a:schemeClr val="bg1">
                    <a:lumMod val="95000"/>
                  </a:schemeClr>
                </a:solidFill>
              </a:rPr>
              <a:t>Animation</a:t>
            </a:r>
            <a:endParaRPr lang="ru-RU" sz="2000" dirty="0">
              <a:solidFill>
                <a:schemeClr val="bg1">
                  <a:lumMod val="95000"/>
                </a:schemeClr>
              </a:solidFill>
            </a:endParaRPr>
          </a:p>
        </p:txBody>
      </p:sp>
      <p:sp>
        <p:nvSpPr>
          <p:cNvPr id="13" name="TextBox 12"/>
          <p:cNvSpPr txBox="1"/>
          <p:nvPr/>
        </p:nvSpPr>
        <p:spPr>
          <a:xfrm>
            <a:off x="8483600" y="3242554"/>
            <a:ext cx="2630457" cy="553998"/>
          </a:xfrm>
          <a:prstGeom prst="rect">
            <a:avLst/>
          </a:prstGeom>
          <a:noFill/>
        </p:spPr>
        <p:txBody>
          <a:bodyPr wrap="square" rtlCol="0">
            <a:spAutoFit/>
          </a:bodyPr>
          <a:lstStyle/>
          <a:p>
            <a:pPr>
              <a:lnSpc>
                <a:spcPct val="150000"/>
              </a:lnSpc>
            </a:pPr>
            <a:r>
              <a:rPr lang="en-US" sz="2000" dirty="0" smtClean="0">
                <a:solidFill>
                  <a:schemeClr val="bg1">
                    <a:lumMod val="95000"/>
                  </a:schemeClr>
                </a:solidFill>
              </a:rPr>
              <a:t>Tool development</a:t>
            </a:r>
            <a:endParaRPr lang="ru-RU" sz="2000" dirty="0">
              <a:solidFill>
                <a:schemeClr val="bg1">
                  <a:lumMod val="95000"/>
                </a:schemeClr>
              </a:solidFill>
            </a:endParaRPr>
          </a:p>
        </p:txBody>
      </p:sp>
      <p:sp>
        <p:nvSpPr>
          <p:cNvPr id="14" name="TextBox 13"/>
          <p:cNvSpPr txBox="1"/>
          <p:nvPr/>
        </p:nvSpPr>
        <p:spPr>
          <a:xfrm>
            <a:off x="9991642" y="4467695"/>
            <a:ext cx="1749532" cy="506292"/>
          </a:xfrm>
          <a:prstGeom prst="rect">
            <a:avLst/>
          </a:prstGeom>
          <a:noFill/>
        </p:spPr>
        <p:txBody>
          <a:bodyPr wrap="square" rtlCol="0">
            <a:spAutoFit/>
          </a:bodyPr>
          <a:lstStyle/>
          <a:p>
            <a:pPr>
              <a:lnSpc>
                <a:spcPct val="150000"/>
              </a:lnSpc>
            </a:pPr>
            <a:r>
              <a:rPr lang="en-US" sz="2000" dirty="0" smtClean="0">
                <a:solidFill>
                  <a:schemeClr val="bg1">
                    <a:lumMod val="95000"/>
                  </a:schemeClr>
                </a:solidFill>
              </a:rPr>
              <a:t>Visual Effects</a:t>
            </a:r>
            <a:endParaRPr lang="ru-RU" sz="2000" dirty="0">
              <a:solidFill>
                <a:schemeClr val="bg1">
                  <a:lumMod val="95000"/>
                </a:schemeClr>
              </a:solidFill>
            </a:endParaRPr>
          </a:p>
        </p:txBody>
      </p:sp>
      <p:sp>
        <p:nvSpPr>
          <p:cNvPr id="15" name="TextBox 14"/>
          <p:cNvSpPr txBox="1"/>
          <p:nvPr/>
        </p:nvSpPr>
        <p:spPr>
          <a:xfrm>
            <a:off x="9528601" y="5231990"/>
            <a:ext cx="1749532" cy="506292"/>
          </a:xfrm>
          <a:prstGeom prst="rect">
            <a:avLst/>
          </a:prstGeom>
          <a:noFill/>
        </p:spPr>
        <p:txBody>
          <a:bodyPr wrap="square" rtlCol="0">
            <a:spAutoFit/>
          </a:bodyPr>
          <a:lstStyle/>
          <a:p>
            <a:pPr>
              <a:lnSpc>
                <a:spcPct val="150000"/>
              </a:lnSpc>
            </a:pPr>
            <a:r>
              <a:rPr lang="en-US" sz="2000" dirty="0" smtClean="0">
                <a:solidFill>
                  <a:schemeClr val="bg1">
                    <a:lumMod val="95000"/>
                  </a:schemeClr>
                </a:solidFill>
              </a:rPr>
              <a:t>Simulation</a:t>
            </a:r>
            <a:endParaRPr lang="ru-RU" sz="2000" dirty="0">
              <a:solidFill>
                <a:schemeClr val="bg1">
                  <a:lumMod val="95000"/>
                </a:schemeClr>
              </a:solidFill>
            </a:endParaRPr>
          </a:p>
        </p:txBody>
      </p:sp>
      <p:sp>
        <p:nvSpPr>
          <p:cNvPr id="16" name="TextBox 15"/>
          <p:cNvSpPr txBox="1"/>
          <p:nvPr/>
        </p:nvSpPr>
        <p:spPr>
          <a:xfrm>
            <a:off x="6850175" y="4295644"/>
            <a:ext cx="3142919" cy="506292"/>
          </a:xfrm>
          <a:prstGeom prst="rect">
            <a:avLst/>
          </a:prstGeom>
          <a:noFill/>
        </p:spPr>
        <p:txBody>
          <a:bodyPr wrap="square" rtlCol="0">
            <a:spAutoFit/>
          </a:bodyPr>
          <a:lstStyle/>
          <a:p>
            <a:pPr>
              <a:lnSpc>
                <a:spcPct val="150000"/>
              </a:lnSpc>
            </a:pPr>
            <a:r>
              <a:rPr lang="en-US" sz="2000" dirty="0" smtClean="0">
                <a:solidFill>
                  <a:schemeClr val="bg1">
                    <a:lumMod val="95000"/>
                  </a:schemeClr>
                </a:solidFill>
              </a:rPr>
              <a:t>Procedural Content Creation</a:t>
            </a:r>
            <a:endParaRPr lang="ru-RU" sz="2000" dirty="0">
              <a:solidFill>
                <a:schemeClr val="bg1">
                  <a:lumMod val="95000"/>
                </a:schemeClr>
              </a:solidFill>
            </a:endParaRPr>
          </a:p>
        </p:txBody>
      </p:sp>
    </p:spTree>
    <p:extLst>
      <p:ext uri="{BB962C8B-B14F-4D97-AF65-F5344CB8AC3E}">
        <p14:creationId xmlns:p14="http://schemas.microsoft.com/office/powerpoint/2010/main" val="217674489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ppt_x"/>
                                          </p:val>
                                        </p:tav>
                                        <p:tav tm="100000">
                                          <p:val>
                                            <p:strVal val="#ppt_x"/>
                                          </p:val>
                                        </p:tav>
                                      </p:tavLst>
                                    </p:anim>
                                    <p:anim calcmode="lin" valueType="num">
                                      <p:cBhvr additive="base">
                                        <p:cTn id="8"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65"/>
                                        </p:tgtEl>
                                        <p:attrNameLst>
                                          <p:attrName>style.visibility</p:attrName>
                                        </p:attrNameLst>
                                      </p:cBhvr>
                                      <p:to>
                                        <p:strVal val="visible"/>
                                      </p:to>
                                    </p:set>
                                    <p:animEffect transition="in" filter="wipe(up)">
                                      <p:cBhvr>
                                        <p:cTn id="13" dur="500"/>
                                        <p:tgtEl>
                                          <p:spTgt spid="6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par>
                          <p:cTn id="18" fill="hold">
                            <p:stCondLst>
                              <p:cond delay="0"/>
                            </p:stCondLst>
                            <p:childTnLst>
                              <p:par>
                                <p:cTn id="19" presetID="42"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1000"/>
                                        <p:tgtEl>
                                          <p:spTgt spid="14"/>
                                        </p:tgtEl>
                                      </p:cBhvr>
                                    </p:animEffect>
                                    <p:anim calcmode="lin" valueType="num">
                                      <p:cBhvr>
                                        <p:cTn id="47" dur="1000" fill="hold"/>
                                        <p:tgtEl>
                                          <p:spTgt spid="14"/>
                                        </p:tgtEl>
                                        <p:attrNameLst>
                                          <p:attrName>ppt_x</p:attrName>
                                        </p:attrNameLst>
                                      </p:cBhvr>
                                      <p:tavLst>
                                        <p:tav tm="0">
                                          <p:val>
                                            <p:strVal val="#ppt_x"/>
                                          </p:val>
                                        </p:tav>
                                        <p:tav tm="100000">
                                          <p:val>
                                            <p:strVal val="#ppt_x"/>
                                          </p:val>
                                        </p:tav>
                                      </p:tavLst>
                                    </p:anim>
                                    <p:anim calcmode="lin" valueType="num">
                                      <p:cBhvr>
                                        <p:cTn id="48" dur="1000" fill="hold"/>
                                        <p:tgtEl>
                                          <p:spTgt spid="14"/>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1000"/>
                                        <p:tgtEl>
                                          <p:spTgt spid="15"/>
                                        </p:tgtEl>
                                      </p:cBhvr>
                                    </p:animEffect>
                                    <p:anim calcmode="lin" valueType="num">
                                      <p:cBhvr>
                                        <p:cTn id="52" dur="1000" fill="hold"/>
                                        <p:tgtEl>
                                          <p:spTgt spid="15"/>
                                        </p:tgtEl>
                                        <p:attrNameLst>
                                          <p:attrName>ppt_x</p:attrName>
                                        </p:attrNameLst>
                                      </p:cBhvr>
                                      <p:tavLst>
                                        <p:tav tm="0">
                                          <p:val>
                                            <p:strVal val="#ppt_x"/>
                                          </p:val>
                                        </p:tav>
                                        <p:tav tm="100000">
                                          <p:val>
                                            <p:strVal val="#ppt_x"/>
                                          </p:val>
                                        </p:tav>
                                      </p:tavLst>
                                    </p:anim>
                                    <p:anim calcmode="lin" valueType="num">
                                      <p:cBhvr>
                                        <p:cTn id="5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10" grpId="0"/>
      <p:bldP spid="11" grpId="0"/>
      <p:bldP spid="12" grpId="0"/>
      <p:bldP spid="13" grpId="0"/>
      <p:bldP spid="14" grpId="0"/>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83274" y="751759"/>
            <a:ext cx="4511075" cy="830997"/>
          </a:xfrm>
          <a:prstGeom prst="rect">
            <a:avLst/>
          </a:prstGeom>
          <a:noFill/>
        </p:spPr>
        <p:txBody>
          <a:bodyPr wrap="square" rtlCol="0">
            <a:spAutoFit/>
          </a:bodyPr>
          <a:lstStyle/>
          <a:p>
            <a:r>
              <a:rPr lang="en-US" sz="4800" b="1" dirty="0" smtClean="0">
                <a:solidFill>
                  <a:schemeClr val="bg1"/>
                </a:solidFill>
              </a:rPr>
              <a:t>Technical Artists</a:t>
            </a:r>
            <a:endParaRPr lang="ru-RU" sz="4800" b="1" dirty="0">
              <a:solidFill>
                <a:schemeClr val="bg1"/>
              </a:solidFill>
            </a:endParaRPr>
          </a:p>
        </p:txBody>
      </p:sp>
      <p:sp>
        <p:nvSpPr>
          <p:cNvPr id="17" name="Rectangle 16">
            <a:extLst>
              <a:ext uri="{FF2B5EF4-FFF2-40B4-BE49-F238E27FC236}">
                <a16:creationId xmlns:a16="http://schemas.microsoft.com/office/drawing/2014/main" id="{723C8B38-9EF2-DF49-85B6-09C7D55464A2}"/>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sp>
        <p:nvSpPr>
          <p:cNvPr id="16" name="TextBox 15"/>
          <p:cNvSpPr txBox="1"/>
          <p:nvPr/>
        </p:nvSpPr>
        <p:spPr>
          <a:xfrm>
            <a:off x="1083274" y="2095978"/>
            <a:ext cx="9123655" cy="2554545"/>
          </a:xfrm>
          <a:prstGeom prst="rect">
            <a:avLst/>
          </a:prstGeom>
          <a:noFill/>
        </p:spPr>
        <p:txBody>
          <a:bodyPr wrap="square" rtlCol="0">
            <a:spAutoFit/>
          </a:bodyPr>
          <a:lstStyle/>
          <a:p>
            <a:pPr marL="342900" indent="-342900">
              <a:buFont typeface="Arial" panose="020B0604020202020204" pitchFamily="34" charset="0"/>
              <a:buChar char="•"/>
            </a:pPr>
            <a:r>
              <a:rPr lang="en-US" sz="2000" spc="300" dirty="0" smtClean="0">
                <a:solidFill>
                  <a:schemeClr val="bg1"/>
                </a:solidFill>
                <a:latin typeface="+mj-lt"/>
              </a:rPr>
              <a:t>Create art assets that require technical expertise</a:t>
            </a:r>
          </a:p>
          <a:p>
            <a:endParaRPr lang="en-US" sz="2000" spc="300" dirty="0" smtClean="0">
              <a:solidFill>
                <a:schemeClr val="bg1"/>
              </a:solidFill>
              <a:latin typeface="+mj-lt"/>
            </a:endParaRPr>
          </a:p>
          <a:p>
            <a:pPr marL="342900" indent="-342900">
              <a:buFont typeface="Arial" panose="020B0604020202020204" pitchFamily="34" charset="0"/>
              <a:buChar char="•"/>
            </a:pPr>
            <a:r>
              <a:rPr lang="en-US" sz="2000" spc="300" dirty="0" smtClean="0">
                <a:solidFill>
                  <a:schemeClr val="bg1"/>
                </a:solidFill>
                <a:latin typeface="+mj-lt"/>
              </a:rPr>
              <a:t>Multiply </a:t>
            </a:r>
            <a:r>
              <a:rPr lang="en-US" sz="2000" spc="300" dirty="0">
                <a:solidFill>
                  <a:schemeClr val="bg1"/>
                </a:solidFill>
                <a:latin typeface="+mj-lt"/>
              </a:rPr>
              <a:t>artist efficiency and productivity through tools and pipeline </a:t>
            </a:r>
            <a:r>
              <a:rPr lang="en-US" sz="2000" spc="300" dirty="0" smtClean="0">
                <a:solidFill>
                  <a:schemeClr val="bg1"/>
                </a:solidFill>
                <a:latin typeface="+mj-lt"/>
              </a:rPr>
              <a:t>development</a:t>
            </a:r>
          </a:p>
          <a:p>
            <a:pPr marL="342900" indent="-342900">
              <a:buFont typeface="Arial" panose="020B0604020202020204" pitchFamily="34" charset="0"/>
              <a:buChar char="•"/>
            </a:pPr>
            <a:endParaRPr lang="en-US" sz="2000" spc="300" dirty="0">
              <a:solidFill>
                <a:schemeClr val="bg1"/>
              </a:solidFill>
              <a:latin typeface="+mj-lt"/>
            </a:endParaRPr>
          </a:p>
          <a:p>
            <a:pPr marL="342900" indent="-342900">
              <a:buFont typeface="Arial" panose="020B0604020202020204" pitchFamily="34" charset="0"/>
              <a:buChar char="•"/>
            </a:pPr>
            <a:r>
              <a:rPr lang="en-US" sz="2000" spc="300" dirty="0">
                <a:solidFill>
                  <a:schemeClr val="bg1"/>
                </a:solidFill>
                <a:latin typeface="+mj-lt"/>
              </a:rPr>
              <a:t>Facilitate communication by translating between the languages of art and engineering</a:t>
            </a:r>
          </a:p>
          <a:p>
            <a:endParaRPr lang="ru-RU" sz="2000" spc="300" dirty="0">
              <a:solidFill>
                <a:schemeClr val="bg1"/>
              </a:solidFill>
              <a:latin typeface="+mj-lt"/>
            </a:endParaRPr>
          </a:p>
        </p:txBody>
      </p:sp>
    </p:spTree>
    <p:extLst>
      <p:ext uri="{BB962C8B-B14F-4D97-AF65-F5344CB8AC3E}">
        <p14:creationId xmlns:p14="http://schemas.microsoft.com/office/powerpoint/2010/main" val="55950891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374" y="0"/>
            <a:ext cx="3557710" cy="5678478"/>
          </a:xfrm>
          <a:prstGeom prst="rect">
            <a:avLst/>
          </a:prstGeom>
        </p:spPr>
        <p:txBody>
          <a:bodyPr wrap="square" numCol="1">
            <a:spAutoFit/>
          </a:bodyPr>
          <a:lstStyle/>
          <a:p>
            <a:pPr fontAlgn="base">
              <a:lnSpc>
                <a:spcPct val="150000"/>
              </a:lnSpc>
            </a:pPr>
            <a:r>
              <a:rPr lang="en-US" b="1" i="1" spc="300" dirty="0">
                <a:solidFill>
                  <a:schemeClr val="bg1"/>
                </a:solidFill>
                <a:latin typeface="+mj-lt"/>
              </a:rPr>
              <a:t>Jobs titles</a:t>
            </a:r>
          </a:p>
          <a:p>
            <a:pPr marL="285750" indent="-285750" fontAlgn="base">
              <a:lnSpc>
                <a:spcPct val="150000"/>
              </a:lnSpc>
              <a:buFont typeface="Arial" panose="020B0604020202020204" pitchFamily="34" charset="0"/>
              <a:buChar char="•"/>
            </a:pPr>
            <a:r>
              <a:rPr lang="en-US" sz="1600" spc="300" dirty="0">
                <a:solidFill>
                  <a:schemeClr val="bg1"/>
                </a:solidFill>
                <a:latin typeface="+mj-lt"/>
              </a:rPr>
              <a:t>General </a:t>
            </a:r>
            <a:r>
              <a:rPr lang="en-US" sz="1600" spc="300" dirty="0" smtClean="0">
                <a:solidFill>
                  <a:schemeClr val="bg1"/>
                </a:solidFill>
                <a:latin typeface="+mj-lt"/>
              </a:rPr>
              <a:t>Technical </a:t>
            </a:r>
            <a:r>
              <a:rPr lang="en-US" sz="1600" spc="300" dirty="0">
                <a:solidFill>
                  <a:schemeClr val="bg1"/>
                </a:solidFill>
                <a:latin typeface="+mj-lt"/>
              </a:rPr>
              <a:t>A</a:t>
            </a:r>
            <a:r>
              <a:rPr lang="en-US" sz="1600" spc="300" dirty="0" smtClean="0">
                <a:solidFill>
                  <a:schemeClr val="bg1"/>
                </a:solidFill>
                <a:latin typeface="+mj-lt"/>
              </a:rPr>
              <a:t>rtist</a:t>
            </a:r>
            <a:endParaRPr lang="en-US" sz="1600" spc="300" dirty="0">
              <a:solidFill>
                <a:schemeClr val="bg1"/>
              </a:solidFill>
              <a:latin typeface="+mj-lt"/>
            </a:endParaRPr>
          </a:p>
          <a:p>
            <a:pPr marL="285750" indent="-285750" fontAlgn="base">
              <a:lnSpc>
                <a:spcPct val="150000"/>
              </a:lnSpc>
              <a:buFont typeface="Arial" panose="020B0604020202020204" pitchFamily="34" charset="0"/>
              <a:buChar char="•"/>
            </a:pPr>
            <a:r>
              <a:rPr lang="en-US" sz="1600" spc="300" dirty="0">
                <a:solidFill>
                  <a:schemeClr val="bg1"/>
                </a:solidFill>
                <a:latin typeface="+mj-lt"/>
              </a:rPr>
              <a:t>Tools and pipeline </a:t>
            </a:r>
            <a:r>
              <a:rPr lang="en-US" sz="1600" spc="300" dirty="0" smtClean="0">
                <a:solidFill>
                  <a:schemeClr val="bg1"/>
                </a:solidFill>
                <a:latin typeface="+mj-lt"/>
              </a:rPr>
              <a:t>Technical </a:t>
            </a:r>
            <a:r>
              <a:rPr lang="en-US" sz="1600" spc="300" dirty="0">
                <a:solidFill>
                  <a:schemeClr val="bg1"/>
                </a:solidFill>
                <a:latin typeface="+mj-lt"/>
              </a:rPr>
              <a:t>A</a:t>
            </a:r>
            <a:r>
              <a:rPr lang="en-US" sz="1600" spc="300" dirty="0" smtClean="0">
                <a:solidFill>
                  <a:schemeClr val="bg1"/>
                </a:solidFill>
                <a:latin typeface="+mj-lt"/>
              </a:rPr>
              <a:t>rtist</a:t>
            </a:r>
            <a:endParaRPr lang="en-US" sz="1600" spc="300" dirty="0">
              <a:solidFill>
                <a:schemeClr val="bg1"/>
              </a:solidFill>
              <a:latin typeface="+mj-lt"/>
            </a:endParaRPr>
          </a:p>
          <a:p>
            <a:pPr marL="285750" indent="-285750" fontAlgn="base">
              <a:lnSpc>
                <a:spcPct val="150000"/>
              </a:lnSpc>
              <a:buFont typeface="Arial" panose="020B0604020202020204" pitchFamily="34" charset="0"/>
              <a:buChar char="•"/>
            </a:pPr>
            <a:r>
              <a:rPr lang="en-US" sz="1600" spc="300" dirty="0">
                <a:solidFill>
                  <a:schemeClr val="bg1"/>
                </a:solidFill>
                <a:latin typeface="+mj-lt"/>
              </a:rPr>
              <a:t>Character </a:t>
            </a:r>
            <a:r>
              <a:rPr lang="en-US" sz="1600" spc="300" dirty="0" smtClean="0">
                <a:solidFill>
                  <a:schemeClr val="bg1"/>
                </a:solidFill>
                <a:latin typeface="+mj-lt"/>
              </a:rPr>
              <a:t>Technical </a:t>
            </a:r>
            <a:r>
              <a:rPr lang="en-US" sz="1600" spc="300" dirty="0">
                <a:solidFill>
                  <a:schemeClr val="bg1"/>
                </a:solidFill>
                <a:latin typeface="+mj-lt"/>
              </a:rPr>
              <a:t>A</a:t>
            </a:r>
            <a:r>
              <a:rPr lang="en-US" sz="1600" spc="300" dirty="0" smtClean="0">
                <a:solidFill>
                  <a:schemeClr val="bg1"/>
                </a:solidFill>
                <a:latin typeface="+mj-lt"/>
              </a:rPr>
              <a:t>rtist</a:t>
            </a:r>
            <a:endParaRPr lang="en-US" sz="1600" spc="300" dirty="0">
              <a:solidFill>
                <a:schemeClr val="bg1"/>
              </a:solidFill>
              <a:latin typeface="+mj-lt"/>
            </a:endParaRPr>
          </a:p>
          <a:p>
            <a:pPr marL="285750" indent="-285750" fontAlgn="base">
              <a:lnSpc>
                <a:spcPct val="150000"/>
              </a:lnSpc>
              <a:buFont typeface="Arial" panose="020B0604020202020204" pitchFamily="34" charset="0"/>
              <a:buChar char="•"/>
            </a:pPr>
            <a:r>
              <a:rPr lang="en-US" sz="1600" spc="300" dirty="0">
                <a:solidFill>
                  <a:schemeClr val="bg1"/>
                </a:solidFill>
                <a:latin typeface="+mj-lt"/>
              </a:rPr>
              <a:t>Rigging </a:t>
            </a:r>
            <a:r>
              <a:rPr lang="en-US" sz="1600" spc="300" dirty="0" smtClean="0">
                <a:solidFill>
                  <a:schemeClr val="bg1"/>
                </a:solidFill>
                <a:latin typeface="+mj-lt"/>
              </a:rPr>
              <a:t>Technical </a:t>
            </a:r>
            <a:r>
              <a:rPr lang="en-US" sz="1600" spc="300" dirty="0">
                <a:solidFill>
                  <a:schemeClr val="bg1"/>
                </a:solidFill>
                <a:latin typeface="+mj-lt"/>
              </a:rPr>
              <a:t>A</a:t>
            </a:r>
            <a:r>
              <a:rPr lang="en-US" sz="1600" spc="300" dirty="0" smtClean="0">
                <a:solidFill>
                  <a:schemeClr val="bg1"/>
                </a:solidFill>
                <a:latin typeface="+mj-lt"/>
              </a:rPr>
              <a:t>rtist</a:t>
            </a:r>
            <a:endParaRPr lang="en-US" sz="1600" spc="300" dirty="0">
              <a:solidFill>
                <a:schemeClr val="bg1"/>
              </a:solidFill>
              <a:latin typeface="+mj-lt"/>
            </a:endParaRPr>
          </a:p>
          <a:p>
            <a:pPr marL="285750" indent="-285750" fontAlgn="base">
              <a:lnSpc>
                <a:spcPct val="150000"/>
              </a:lnSpc>
              <a:buFont typeface="Arial" panose="020B0604020202020204" pitchFamily="34" charset="0"/>
              <a:buChar char="•"/>
            </a:pPr>
            <a:r>
              <a:rPr lang="en-US" sz="1600" spc="300" dirty="0">
                <a:solidFill>
                  <a:schemeClr val="bg1"/>
                </a:solidFill>
                <a:latin typeface="+mj-lt"/>
              </a:rPr>
              <a:t>Technical </a:t>
            </a:r>
            <a:r>
              <a:rPr lang="en-US" sz="1600" spc="300" dirty="0" smtClean="0">
                <a:solidFill>
                  <a:schemeClr val="bg1"/>
                </a:solidFill>
                <a:latin typeface="+mj-lt"/>
              </a:rPr>
              <a:t>Animator</a:t>
            </a:r>
            <a:endParaRPr lang="en-US" sz="1600" spc="300" dirty="0">
              <a:solidFill>
                <a:schemeClr val="bg1"/>
              </a:solidFill>
              <a:latin typeface="+mj-lt"/>
            </a:endParaRPr>
          </a:p>
          <a:p>
            <a:pPr marL="285750" indent="-285750" fontAlgn="base">
              <a:lnSpc>
                <a:spcPct val="150000"/>
              </a:lnSpc>
              <a:buFont typeface="Arial" panose="020B0604020202020204" pitchFamily="34" charset="0"/>
              <a:buChar char="•"/>
            </a:pPr>
            <a:r>
              <a:rPr lang="en-US" sz="1600" spc="300" dirty="0">
                <a:solidFill>
                  <a:schemeClr val="bg1"/>
                </a:solidFill>
                <a:latin typeface="+mj-lt"/>
              </a:rPr>
              <a:t>Environment </a:t>
            </a:r>
            <a:r>
              <a:rPr lang="en-US" sz="1600" spc="300" dirty="0" smtClean="0">
                <a:solidFill>
                  <a:schemeClr val="bg1"/>
                </a:solidFill>
                <a:latin typeface="+mj-lt"/>
              </a:rPr>
              <a:t>Technical </a:t>
            </a:r>
            <a:r>
              <a:rPr lang="en-US" sz="1600" spc="300" dirty="0">
                <a:solidFill>
                  <a:schemeClr val="bg1"/>
                </a:solidFill>
                <a:latin typeface="+mj-lt"/>
              </a:rPr>
              <a:t>A</a:t>
            </a:r>
            <a:r>
              <a:rPr lang="en-US" sz="1600" spc="300" dirty="0" smtClean="0">
                <a:solidFill>
                  <a:schemeClr val="bg1"/>
                </a:solidFill>
                <a:latin typeface="+mj-lt"/>
              </a:rPr>
              <a:t>rtist</a:t>
            </a:r>
            <a:endParaRPr lang="en-US" sz="1600" spc="300" dirty="0">
              <a:solidFill>
                <a:schemeClr val="bg1"/>
              </a:solidFill>
              <a:latin typeface="+mj-lt"/>
            </a:endParaRPr>
          </a:p>
          <a:p>
            <a:pPr marL="285750" indent="-285750" fontAlgn="base">
              <a:lnSpc>
                <a:spcPct val="150000"/>
              </a:lnSpc>
              <a:buFont typeface="Arial" panose="020B0604020202020204" pitchFamily="34" charset="0"/>
              <a:buChar char="•"/>
            </a:pPr>
            <a:r>
              <a:rPr lang="en-US" sz="1600" spc="300" dirty="0">
                <a:solidFill>
                  <a:schemeClr val="bg1"/>
                </a:solidFill>
                <a:latin typeface="+mj-lt"/>
              </a:rPr>
              <a:t>Lighting (technical) </a:t>
            </a:r>
            <a:r>
              <a:rPr lang="en-US" sz="1600" spc="300" dirty="0" smtClean="0">
                <a:solidFill>
                  <a:schemeClr val="bg1"/>
                </a:solidFill>
                <a:latin typeface="+mj-lt"/>
              </a:rPr>
              <a:t>Artist</a:t>
            </a:r>
            <a:endParaRPr lang="en-US" sz="1600" spc="300" dirty="0">
              <a:solidFill>
                <a:schemeClr val="bg1"/>
              </a:solidFill>
              <a:latin typeface="+mj-lt"/>
            </a:endParaRPr>
          </a:p>
          <a:p>
            <a:pPr marL="285750" indent="-285750" fontAlgn="base">
              <a:lnSpc>
                <a:spcPct val="150000"/>
              </a:lnSpc>
              <a:buFont typeface="Arial" panose="020B0604020202020204" pitchFamily="34" charset="0"/>
              <a:buChar char="•"/>
            </a:pPr>
            <a:r>
              <a:rPr lang="en-US" sz="1600" spc="300" dirty="0">
                <a:solidFill>
                  <a:schemeClr val="bg1"/>
                </a:solidFill>
                <a:latin typeface="+mj-lt"/>
              </a:rPr>
              <a:t>Shading (technical) </a:t>
            </a:r>
            <a:r>
              <a:rPr lang="en-US" sz="1600" spc="300" dirty="0" smtClean="0">
                <a:solidFill>
                  <a:schemeClr val="bg1"/>
                </a:solidFill>
                <a:latin typeface="+mj-lt"/>
              </a:rPr>
              <a:t>Artist</a:t>
            </a:r>
            <a:endParaRPr lang="en-US" sz="1600" spc="300" dirty="0">
              <a:solidFill>
                <a:schemeClr val="bg1"/>
              </a:solidFill>
              <a:latin typeface="+mj-lt"/>
            </a:endParaRPr>
          </a:p>
          <a:p>
            <a:pPr marL="285750" indent="-285750" fontAlgn="base">
              <a:lnSpc>
                <a:spcPct val="150000"/>
              </a:lnSpc>
              <a:buFont typeface="Arial" panose="020B0604020202020204" pitchFamily="34" charset="0"/>
              <a:buChar char="•"/>
            </a:pPr>
            <a:r>
              <a:rPr lang="en-US" sz="1600" spc="300" dirty="0">
                <a:solidFill>
                  <a:schemeClr val="bg1"/>
                </a:solidFill>
                <a:latin typeface="+mj-lt"/>
              </a:rPr>
              <a:t>FX </a:t>
            </a:r>
            <a:r>
              <a:rPr lang="en-US" sz="1600" spc="300" dirty="0" smtClean="0">
                <a:solidFill>
                  <a:schemeClr val="bg1"/>
                </a:solidFill>
                <a:latin typeface="+mj-lt"/>
              </a:rPr>
              <a:t>(technical) </a:t>
            </a:r>
            <a:r>
              <a:rPr lang="en-US" sz="1600" spc="300" dirty="0">
                <a:solidFill>
                  <a:schemeClr val="bg1"/>
                </a:solidFill>
                <a:latin typeface="+mj-lt"/>
              </a:rPr>
              <a:t>A</a:t>
            </a:r>
            <a:r>
              <a:rPr lang="en-US" sz="1600" spc="300" dirty="0" smtClean="0">
                <a:solidFill>
                  <a:schemeClr val="bg1"/>
                </a:solidFill>
                <a:latin typeface="+mj-lt"/>
              </a:rPr>
              <a:t>rtist</a:t>
            </a:r>
            <a:endParaRPr lang="en-US" sz="1600" spc="300" dirty="0">
              <a:solidFill>
                <a:schemeClr val="bg1"/>
              </a:solidFill>
              <a:latin typeface="+mj-lt"/>
            </a:endParaRPr>
          </a:p>
          <a:p>
            <a:pPr marL="285750" indent="-285750" fontAlgn="base">
              <a:lnSpc>
                <a:spcPct val="150000"/>
              </a:lnSpc>
              <a:buFont typeface="Arial" panose="020B0604020202020204" pitchFamily="34" charset="0"/>
              <a:buChar char="•"/>
            </a:pPr>
            <a:r>
              <a:rPr lang="en-US" sz="1600" spc="300" dirty="0">
                <a:solidFill>
                  <a:schemeClr val="bg1"/>
                </a:solidFill>
                <a:latin typeface="+mj-lt"/>
              </a:rPr>
              <a:t>Simulation </a:t>
            </a:r>
            <a:r>
              <a:rPr lang="en-US" sz="1600" spc="300" dirty="0" smtClean="0">
                <a:solidFill>
                  <a:schemeClr val="bg1"/>
                </a:solidFill>
                <a:latin typeface="+mj-lt"/>
              </a:rPr>
              <a:t>Technical </a:t>
            </a:r>
            <a:r>
              <a:rPr lang="en-US" sz="1600" spc="300" dirty="0">
                <a:solidFill>
                  <a:schemeClr val="bg1"/>
                </a:solidFill>
                <a:latin typeface="+mj-lt"/>
              </a:rPr>
              <a:t>A</a:t>
            </a:r>
            <a:r>
              <a:rPr lang="en-US" sz="1600" spc="300" dirty="0" smtClean="0">
                <a:solidFill>
                  <a:schemeClr val="bg1"/>
                </a:solidFill>
                <a:latin typeface="+mj-lt"/>
              </a:rPr>
              <a:t>rtist</a:t>
            </a:r>
            <a:endParaRPr lang="en-US" sz="1600" spc="300" dirty="0">
              <a:solidFill>
                <a:schemeClr val="bg1"/>
              </a:solidFill>
              <a:latin typeface="+mj-lt"/>
            </a:endParaRPr>
          </a:p>
          <a:p>
            <a:pPr marL="285750" indent="-285750" fontAlgn="base">
              <a:lnSpc>
                <a:spcPct val="150000"/>
              </a:lnSpc>
              <a:buFont typeface="Arial" panose="020B0604020202020204" pitchFamily="34" charset="0"/>
              <a:buChar char="•"/>
            </a:pPr>
            <a:r>
              <a:rPr lang="en-US" sz="1600" spc="300" dirty="0" err="1" smtClean="0">
                <a:solidFill>
                  <a:schemeClr val="bg1"/>
                </a:solidFill>
                <a:latin typeface="+mj-lt"/>
              </a:rPr>
              <a:t>Mocap</a:t>
            </a:r>
            <a:r>
              <a:rPr lang="en-US" sz="1600" spc="300" dirty="0" smtClean="0">
                <a:solidFill>
                  <a:schemeClr val="bg1"/>
                </a:solidFill>
                <a:latin typeface="+mj-lt"/>
              </a:rPr>
              <a:t> Artist</a:t>
            </a:r>
            <a:endParaRPr lang="en-US" sz="1600" spc="300" dirty="0">
              <a:solidFill>
                <a:schemeClr val="bg1"/>
              </a:solidFill>
              <a:latin typeface="+mj-lt"/>
            </a:endParaRPr>
          </a:p>
        </p:txBody>
      </p:sp>
      <p:sp>
        <p:nvSpPr>
          <p:cNvPr id="17" name="Rectangle 16">
            <a:extLst>
              <a:ext uri="{FF2B5EF4-FFF2-40B4-BE49-F238E27FC236}">
                <a16:creationId xmlns:a16="http://schemas.microsoft.com/office/drawing/2014/main" id="{723C8B38-9EF2-DF49-85B6-09C7D55464A2}"/>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sp>
        <p:nvSpPr>
          <p:cNvPr id="4" name="Rectangle 3"/>
          <p:cNvSpPr/>
          <p:nvPr/>
        </p:nvSpPr>
        <p:spPr>
          <a:xfrm>
            <a:off x="3916685" y="67487"/>
            <a:ext cx="4134306" cy="6600012"/>
          </a:xfrm>
          <a:prstGeom prst="rect">
            <a:avLst/>
          </a:prstGeom>
        </p:spPr>
        <p:txBody>
          <a:bodyPr wrap="square" numCol="1">
            <a:spAutoFit/>
          </a:bodyPr>
          <a:lstStyle/>
          <a:p>
            <a:pPr>
              <a:lnSpc>
                <a:spcPct val="107000"/>
              </a:lnSpc>
              <a:spcAft>
                <a:spcPts val="800"/>
              </a:spcAft>
            </a:pPr>
            <a:r>
              <a:rPr lang="en-US" b="1" i="1" spc="300" dirty="0">
                <a:solidFill>
                  <a:schemeClr val="bg1"/>
                </a:solidFill>
                <a:latin typeface="+mj-lt"/>
                <a:ea typeface="Calibri" panose="020F0502020204030204" pitchFamily="34" charset="0"/>
                <a:cs typeface="Calibri Light" panose="020F0302020204030204" pitchFamily="34" charset="0"/>
              </a:rPr>
              <a:t>Skills</a:t>
            </a:r>
            <a:endParaRPr lang="en-US" spc="300" dirty="0">
              <a:solidFill>
                <a:schemeClr val="bg1"/>
              </a:solidFill>
              <a:latin typeface="+mj-lt"/>
              <a:ea typeface="Calibri" panose="020F0502020204030204" pitchFamily="34" charset="0"/>
              <a:cs typeface="Calibri Light" panose="020F0302020204030204" pitchFamily="34" charset="0"/>
            </a:endParaRP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Python programming</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C# programming</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C++ programming</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Rigging</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err="1">
                <a:solidFill>
                  <a:schemeClr val="bg1"/>
                </a:solidFill>
                <a:latin typeface="Calibri Light" panose="020F0302020204030204" pitchFamily="34" charset="0"/>
                <a:ea typeface="Calibri" panose="020F0502020204030204" pitchFamily="34" charset="0"/>
                <a:cs typeface="Calibri Light" panose="020F0302020204030204" pitchFamily="34" charset="0"/>
              </a:rPr>
              <a:t>Shader</a:t>
            </a: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 writing</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Modeling </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Animation</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Procedural content creation </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smtClean="0">
                <a:solidFill>
                  <a:schemeClr val="bg1"/>
                </a:solidFill>
                <a:latin typeface="Calibri Light" panose="020F0302020204030204" pitchFamily="34" charset="0"/>
                <a:ea typeface="Calibri" panose="020F0502020204030204" pitchFamily="34" charset="0"/>
                <a:cs typeface="Calibri Light" panose="020F0302020204030204" pitchFamily="34" charset="0"/>
              </a:rPr>
              <a:t>Foundational </a:t>
            </a: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art skills</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Lighting</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Material/surface development</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Pipeline creation</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Photogrammetry</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Physics</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Communication skills</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Technical writing skills</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Leadership skills</a:t>
            </a:r>
          </a:p>
        </p:txBody>
      </p:sp>
      <p:sp>
        <p:nvSpPr>
          <p:cNvPr id="5" name="Rectangle 4"/>
          <p:cNvSpPr/>
          <p:nvPr/>
        </p:nvSpPr>
        <p:spPr>
          <a:xfrm>
            <a:off x="7719011" y="67487"/>
            <a:ext cx="4184818" cy="5777031"/>
          </a:xfrm>
          <a:prstGeom prst="rect">
            <a:avLst/>
          </a:prstGeom>
        </p:spPr>
        <p:txBody>
          <a:bodyPr wrap="square">
            <a:spAutoFit/>
          </a:bodyPr>
          <a:lstStyle/>
          <a:p>
            <a:pPr marL="228600" marR="0">
              <a:lnSpc>
                <a:spcPct val="107000"/>
              </a:lnSpc>
              <a:spcBef>
                <a:spcPts val="0"/>
              </a:spcBef>
              <a:spcAft>
                <a:spcPts val="800"/>
              </a:spcAft>
            </a:pPr>
            <a:r>
              <a:rPr lang="en-US" b="1" i="1" spc="300" dirty="0">
                <a:solidFill>
                  <a:schemeClr val="bg1"/>
                </a:solidFill>
                <a:latin typeface="+mj-lt"/>
                <a:ea typeface="Calibri" panose="020F0502020204030204" pitchFamily="34" charset="0"/>
                <a:cs typeface="Times New Roman" panose="02020603050405020304" pitchFamily="18" charset="0"/>
              </a:rPr>
              <a:t>Software expertise</a:t>
            </a:r>
            <a:endParaRPr lang="en-US" spc="300" dirty="0">
              <a:solidFill>
                <a:schemeClr val="bg1"/>
              </a:solidFill>
              <a:latin typeface="+mj-lt"/>
              <a:ea typeface="Calibri" panose="020F0502020204030204" pitchFamily="34" charset="0"/>
              <a:cs typeface="Times New Roman" panose="02020603050405020304" pitchFamily="18" charset="0"/>
            </a:endParaRPr>
          </a:p>
          <a:p>
            <a:pPr marL="514350" marR="0" indent="-285750">
              <a:lnSpc>
                <a:spcPct val="107000"/>
              </a:lnSpc>
              <a:spcBef>
                <a:spcPts val="0"/>
              </a:spcBef>
              <a:spcAft>
                <a:spcPts val="800"/>
              </a:spcAft>
              <a:buFont typeface="Arial" panose="020B0604020202020204" pitchFamily="34" charset="0"/>
              <a:buChar char="•"/>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Maya</a:t>
            </a:r>
          </a:p>
          <a:p>
            <a:pPr marL="514350" marR="0" indent="-285750">
              <a:lnSpc>
                <a:spcPct val="107000"/>
              </a:lnSpc>
              <a:spcBef>
                <a:spcPts val="0"/>
              </a:spcBef>
              <a:spcAft>
                <a:spcPts val="800"/>
              </a:spcAft>
              <a:buFont typeface="Arial" panose="020B0604020202020204" pitchFamily="34" charset="0"/>
              <a:buChar char="•"/>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3DS </a:t>
            </a:r>
            <a:r>
              <a:rPr lang="en-US" sz="1600" spc="300" dirty="0" smtClean="0">
                <a:solidFill>
                  <a:schemeClr val="bg1"/>
                </a:solidFill>
                <a:latin typeface="Calibri Light" panose="020F0302020204030204" pitchFamily="34" charset="0"/>
                <a:ea typeface="Calibri" panose="020F0502020204030204" pitchFamily="34" charset="0"/>
                <a:cs typeface="Calibri Light" panose="020F0302020204030204" pitchFamily="34" charset="0"/>
              </a:rPr>
              <a:t>Max</a:t>
            </a:r>
            <a:endPar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endParaRPr>
          </a:p>
          <a:p>
            <a:pPr marL="514350" marR="0" indent="-285750">
              <a:lnSpc>
                <a:spcPct val="107000"/>
              </a:lnSpc>
              <a:spcBef>
                <a:spcPts val="0"/>
              </a:spcBef>
              <a:spcAft>
                <a:spcPts val="800"/>
              </a:spcAft>
              <a:buFont typeface="Arial" panose="020B0604020202020204" pitchFamily="34" charset="0"/>
              <a:buChar char="•"/>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Photoshop</a:t>
            </a:r>
          </a:p>
          <a:p>
            <a:pPr marL="514350" marR="0" indent="-285750">
              <a:lnSpc>
                <a:spcPct val="107000"/>
              </a:lnSpc>
              <a:spcBef>
                <a:spcPts val="0"/>
              </a:spcBef>
              <a:spcAft>
                <a:spcPts val="800"/>
              </a:spcAft>
              <a:buFont typeface="Arial" panose="020B0604020202020204" pitchFamily="34" charset="0"/>
              <a:buChar char="•"/>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Substance </a:t>
            </a:r>
            <a:r>
              <a:rPr lang="en-US" sz="1600" spc="300" dirty="0" smtClean="0">
                <a:solidFill>
                  <a:schemeClr val="bg1"/>
                </a:solidFill>
                <a:latin typeface="Calibri Light" panose="020F0302020204030204" pitchFamily="34" charset="0"/>
                <a:ea typeface="Calibri" panose="020F0502020204030204" pitchFamily="34" charset="0"/>
                <a:cs typeface="Calibri Light" panose="020F0302020204030204" pitchFamily="34" charset="0"/>
              </a:rPr>
              <a:t>Designer </a:t>
            </a: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and </a:t>
            </a:r>
            <a:r>
              <a:rPr lang="en-US" sz="1600" spc="300" dirty="0" smtClean="0">
                <a:solidFill>
                  <a:schemeClr val="bg1"/>
                </a:solidFill>
                <a:latin typeface="Calibri Light" panose="020F0302020204030204" pitchFamily="34" charset="0"/>
                <a:ea typeface="Calibri" panose="020F0502020204030204" pitchFamily="34" charset="0"/>
                <a:cs typeface="Calibri Light" panose="020F0302020204030204" pitchFamily="34" charset="0"/>
              </a:rPr>
              <a:t>Painter</a:t>
            </a:r>
            <a:endPar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endParaRPr>
          </a:p>
          <a:p>
            <a:pPr marL="514350" marR="0" indent="-285750">
              <a:lnSpc>
                <a:spcPct val="107000"/>
              </a:lnSpc>
              <a:spcBef>
                <a:spcPts val="0"/>
              </a:spcBef>
              <a:spcAft>
                <a:spcPts val="800"/>
              </a:spcAft>
              <a:buFont typeface="Arial" panose="020B0604020202020204" pitchFamily="34" charset="0"/>
              <a:buChar char="•"/>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Unity</a:t>
            </a:r>
          </a:p>
          <a:p>
            <a:pPr marL="514350" marR="0" indent="-285750">
              <a:lnSpc>
                <a:spcPct val="107000"/>
              </a:lnSpc>
              <a:spcBef>
                <a:spcPts val="0"/>
              </a:spcBef>
              <a:spcAft>
                <a:spcPts val="800"/>
              </a:spcAft>
              <a:buFont typeface="Arial" panose="020B0604020202020204" pitchFamily="34" charset="0"/>
              <a:buChar char="•"/>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Unreal </a:t>
            </a:r>
            <a:r>
              <a:rPr lang="en-US" sz="1600" spc="300" dirty="0" smtClean="0">
                <a:solidFill>
                  <a:schemeClr val="bg1"/>
                </a:solidFill>
                <a:latin typeface="Calibri Light" panose="020F0302020204030204" pitchFamily="34" charset="0"/>
                <a:ea typeface="Calibri" panose="020F0502020204030204" pitchFamily="34" charset="0"/>
                <a:cs typeface="Calibri Light" panose="020F0302020204030204" pitchFamily="34" charset="0"/>
              </a:rPr>
              <a:t>Engine</a:t>
            </a:r>
            <a:endPar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endParaRPr>
          </a:p>
          <a:p>
            <a:pPr marL="514350" marR="0" indent="-285750">
              <a:lnSpc>
                <a:spcPct val="107000"/>
              </a:lnSpc>
              <a:spcBef>
                <a:spcPts val="0"/>
              </a:spcBef>
              <a:spcAft>
                <a:spcPts val="800"/>
              </a:spcAft>
              <a:buFont typeface="Arial" panose="020B0604020202020204" pitchFamily="34" charset="0"/>
              <a:buChar char="•"/>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Visual </a:t>
            </a:r>
            <a:r>
              <a:rPr lang="en-US" sz="1600" spc="300" dirty="0" smtClean="0">
                <a:solidFill>
                  <a:schemeClr val="bg1"/>
                </a:solidFill>
                <a:latin typeface="Calibri Light" panose="020F0302020204030204" pitchFamily="34" charset="0"/>
                <a:ea typeface="Calibri" panose="020F0502020204030204" pitchFamily="34" charset="0"/>
                <a:cs typeface="Calibri Light" panose="020F0302020204030204" pitchFamily="34" charset="0"/>
              </a:rPr>
              <a:t>Studio</a:t>
            </a:r>
            <a:endPar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endParaRPr>
          </a:p>
          <a:p>
            <a:pPr marL="514350" marR="0" indent="-285750">
              <a:lnSpc>
                <a:spcPct val="107000"/>
              </a:lnSpc>
              <a:spcBef>
                <a:spcPts val="0"/>
              </a:spcBef>
              <a:spcAft>
                <a:spcPts val="800"/>
              </a:spcAft>
              <a:buFont typeface="Arial" panose="020B0604020202020204" pitchFamily="34" charset="0"/>
              <a:buChar char="•"/>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Marvelous </a:t>
            </a:r>
            <a:r>
              <a:rPr lang="en-US" sz="1600" spc="300" dirty="0" smtClean="0">
                <a:solidFill>
                  <a:schemeClr val="bg1"/>
                </a:solidFill>
                <a:latin typeface="Calibri Light" panose="020F0302020204030204" pitchFamily="34" charset="0"/>
                <a:ea typeface="Calibri" panose="020F0502020204030204" pitchFamily="34" charset="0"/>
                <a:cs typeface="Calibri Light" panose="020F0302020204030204" pitchFamily="34" charset="0"/>
              </a:rPr>
              <a:t>Designer</a:t>
            </a:r>
            <a:endPar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endParaRPr>
          </a:p>
          <a:p>
            <a:pPr marL="514350" marR="0" indent="-285750">
              <a:lnSpc>
                <a:spcPct val="107000"/>
              </a:lnSpc>
              <a:spcBef>
                <a:spcPts val="0"/>
              </a:spcBef>
              <a:spcAft>
                <a:spcPts val="800"/>
              </a:spcAft>
              <a:buFont typeface="Arial" panose="020B0604020202020204" pitchFamily="34" charset="0"/>
              <a:buChar char="•"/>
            </a:pPr>
            <a:r>
              <a:rPr lang="en-US" sz="1600" spc="300" dirty="0" err="1" smtClean="0">
                <a:solidFill>
                  <a:schemeClr val="bg1"/>
                </a:solidFill>
                <a:latin typeface="Calibri Light" panose="020F0302020204030204" pitchFamily="34" charset="0"/>
                <a:ea typeface="Calibri" panose="020F0502020204030204" pitchFamily="34" charset="0"/>
                <a:cs typeface="Calibri Light" panose="020F0302020204030204" pitchFamily="34" charset="0"/>
              </a:rPr>
              <a:t>ZBrush</a:t>
            </a:r>
            <a:endPar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endParaRPr>
          </a:p>
          <a:p>
            <a:pPr marL="514350" marR="0" indent="-285750">
              <a:lnSpc>
                <a:spcPct val="107000"/>
              </a:lnSpc>
              <a:spcBef>
                <a:spcPts val="0"/>
              </a:spcBef>
              <a:spcAft>
                <a:spcPts val="800"/>
              </a:spcAft>
              <a:buFont typeface="Arial" panose="020B0604020202020204" pitchFamily="34" charset="0"/>
              <a:buChar char="•"/>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Motion </a:t>
            </a:r>
            <a:r>
              <a:rPr lang="en-US" sz="1600" spc="300" dirty="0" smtClean="0">
                <a:solidFill>
                  <a:schemeClr val="bg1"/>
                </a:solidFill>
                <a:latin typeface="Calibri Light" panose="020F0302020204030204" pitchFamily="34" charset="0"/>
                <a:ea typeface="Calibri" panose="020F0502020204030204" pitchFamily="34" charset="0"/>
                <a:cs typeface="Calibri Light" panose="020F0302020204030204" pitchFamily="34" charset="0"/>
              </a:rPr>
              <a:t>Builder</a:t>
            </a:r>
            <a:endPar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endParaRPr>
          </a:p>
          <a:p>
            <a:pPr marL="514350" marR="0" indent="-285750">
              <a:lnSpc>
                <a:spcPct val="107000"/>
              </a:lnSpc>
              <a:spcBef>
                <a:spcPts val="0"/>
              </a:spcBef>
              <a:spcAft>
                <a:spcPts val="800"/>
              </a:spcAft>
              <a:buFont typeface="Arial" panose="020B0604020202020204" pitchFamily="34" charset="0"/>
              <a:buChar char="•"/>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Blade</a:t>
            </a:r>
          </a:p>
          <a:p>
            <a:pPr marL="514350" marR="0" indent="-285750">
              <a:lnSpc>
                <a:spcPct val="107000"/>
              </a:lnSpc>
              <a:spcBef>
                <a:spcPts val="0"/>
              </a:spcBef>
              <a:spcAft>
                <a:spcPts val="800"/>
              </a:spcAft>
              <a:buFont typeface="Arial" panose="020B0604020202020204" pitchFamily="34" charset="0"/>
              <a:buChar char="•"/>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Houdini</a:t>
            </a:r>
          </a:p>
          <a:p>
            <a:pPr marL="514350" marR="0" indent="-285750">
              <a:lnSpc>
                <a:spcPct val="107000"/>
              </a:lnSpc>
              <a:spcBef>
                <a:spcPts val="0"/>
              </a:spcBef>
              <a:spcAft>
                <a:spcPts val="800"/>
              </a:spcAft>
              <a:buFont typeface="Arial" panose="020B0604020202020204" pitchFamily="34" charset="0"/>
              <a:buChar char="•"/>
            </a:pPr>
            <a:r>
              <a:rPr lang="en-US" sz="1600" spc="300" dirty="0" err="1" smtClean="0">
                <a:solidFill>
                  <a:schemeClr val="bg1"/>
                </a:solidFill>
                <a:latin typeface="Calibri Light" panose="020F0302020204030204" pitchFamily="34" charset="0"/>
                <a:ea typeface="Calibri" panose="020F0502020204030204" pitchFamily="34" charset="0"/>
                <a:cs typeface="Calibri Light" panose="020F0302020204030204" pitchFamily="34" charset="0"/>
              </a:rPr>
              <a:t>SpeedTree</a:t>
            </a:r>
            <a:endPar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endParaRPr>
          </a:p>
          <a:p>
            <a:pPr marL="514350" marR="0" indent="-285750">
              <a:lnSpc>
                <a:spcPct val="107000"/>
              </a:lnSpc>
              <a:spcBef>
                <a:spcPts val="0"/>
              </a:spcBef>
              <a:spcAft>
                <a:spcPts val="800"/>
              </a:spcAft>
              <a:buFont typeface="Arial" panose="020B0604020202020204" pitchFamily="34" charset="0"/>
              <a:buChar char="•"/>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After </a:t>
            </a:r>
            <a:r>
              <a:rPr lang="en-US" sz="1600" spc="300" dirty="0" smtClean="0">
                <a:solidFill>
                  <a:schemeClr val="bg1"/>
                </a:solidFill>
                <a:latin typeface="Calibri Light" panose="020F0302020204030204" pitchFamily="34" charset="0"/>
                <a:ea typeface="Calibri" panose="020F0502020204030204" pitchFamily="34" charset="0"/>
                <a:cs typeface="Calibri Light" panose="020F0302020204030204" pitchFamily="34" charset="0"/>
              </a:rPr>
              <a:t>Effects</a:t>
            </a:r>
            <a:endPar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endParaRPr>
          </a:p>
        </p:txBody>
      </p:sp>
    </p:spTree>
    <p:extLst>
      <p:ext uri="{BB962C8B-B14F-4D97-AF65-F5344CB8AC3E}">
        <p14:creationId xmlns:p14="http://schemas.microsoft.com/office/powerpoint/2010/main" val="3497674907"/>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Box 63"/>
          <p:cNvSpPr txBox="1"/>
          <p:nvPr/>
        </p:nvSpPr>
        <p:spPr>
          <a:xfrm>
            <a:off x="857757" y="867132"/>
            <a:ext cx="5543044" cy="1569660"/>
          </a:xfrm>
          <a:prstGeom prst="rect">
            <a:avLst/>
          </a:prstGeom>
          <a:noFill/>
        </p:spPr>
        <p:txBody>
          <a:bodyPr wrap="square" rtlCol="0">
            <a:spAutoFit/>
          </a:bodyPr>
          <a:lstStyle/>
          <a:p>
            <a:r>
              <a:rPr lang="en-US" sz="4800" b="1" dirty="0" smtClean="0">
                <a:solidFill>
                  <a:schemeClr val="bg1">
                    <a:lumMod val="95000"/>
                  </a:schemeClr>
                </a:solidFill>
              </a:rPr>
              <a:t>Natalie Burke </a:t>
            </a:r>
          </a:p>
          <a:p>
            <a:r>
              <a:rPr lang="en-US" sz="4800" b="1" dirty="0" smtClean="0">
                <a:solidFill>
                  <a:schemeClr val="bg1">
                    <a:lumMod val="95000"/>
                  </a:schemeClr>
                </a:solidFill>
              </a:rPr>
              <a:t>Technical Artist</a:t>
            </a:r>
          </a:p>
        </p:txBody>
      </p:sp>
      <p:sp>
        <p:nvSpPr>
          <p:cNvPr id="6" name="Rectangle 5">
            <a:extLst>
              <a:ext uri="{FF2B5EF4-FFF2-40B4-BE49-F238E27FC236}">
                <a16:creationId xmlns:a16="http://schemas.microsoft.com/office/drawing/2014/main" id="{E0C52664-9E0B-6445-BB8C-D96FDCED2F27}"/>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sp>
        <p:nvSpPr>
          <p:cNvPr id="7" name="TextBox 6"/>
          <p:cNvSpPr txBox="1"/>
          <p:nvPr/>
        </p:nvSpPr>
        <p:spPr>
          <a:xfrm>
            <a:off x="905603" y="4911048"/>
            <a:ext cx="5543044" cy="830997"/>
          </a:xfrm>
          <a:prstGeom prst="rect">
            <a:avLst/>
          </a:prstGeom>
          <a:noFill/>
        </p:spPr>
        <p:txBody>
          <a:bodyPr wrap="square" rtlCol="0">
            <a:spAutoFit/>
          </a:bodyPr>
          <a:lstStyle/>
          <a:p>
            <a:r>
              <a:rPr lang="en-US" sz="4800" b="1" i="1" dirty="0" smtClean="0">
                <a:solidFill>
                  <a:schemeClr val="bg1">
                    <a:lumMod val="95000"/>
                  </a:schemeClr>
                </a:solidFill>
              </a:rPr>
              <a:t>What do I do?</a:t>
            </a:r>
          </a:p>
        </p:txBody>
      </p:sp>
    </p:spTree>
    <p:extLst>
      <p:ext uri="{BB962C8B-B14F-4D97-AF65-F5344CB8AC3E}">
        <p14:creationId xmlns:p14="http://schemas.microsoft.com/office/powerpoint/2010/main" val="309545134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ppt_x"/>
                                          </p:val>
                                        </p:tav>
                                        <p:tav tm="100000">
                                          <p:val>
                                            <p:strVal val="#ppt_x"/>
                                          </p:val>
                                        </p:tav>
                                      </p:tavLst>
                                    </p:anim>
                                    <p:anim calcmode="lin" valueType="num">
                                      <p:cBhvr additive="base">
                                        <p:cTn id="8"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TextBox 64"/>
          <p:cNvSpPr txBox="1"/>
          <p:nvPr/>
        </p:nvSpPr>
        <p:spPr>
          <a:xfrm>
            <a:off x="857756" y="2697181"/>
            <a:ext cx="10136065" cy="3785652"/>
          </a:xfrm>
          <a:prstGeom prst="rect">
            <a:avLst/>
          </a:prstGeom>
          <a:noFill/>
        </p:spPr>
        <p:txBody>
          <a:bodyPr wrap="square" rtlCol="0">
            <a:spAutoFit/>
          </a:bodyPr>
          <a:lstStyle/>
          <a:p>
            <a:pPr marL="342900" indent="-342900">
              <a:buFont typeface="Arial" panose="020B0604020202020204" pitchFamily="34" charset="0"/>
              <a:buChar char="•"/>
            </a:pPr>
            <a:r>
              <a:rPr lang="en-US" sz="2000" spc="300" dirty="0" smtClean="0">
                <a:solidFill>
                  <a:schemeClr val="bg1"/>
                </a:solidFill>
                <a:latin typeface="+mj-lt"/>
              </a:rPr>
              <a:t>Lead a team of technical artists with diverse skills and expertise to design workflows for content creators and non-technical users for a large variety of purposes</a:t>
            </a:r>
          </a:p>
          <a:p>
            <a:pPr marL="342900" indent="-342900">
              <a:buFont typeface="Arial" panose="020B0604020202020204" pitchFamily="34" charset="0"/>
              <a:buChar char="•"/>
            </a:pPr>
            <a:endParaRPr lang="en-US" sz="2000" spc="300" dirty="0" smtClean="0">
              <a:solidFill>
                <a:schemeClr val="bg1"/>
              </a:solidFill>
              <a:latin typeface="+mj-lt"/>
            </a:endParaRPr>
          </a:p>
          <a:p>
            <a:pPr marL="342900" indent="-342900">
              <a:buFont typeface="Arial" panose="020B0604020202020204" pitchFamily="34" charset="0"/>
              <a:buChar char="•"/>
            </a:pPr>
            <a:r>
              <a:rPr lang="en-US" sz="2000" spc="300" dirty="0" smtClean="0">
                <a:solidFill>
                  <a:schemeClr val="bg1"/>
                </a:solidFill>
                <a:latin typeface="+mj-lt"/>
              </a:rPr>
              <a:t>Develop </a:t>
            </a:r>
            <a:r>
              <a:rPr lang="en-US" sz="2000" spc="300" dirty="0">
                <a:solidFill>
                  <a:schemeClr val="bg1"/>
                </a:solidFill>
                <a:latin typeface="+mj-lt"/>
              </a:rPr>
              <a:t>tools to streamline content creation and remove technical hurdles </a:t>
            </a:r>
          </a:p>
          <a:p>
            <a:endParaRPr lang="en-US" sz="2000" spc="300" dirty="0">
              <a:solidFill>
                <a:schemeClr val="bg1"/>
              </a:solidFill>
              <a:latin typeface="+mj-lt"/>
            </a:endParaRPr>
          </a:p>
          <a:p>
            <a:pPr marL="342900" indent="-342900">
              <a:buFont typeface="Arial" panose="020B0604020202020204" pitchFamily="34" charset="0"/>
              <a:buChar char="•"/>
            </a:pPr>
            <a:r>
              <a:rPr lang="en-US" sz="2000" spc="300" dirty="0" smtClean="0">
                <a:solidFill>
                  <a:schemeClr val="bg1"/>
                </a:solidFill>
                <a:latin typeface="+mj-lt"/>
              </a:rPr>
              <a:t>Collaborate </a:t>
            </a:r>
            <a:r>
              <a:rPr lang="en-US" sz="2000" spc="300" dirty="0">
                <a:solidFill>
                  <a:schemeClr val="bg1"/>
                </a:solidFill>
                <a:latin typeface="+mj-lt"/>
              </a:rPr>
              <a:t>closely with engineering, UX design, and other </a:t>
            </a:r>
            <a:r>
              <a:rPr lang="en-US" sz="2000" spc="300" dirty="0" smtClean="0">
                <a:solidFill>
                  <a:schemeClr val="bg1"/>
                </a:solidFill>
                <a:latin typeface="+mj-lt"/>
              </a:rPr>
              <a:t>Technical Artists</a:t>
            </a:r>
          </a:p>
          <a:p>
            <a:endParaRPr lang="en-US" sz="2000" spc="300" dirty="0">
              <a:solidFill>
                <a:schemeClr val="bg1"/>
              </a:solidFill>
              <a:latin typeface="+mj-lt"/>
            </a:endParaRPr>
          </a:p>
          <a:p>
            <a:pPr marL="342900" indent="-342900">
              <a:buFont typeface="Arial" panose="020B0604020202020204" pitchFamily="34" charset="0"/>
              <a:buChar char="•"/>
            </a:pPr>
            <a:r>
              <a:rPr lang="en-US" sz="2000" spc="300" dirty="0" smtClean="0">
                <a:solidFill>
                  <a:schemeClr val="bg1"/>
                </a:solidFill>
                <a:latin typeface="+mj-lt"/>
              </a:rPr>
              <a:t>Contribute </a:t>
            </a:r>
            <a:r>
              <a:rPr lang="en-US" sz="2000" spc="300" dirty="0">
                <a:solidFill>
                  <a:schemeClr val="bg1"/>
                </a:solidFill>
                <a:latin typeface="+mj-lt"/>
              </a:rPr>
              <a:t>to documentation, training material, presentations, and demos </a:t>
            </a:r>
            <a:r>
              <a:rPr lang="en-US" sz="2000" spc="300" dirty="0" smtClean="0">
                <a:solidFill>
                  <a:schemeClr val="bg1"/>
                </a:solidFill>
                <a:latin typeface="+mj-lt"/>
              </a:rPr>
              <a:t>to increase the accessibility</a:t>
            </a:r>
            <a:r>
              <a:rPr lang="en-US" sz="2000" spc="300" dirty="0">
                <a:solidFill>
                  <a:schemeClr val="bg1"/>
                </a:solidFill>
                <a:latin typeface="+mj-lt"/>
              </a:rPr>
              <a:t> </a:t>
            </a:r>
            <a:r>
              <a:rPr lang="en-US" sz="2000" spc="300" dirty="0" smtClean="0">
                <a:solidFill>
                  <a:schemeClr val="bg1"/>
                </a:solidFill>
                <a:latin typeface="+mj-lt"/>
              </a:rPr>
              <a:t>of new features</a:t>
            </a:r>
            <a:endParaRPr lang="en-US" sz="2000" spc="300" dirty="0">
              <a:solidFill>
                <a:schemeClr val="bg1"/>
              </a:solidFill>
              <a:latin typeface="+mj-lt"/>
            </a:endParaRPr>
          </a:p>
        </p:txBody>
      </p:sp>
      <p:sp>
        <p:nvSpPr>
          <p:cNvPr id="6" name="Rectangle 5">
            <a:extLst>
              <a:ext uri="{FF2B5EF4-FFF2-40B4-BE49-F238E27FC236}">
                <a16:creationId xmlns:a16="http://schemas.microsoft.com/office/drawing/2014/main" id="{E0C52664-9E0B-6445-BB8C-D96FDCED2F27}"/>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813765" y="832833"/>
            <a:ext cx="4180056" cy="1638258"/>
          </a:xfrm>
          <a:prstGeom prst="rect">
            <a:avLst/>
          </a:prstGeom>
        </p:spPr>
      </p:pic>
      <p:sp>
        <p:nvSpPr>
          <p:cNvPr id="7" name="TextBox 6"/>
          <p:cNvSpPr txBox="1"/>
          <p:nvPr/>
        </p:nvSpPr>
        <p:spPr>
          <a:xfrm>
            <a:off x="857757" y="867132"/>
            <a:ext cx="5543044" cy="1569660"/>
          </a:xfrm>
          <a:prstGeom prst="rect">
            <a:avLst/>
          </a:prstGeom>
          <a:noFill/>
        </p:spPr>
        <p:txBody>
          <a:bodyPr wrap="square" rtlCol="0">
            <a:spAutoFit/>
          </a:bodyPr>
          <a:lstStyle/>
          <a:p>
            <a:r>
              <a:rPr lang="en-US" sz="4800" b="1" dirty="0" smtClean="0">
                <a:solidFill>
                  <a:schemeClr val="bg1">
                    <a:lumMod val="95000"/>
                  </a:schemeClr>
                </a:solidFill>
              </a:rPr>
              <a:t>Natalie Burke </a:t>
            </a:r>
          </a:p>
          <a:p>
            <a:r>
              <a:rPr lang="en-US" sz="4800" b="1" dirty="0" smtClean="0">
                <a:solidFill>
                  <a:schemeClr val="bg1">
                    <a:lumMod val="95000"/>
                  </a:schemeClr>
                </a:solidFill>
              </a:rPr>
              <a:t>Technical Artist</a:t>
            </a:r>
          </a:p>
        </p:txBody>
      </p:sp>
    </p:spTree>
    <p:extLst>
      <p:ext uri="{BB962C8B-B14F-4D97-AF65-F5344CB8AC3E}">
        <p14:creationId xmlns:p14="http://schemas.microsoft.com/office/powerpoint/2010/main" val="243227548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up)">
                                      <p:cBhvr>
                                        <p:cTn id="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C52664-9E0B-6445-BB8C-D96FDCED2F27}"/>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sp>
        <p:nvSpPr>
          <p:cNvPr id="10" name="TextBox 9"/>
          <p:cNvSpPr txBox="1"/>
          <p:nvPr/>
        </p:nvSpPr>
        <p:spPr>
          <a:xfrm>
            <a:off x="6905766" y="122829"/>
            <a:ext cx="4677339" cy="5632311"/>
          </a:xfrm>
          <a:prstGeom prst="rect">
            <a:avLst/>
          </a:prstGeom>
          <a:noFill/>
        </p:spPr>
        <p:txBody>
          <a:bodyPr wrap="square" rtlCol="0">
            <a:spAutoFit/>
          </a:bodyPr>
          <a:lstStyle/>
          <a:p>
            <a:r>
              <a:rPr lang="en-US" sz="2000" spc="300" dirty="0" smtClean="0">
                <a:solidFill>
                  <a:schemeClr val="bg1"/>
                </a:solidFill>
                <a:latin typeface="+mj-lt"/>
              </a:rPr>
              <a:t>Experience:</a:t>
            </a:r>
          </a:p>
          <a:p>
            <a:endParaRPr lang="en-US" sz="2000" spc="300" dirty="0">
              <a:solidFill>
                <a:schemeClr val="bg1"/>
              </a:solidFill>
              <a:latin typeface="+mj-lt"/>
            </a:endParaRPr>
          </a:p>
          <a:p>
            <a:r>
              <a:rPr lang="en-US" sz="2000" spc="300" dirty="0" smtClean="0">
                <a:solidFill>
                  <a:schemeClr val="bg1"/>
                </a:solidFill>
                <a:latin typeface="+mj-lt"/>
              </a:rPr>
              <a:t>Lead Technical Artist</a:t>
            </a:r>
          </a:p>
          <a:p>
            <a:r>
              <a:rPr lang="en-US" sz="2000" i="1" spc="300" dirty="0" smtClean="0">
                <a:solidFill>
                  <a:schemeClr val="bg1"/>
                </a:solidFill>
                <a:latin typeface="+mj-lt"/>
              </a:rPr>
              <a:t>Unity Technologies</a:t>
            </a:r>
          </a:p>
          <a:p>
            <a:endParaRPr lang="en-US" sz="2000" spc="300" dirty="0">
              <a:solidFill>
                <a:schemeClr val="bg1"/>
              </a:solidFill>
              <a:latin typeface="+mj-lt"/>
            </a:endParaRPr>
          </a:p>
          <a:p>
            <a:r>
              <a:rPr lang="en-US" sz="2000" spc="300" dirty="0" smtClean="0">
                <a:solidFill>
                  <a:schemeClr val="bg1"/>
                </a:solidFill>
                <a:latin typeface="+mj-lt"/>
              </a:rPr>
              <a:t>Technical </a:t>
            </a:r>
            <a:r>
              <a:rPr lang="en-US" sz="2000" spc="300" dirty="0">
                <a:solidFill>
                  <a:schemeClr val="bg1"/>
                </a:solidFill>
                <a:latin typeface="+mj-lt"/>
              </a:rPr>
              <a:t>Director </a:t>
            </a:r>
          </a:p>
          <a:p>
            <a:r>
              <a:rPr lang="en-US" sz="2000" i="1" spc="300" dirty="0">
                <a:solidFill>
                  <a:schemeClr val="bg1"/>
                </a:solidFill>
                <a:latin typeface="+mj-lt"/>
              </a:rPr>
              <a:t>Limitless Ltd. </a:t>
            </a:r>
          </a:p>
          <a:p>
            <a:endParaRPr lang="en-US" sz="2000" spc="300" dirty="0" smtClean="0">
              <a:solidFill>
                <a:schemeClr val="bg1"/>
              </a:solidFill>
              <a:latin typeface="+mj-lt"/>
            </a:endParaRPr>
          </a:p>
          <a:p>
            <a:r>
              <a:rPr lang="en-US" sz="2000" spc="300" dirty="0" smtClean="0">
                <a:solidFill>
                  <a:schemeClr val="bg1"/>
                </a:solidFill>
                <a:latin typeface="+mj-lt"/>
              </a:rPr>
              <a:t>Technical </a:t>
            </a:r>
            <a:r>
              <a:rPr lang="en-US" sz="2000" spc="300" dirty="0">
                <a:solidFill>
                  <a:schemeClr val="bg1"/>
                </a:solidFill>
                <a:latin typeface="+mj-lt"/>
              </a:rPr>
              <a:t>Artist </a:t>
            </a:r>
            <a:endParaRPr lang="en-US" sz="2000" spc="300" dirty="0" smtClean="0">
              <a:solidFill>
                <a:schemeClr val="bg1"/>
              </a:solidFill>
              <a:latin typeface="+mj-lt"/>
            </a:endParaRPr>
          </a:p>
          <a:p>
            <a:r>
              <a:rPr lang="en-US" sz="2000" i="1" spc="300" dirty="0" smtClean="0">
                <a:solidFill>
                  <a:schemeClr val="bg1"/>
                </a:solidFill>
                <a:latin typeface="+mj-lt"/>
              </a:rPr>
              <a:t>Bungie</a:t>
            </a:r>
            <a:r>
              <a:rPr lang="en-US" sz="2000" i="1" spc="300" dirty="0">
                <a:solidFill>
                  <a:schemeClr val="bg1"/>
                </a:solidFill>
                <a:latin typeface="+mj-lt"/>
              </a:rPr>
              <a:t>, Inc. </a:t>
            </a:r>
            <a:endParaRPr lang="en-US" sz="2000" i="1" spc="300" dirty="0" smtClean="0">
              <a:solidFill>
                <a:schemeClr val="bg1"/>
              </a:solidFill>
              <a:latin typeface="+mj-lt"/>
            </a:endParaRPr>
          </a:p>
          <a:p>
            <a:endParaRPr lang="en-US" sz="2000" spc="300" dirty="0">
              <a:solidFill>
                <a:schemeClr val="bg1"/>
              </a:solidFill>
              <a:latin typeface="+mj-lt"/>
            </a:endParaRPr>
          </a:p>
          <a:p>
            <a:r>
              <a:rPr lang="en-US" sz="2000" spc="300" dirty="0" smtClean="0">
                <a:solidFill>
                  <a:schemeClr val="bg1"/>
                </a:solidFill>
                <a:latin typeface="+mj-lt"/>
              </a:rPr>
              <a:t>-------------------------------------</a:t>
            </a:r>
          </a:p>
          <a:p>
            <a:endParaRPr lang="en-US" sz="2000" spc="300" dirty="0" smtClean="0">
              <a:solidFill>
                <a:schemeClr val="bg1"/>
              </a:solidFill>
              <a:latin typeface="+mj-lt"/>
            </a:endParaRPr>
          </a:p>
          <a:p>
            <a:r>
              <a:rPr lang="en-US" sz="2000" spc="300" dirty="0">
                <a:solidFill>
                  <a:schemeClr val="bg1"/>
                </a:solidFill>
                <a:latin typeface="+mj-lt"/>
              </a:rPr>
              <a:t>Part-Time Lecturer </a:t>
            </a:r>
            <a:endParaRPr lang="en-US" sz="2000" spc="300" dirty="0" smtClean="0">
              <a:solidFill>
                <a:schemeClr val="bg1"/>
              </a:solidFill>
              <a:latin typeface="+mj-lt"/>
            </a:endParaRPr>
          </a:p>
          <a:p>
            <a:r>
              <a:rPr lang="en-US" sz="2000" i="1" spc="300" dirty="0" smtClean="0">
                <a:solidFill>
                  <a:schemeClr val="bg1"/>
                </a:solidFill>
                <a:latin typeface="+mj-lt"/>
              </a:rPr>
              <a:t>University </a:t>
            </a:r>
            <a:r>
              <a:rPr lang="en-US" sz="2000" i="1" spc="300" dirty="0">
                <a:solidFill>
                  <a:schemeClr val="bg1"/>
                </a:solidFill>
                <a:latin typeface="+mj-lt"/>
              </a:rPr>
              <a:t>of </a:t>
            </a:r>
            <a:r>
              <a:rPr lang="en-US" sz="2000" i="1" spc="300" dirty="0" smtClean="0">
                <a:solidFill>
                  <a:schemeClr val="bg1"/>
                </a:solidFill>
                <a:latin typeface="+mj-lt"/>
              </a:rPr>
              <a:t>Washington</a:t>
            </a:r>
          </a:p>
          <a:p>
            <a:endParaRPr lang="en-US" sz="2000" spc="300" dirty="0">
              <a:solidFill>
                <a:schemeClr val="bg1"/>
              </a:solidFill>
              <a:latin typeface="+mj-lt"/>
            </a:endParaRPr>
          </a:p>
          <a:p>
            <a:r>
              <a:rPr lang="en-US" sz="2000" spc="300" dirty="0">
                <a:solidFill>
                  <a:schemeClr val="bg1"/>
                </a:solidFill>
                <a:latin typeface="+mj-lt"/>
              </a:rPr>
              <a:t>Adjunct Professor and Advisor </a:t>
            </a:r>
          </a:p>
          <a:p>
            <a:r>
              <a:rPr lang="en-US" sz="2000" i="1" spc="300" dirty="0" err="1">
                <a:solidFill>
                  <a:schemeClr val="bg1"/>
                </a:solidFill>
                <a:latin typeface="+mj-lt"/>
              </a:rPr>
              <a:t>DigiPen</a:t>
            </a:r>
            <a:r>
              <a:rPr lang="en-US" sz="2000" i="1" spc="300" dirty="0">
                <a:solidFill>
                  <a:schemeClr val="bg1"/>
                </a:solidFill>
                <a:latin typeface="+mj-lt"/>
              </a:rPr>
              <a:t> Institute of </a:t>
            </a:r>
            <a:r>
              <a:rPr lang="en-US" sz="2000" i="1" spc="300" dirty="0" smtClean="0">
                <a:solidFill>
                  <a:schemeClr val="bg1"/>
                </a:solidFill>
                <a:latin typeface="+mj-lt"/>
              </a:rPr>
              <a:t>Technology</a:t>
            </a:r>
            <a:endParaRPr lang="en-US" sz="2000" i="1" spc="300" dirty="0">
              <a:solidFill>
                <a:schemeClr val="bg1"/>
              </a:solidFill>
              <a:latin typeface="+mj-lt"/>
            </a:endParaRPr>
          </a:p>
        </p:txBody>
      </p:sp>
      <p:pic>
        <p:nvPicPr>
          <p:cNvPr id="7" name="Picture 6"/>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 y="0"/>
            <a:ext cx="6905767" cy="6856213"/>
          </a:xfrm>
          <a:prstGeom prst="rect">
            <a:avLst/>
          </a:prstGeom>
        </p:spPr>
      </p:pic>
    </p:spTree>
    <p:extLst>
      <p:ext uri="{BB962C8B-B14F-4D97-AF65-F5344CB8AC3E}">
        <p14:creationId xmlns:p14="http://schemas.microsoft.com/office/powerpoint/2010/main" val="1141288966"/>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374" y="0"/>
            <a:ext cx="3557710" cy="5678478"/>
          </a:xfrm>
          <a:prstGeom prst="rect">
            <a:avLst/>
          </a:prstGeom>
        </p:spPr>
        <p:txBody>
          <a:bodyPr wrap="square" numCol="1">
            <a:spAutoFit/>
          </a:bodyPr>
          <a:lstStyle/>
          <a:p>
            <a:pPr fontAlgn="base">
              <a:lnSpc>
                <a:spcPct val="150000"/>
              </a:lnSpc>
            </a:pPr>
            <a:r>
              <a:rPr lang="en-US" b="1" i="1" spc="300" dirty="0">
                <a:solidFill>
                  <a:schemeClr val="bg1"/>
                </a:solidFill>
                <a:latin typeface="+mj-lt"/>
              </a:rPr>
              <a:t>Jobs titles</a:t>
            </a:r>
          </a:p>
          <a:p>
            <a:pPr marL="285750" indent="-285750" fontAlgn="base">
              <a:lnSpc>
                <a:spcPct val="150000"/>
              </a:lnSpc>
              <a:buFont typeface="Arial" panose="020B0604020202020204" pitchFamily="34" charset="0"/>
              <a:buChar char="•"/>
            </a:pPr>
            <a:r>
              <a:rPr lang="en-US" sz="1600" spc="300" dirty="0">
                <a:solidFill>
                  <a:schemeClr val="bg1"/>
                </a:solidFill>
                <a:latin typeface="+mj-lt"/>
              </a:rPr>
              <a:t>General </a:t>
            </a:r>
            <a:r>
              <a:rPr lang="en-US" sz="1600" spc="300" dirty="0" smtClean="0">
                <a:solidFill>
                  <a:schemeClr val="bg1"/>
                </a:solidFill>
                <a:latin typeface="+mj-lt"/>
              </a:rPr>
              <a:t>Technical </a:t>
            </a:r>
            <a:r>
              <a:rPr lang="en-US" sz="1600" spc="300" dirty="0">
                <a:solidFill>
                  <a:schemeClr val="bg1"/>
                </a:solidFill>
                <a:latin typeface="+mj-lt"/>
              </a:rPr>
              <a:t>A</a:t>
            </a:r>
            <a:r>
              <a:rPr lang="en-US" sz="1600" spc="300" dirty="0" smtClean="0">
                <a:solidFill>
                  <a:schemeClr val="bg1"/>
                </a:solidFill>
                <a:latin typeface="+mj-lt"/>
              </a:rPr>
              <a:t>rtist</a:t>
            </a:r>
            <a:endParaRPr lang="en-US" sz="1600" spc="300" dirty="0">
              <a:solidFill>
                <a:schemeClr val="bg1"/>
              </a:solidFill>
              <a:latin typeface="+mj-lt"/>
            </a:endParaRPr>
          </a:p>
          <a:p>
            <a:pPr marL="285750" indent="-285750" fontAlgn="base">
              <a:lnSpc>
                <a:spcPct val="150000"/>
              </a:lnSpc>
              <a:buFont typeface="Arial" panose="020B0604020202020204" pitchFamily="34" charset="0"/>
              <a:buChar char="•"/>
            </a:pPr>
            <a:r>
              <a:rPr lang="en-US" sz="1600" spc="300" dirty="0">
                <a:solidFill>
                  <a:schemeClr val="bg1"/>
                </a:solidFill>
                <a:latin typeface="+mj-lt"/>
              </a:rPr>
              <a:t>Tools and pipeline </a:t>
            </a:r>
            <a:r>
              <a:rPr lang="en-US" sz="1600" spc="300" dirty="0" smtClean="0">
                <a:solidFill>
                  <a:schemeClr val="bg1"/>
                </a:solidFill>
                <a:latin typeface="+mj-lt"/>
              </a:rPr>
              <a:t>Technical </a:t>
            </a:r>
            <a:r>
              <a:rPr lang="en-US" sz="1600" spc="300" dirty="0">
                <a:solidFill>
                  <a:schemeClr val="bg1"/>
                </a:solidFill>
                <a:latin typeface="+mj-lt"/>
              </a:rPr>
              <a:t>A</a:t>
            </a:r>
            <a:r>
              <a:rPr lang="en-US" sz="1600" spc="300" dirty="0" smtClean="0">
                <a:solidFill>
                  <a:schemeClr val="bg1"/>
                </a:solidFill>
                <a:latin typeface="+mj-lt"/>
              </a:rPr>
              <a:t>rtist</a:t>
            </a:r>
            <a:endParaRPr lang="en-US" sz="1600" spc="300" dirty="0">
              <a:solidFill>
                <a:schemeClr val="bg1"/>
              </a:solidFill>
              <a:latin typeface="+mj-lt"/>
            </a:endParaRPr>
          </a:p>
          <a:p>
            <a:pPr marL="285750" indent="-285750" fontAlgn="base">
              <a:lnSpc>
                <a:spcPct val="150000"/>
              </a:lnSpc>
              <a:buFont typeface="Arial" panose="020B0604020202020204" pitchFamily="34" charset="0"/>
              <a:buChar char="•"/>
            </a:pPr>
            <a:r>
              <a:rPr lang="en-US" sz="1600" spc="300" dirty="0">
                <a:solidFill>
                  <a:schemeClr val="bg1"/>
                </a:solidFill>
                <a:latin typeface="+mj-lt"/>
              </a:rPr>
              <a:t>Character </a:t>
            </a:r>
            <a:r>
              <a:rPr lang="en-US" sz="1600" spc="300" dirty="0" smtClean="0">
                <a:solidFill>
                  <a:schemeClr val="bg1"/>
                </a:solidFill>
                <a:latin typeface="+mj-lt"/>
              </a:rPr>
              <a:t>Technical </a:t>
            </a:r>
            <a:r>
              <a:rPr lang="en-US" sz="1600" spc="300" dirty="0">
                <a:solidFill>
                  <a:schemeClr val="bg1"/>
                </a:solidFill>
                <a:latin typeface="+mj-lt"/>
              </a:rPr>
              <a:t>A</a:t>
            </a:r>
            <a:r>
              <a:rPr lang="en-US" sz="1600" spc="300" dirty="0" smtClean="0">
                <a:solidFill>
                  <a:schemeClr val="bg1"/>
                </a:solidFill>
                <a:latin typeface="+mj-lt"/>
              </a:rPr>
              <a:t>rtist</a:t>
            </a:r>
            <a:endParaRPr lang="en-US" sz="1600" spc="300" dirty="0">
              <a:solidFill>
                <a:schemeClr val="bg1"/>
              </a:solidFill>
              <a:latin typeface="+mj-lt"/>
            </a:endParaRPr>
          </a:p>
          <a:p>
            <a:pPr marL="285750" indent="-285750" fontAlgn="base">
              <a:lnSpc>
                <a:spcPct val="150000"/>
              </a:lnSpc>
              <a:buFont typeface="Arial" panose="020B0604020202020204" pitchFamily="34" charset="0"/>
              <a:buChar char="•"/>
            </a:pPr>
            <a:r>
              <a:rPr lang="en-US" sz="1600" spc="300" dirty="0">
                <a:solidFill>
                  <a:schemeClr val="bg1"/>
                </a:solidFill>
                <a:latin typeface="+mj-lt"/>
              </a:rPr>
              <a:t>Rigging </a:t>
            </a:r>
            <a:r>
              <a:rPr lang="en-US" sz="1600" spc="300" dirty="0" smtClean="0">
                <a:solidFill>
                  <a:schemeClr val="bg1"/>
                </a:solidFill>
                <a:latin typeface="+mj-lt"/>
              </a:rPr>
              <a:t>Technical </a:t>
            </a:r>
            <a:r>
              <a:rPr lang="en-US" sz="1600" spc="300" dirty="0">
                <a:solidFill>
                  <a:schemeClr val="bg1"/>
                </a:solidFill>
                <a:latin typeface="+mj-lt"/>
              </a:rPr>
              <a:t>A</a:t>
            </a:r>
            <a:r>
              <a:rPr lang="en-US" sz="1600" spc="300" dirty="0" smtClean="0">
                <a:solidFill>
                  <a:schemeClr val="bg1"/>
                </a:solidFill>
                <a:latin typeface="+mj-lt"/>
              </a:rPr>
              <a:t>rtist</a:t>
            </a:r>
            <a:endParaRPr lang="en-US" sz="1600" spc="300" dirty="0">
              <a:solidFill>
                <a:schemeClr val="bg1"/>
              </a:solidFill>
              <a:latin typeface="+mj-lt"/>
            </a:endParaRPr>
          </a:p>
          <a:p>
            <a:pPr marL="285750" indent="-285750" fontAlgn="base">
              <a:lnSpc>
                <a:spcPct val="150000"/>
              </a:lnSpc>
              <a:buFont typeface="Arial" panose="020B0604020202020204" pitchFamily="34" charset="0"/>
              <a:buChar char="•"/>
            </a:pPr>
            <a:r>
              <a:rPr lang="en-US" sz="1600" spc="300" dirty="0">
                <a:solidFill>
                  <a:schemeClr val="bg1"/>
                </a:solidFill>
                <a:latin typeface="+mj-lt"/>
              </a:rPr>
              <a:t>Technical </a:t>
            </a:r>
            <a:r>
              <a:rPr lang="en-US" sz="1600" spc="300" dirty="0" smtClean="0">
                <a:solidFill>
                  <a:schemeClr val="bg1"/>
                </a:solidFill>
                <a:latin typeface="+mj-lt"/>
              </a:rPr>
              <a:t>Animator</a:t>
            </a:r>
            <a:endParaRPr lang="en-US" sz="1600" spc="300" dirty="0">
              <a:solidFill>
                <a:schemeClr val="bg1"/>
              </a:solidFill>
              <a:latin typeface="+mj-lt"/>
            </a:endParaRPr>
          </a:p>
          <a:p>
            <a:pPr marL="285750" indent="-285750" fontAlgn="base">
              <a:lnSpc>
                <a:spcPct val="150000"/>
              </a:lnSpc>
              <a:buFont typeface="Arial" panose="020B0604020202020204" pitchFamily="34" charset="0"/>
              <a:buChar char="•"/>
            </a:pPr>
            <a:r>
              <a:rPr lang="en-US" sz="1600" spc="300" dirty="0">
                <a:solidFill>
                  <a:schemeClr val="bg1"/>
                </a:solidFill>
                <a:latin typeface="+mj-lt"/>
              </a:rPr>
              <a:t>Environment </a:t>
            </a:r>
            <a:r>
              <a:rPr lang="en-US" sz="1600" spc="300" dirty="0" smtClean="0">
                <a:solidFill>
                  <a:schemeClr val="bg1"/>
                </a:solidFill>
                <a:latin typeface="+mj-lt"/>
              </a:rPr>
              <a:t>Technical Artist</a:t>
            </a:r>
            <a:endParaRPr lang="en-US" sz="1600" spc="300" dirty="0">
              <a:solidFill>
                <a:schemeClr val="bg1"/>
              </a:solidFill>
              <a:latin typeface="+mj-lt"/>
            </a:endParaRPr>
          </a:p>
          <a:p>
            <a:pPr marL="285750" indent="-285750" fontAlgn="base">
              <a:lnSpc>
                <a:spcPct val="150000"/>
              </a:lnSpc>
              <a:buFont typeface="Arial" panose="020B0604020202020204" pitchFamily="34" charset="0"/>
              <a:buChar char="•"/>
            </a:pPr>
            <a:r>
              <a:rPr lang="en-US" sz="1600" spc="300" dirty="0">
                <a:solidFill>
                  <a:schemeClr val="bg1"/>
                </a:solidFill>
                <a:latin typeface="+mj-lt"/>
              </a:rPr>
              <a:t>Lighting (technical) </a:t>
            </a:r>
            <a:r>
              <a:rPr lang="en-US" sz="1600" spc="300" dirty="0" smtClean="0">
                <a:solidFill>
                  <a:schemeClr val="bg1"/>
                </a:solidFill>
                <a:latin typeface="+mj-lt"/>
              </a:rPr>
              <a:t>Artist</a:t>
            </a:r>
            <a:endParaRPr lang="en-US" sz="1600" spc="300" dirty="0">
              <a:solidFill>
                <a:schemeClr val="bg1"/>
              </a:solidFill>
              <a:latin typeface="+mj-lt"/>
            </a:endParaRPr>
          </a:p>
          <a:p>
            <a:pPr marL="285750" indent="-285750" fontAlgn="base">
              <a:lnSpc>
                <a:spcPct val="150000"/>
              </a:lnSpc>
              <a:buFont typeface="Arial" panose="020B0604020202020204" pitchFamily="34" charset="0"/>
              <a:buChar char="•"/>
            </a:pPr>
            <a:r>
              <a:rPr lang="en-US" sz="1600" spc="300" dirty="0">
                <a:solidFill>
                  <a:schemeClr val="bg1"/>
                </a:solidFill>
                <a:latin typeface="+mj-lt"/>
              </a:rPr>
              <a:t>Shading (technical) </a:t>
            </a:r>
            <a:r>
              <a:rPr lang="en-US" sz="1600" spc="300" dirty="0" smtClean="0">
                <a:solidFill>
                  <a:schemeClr val="bg1"/>
                </a:solidFill>
                <a:latin typeface="+mj-lt"/>
              </a:rPr>
              <a:t>Artist</a:t>
            </a:r>
            <a:endParaRPr lang="en-US" sz="1600" spc="300" dirty="0">
              <a:solidFill>
                <a:schemeClr val="bg1"/>
              </a:solidFill>
              <a:latin typeface="+mj-lt"/>
            </a:endParaRPr>
          </a:p>
          <a:p>
            <a:pPr marL="285750" indent="-285750" fontAlgn="base">
              <a:lnSpc>
                <a:spcPct val="150000"/>
              </a:lnSpc>
              <a:buFont typeface="Arial" panose="020B0604020202020204" pitchFamily="34" charset="0"/>
              <a:buChar char="•"/>
            </a:pPr>
            <a:r>
              <a:rPr lang="en-US" sz="1600" spc="300" dirty="0">
                <a:solidFill>
                  <a:schemeClr val="bg1"/>
                </a:solidFill>
                <a:latin typeface="+mj-lt"/>
              </a:rPr>
              <a:t>FX </a:t>
            </a:r>
            <a:r>
              <a:rPr lang="en-US" sz="1600" spc="300" dirty="0" smtClean="0">
                <a:solidFill>
                  <a:schemeClr val="bg1"/>
                </a:solidFill>
                <a:latin typeface="+mj-lt"/>
              </a:rPr>
              <a:t>(technical) Artist</a:t>
            </a:r>
            <a:endParaRPr lang="en-US" sz="1600" spc="300" dirty="0">
              <a:solidFill>
                <a:schemeClr val="bg1"/>
              </a:solidFill>
              <a:latin typeface="+mj-lt"/>
            </a:endParaRPr>
          </a:p>
          <a:p>
            <a:pPr marL="285750" indent="-285750" fontAlgn="base">
              <a:lnSpc>
                <a:spcPct val="150000"/>
              </a:lnSpc>
              <a:buFont typeface="Arial" panose="020B0604020202020204" pitchFamily="34" charset="0"/>
              <a:buChar char="•"/>
            </a:pPr>
            <a:r>
              <a:rPr lang="en-US" sz="1600" spc="300" dirty="0">
                <a:solidFill>
                  <a:schemeClr val="bg1"/>
                </a:solidFill>
                <a:latin typeface="+mj-lt"/>
              </a:rPr>
              <a:t>Simulation </a:t>
            </a:r>
            <a:r>
              <a:rPr lang="en-US" sz="1600" spc="300" dirty="0" smtClean="0">
                <a:solidFill>
                  <a:schemeClr val="bg1"/>
                </a:solidFill>
                <a:latin typeface="+mj-lt"/>
              </a:rPr>
              <a:t>Technical </a:t>
            </a:r>
            <a:r>
              <a:rPr lang="en-US" sz="1600" spc="300" dirty="0">
                <a:solidFill>
                  <a:schemeClr val="bg1"/>
                </a:solidFill>
                <a:latin typeface="+mj-lt"/>
              </a:rPr>
              <a:t>A</a:t>
            </a:r>
            <a:r>
              <a:rPr lang="en-US" sz="1600" spc="300" dirty="0" smtClean="0">
                <a:solidFill>
                  <a:schemeClr val="bg1"/>
                </a:solidFill>
                <a:latin typeface="+mj-lt"/>
              </a:rPr>
              <a:t>rtist</a:t>
            </a:r>
            <a:endParaRPr lang="en-US" sz="1600" spc="300" dirty="0">
              <a:solidFill>
                <a:schemeClr val="bg1"/>
              </a:solidFill>
              <a:latin typeface="+mj-lt"/>
            </a:endParaRPr>
          </a:p>
          <a:p>
            <a:pPr marL="285750" indent="-285750" fontAlgn="base">
              <a:lnSpc>
                <a:spcPct val="150000"/>
              </a:lnSpc>
              <a:buFont typeface="Arial" panose="020B0604020202020204" pitchFamily="34" charset="0"/>
              <a:buChar char="•"/>
            </a:pPr>
            <a:r>
              <a:rPr lang="en-US" sz="1600" spc="300" dirty="0" err="1" smtClean="0">
                <a:solidFill>
                  <a:schemeClr val="bg1"/>
                </a:solidFill>
                <a:latin typeface="+mj-lt"/>
              </a:rPr>
              <a:t>Mocap</a:t>
            </a:r>
            <a:r>
              <a:rPr lang="en-US" sz="1600" spc="300" dirty="0" smtClean="0">
                <a:solidFill>
                  <a:schemeClr val="bg1"/>
                </a:solidFill>
                <a:latin typeface="+mj-lt"/>
              </a:rPr>
              <a:t> Artist</a:t>
            </a:r>
            <a:endParaRPr lang="en-US" sz="1600" spc="300" dirty="0">
              <a:solidFill>
                <a:schemeClr val="bg1"/>
              </a:solidFill>
              <a:latin typeface="+mj-lt"/>
            </a:endParaRPr>
          </a:p>
        </p:txBody>
      </p:sp>
      <p:sp>
        <p:nvSpPr>
          <p:cNvPr id="17" name="Rectangle 16">
            <a:extLst>
              <a:ext uri="{FF2B5EF4-FFF2-40B4-BE49-F238E27FC236}">
                <a16:creationId xmlns:a16="http://schemas.microsoft.com/office/drawing/2014/main" id="{723C8B38-9EF2-DF49-85B6-09C7D55464A2}"/>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sp>
        <p:nvSpPr>
          <p:cNvPr id="4" name="Rectangle 3"/>
          <p:cNvSpPr/>
          <p:nvPr/>
        </p:nvSpPr>
        <p:spPr>
          <a:xfrm>
            <a:off x="3916685" y="67487"/>
            <a:ext cx="4134306" cy="6600012"/>
          </a:xfrm>
          <a:prstGeom prst="rect">
            <a:avLst/>
          </a:prstGeom>
        </p:spPr>
        <p:txBody>
          <a:bodyPr wrap="square" numCol="1">
            <a:spAutoFit/>
          </a:bodyPr>
          <a:lstStyle/>
          <a:p>
            <a:pPr>
              <a:lnSpc>
                <a:spcPct val="107000"/>
              </a:lnSpc>
              <a:spcAft>
                <a:spcPts val="800"/>
              </a:spcAft>
            </a:pPr>
            <a:r>
              <a:rPr lang="en-US" b="1" i="1" spc="300" dirty="0">
                <a:solidFill>
                  <a:schemeClr val="bg1"/>
                </a:solidFill>
                <a:latin typeface="+mj-lt"/>
                <a:ea typeface="Calibri" panose="020F0502020204030204" pitchFamily="34" charset="0"/>
                <a:cs typeface="Calibri Light" panose="020F0302020204030204" pitchFamily="34" charset="0"/>
              </a:rPr>
              <a:t>Skills</a:t>
            </a:r>
            <a:endParaRPr lang="en-US" spc="300" dirty="0">
              <a:solidFill>
                <a:schemeClr val="bg1"/>
              </a:solidFill>
              <a:latin typeface="+mj-lt"/>
              <a:ea typeface="Calibri" panose="020F0502020204030204" pitchFamily="34" charset="0"/>
              <a:cs typeface="Calibri Light" panose="020F0302020204030204" pitchFamily="34" charset="0"/>
            </a:endParaRP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Python programming</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C# programming</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C++ programming</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Rigging</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err="1">
                <a:solidFill>
                  <a:schemeClr val="bg1"/>
                </a:solidFill>
                <a:latin typeface="Calibri Light" panose="020F0302020204030204" pitchFamily="34" charset="0"/>
                <a:ea typeface="Calibri" panose="020F0502020204030204" pitchFamily="34" charset="0"/>
                <a:cs typeface="Calibri Light" panose="020F0302020204030204" pitchFamily="34" charset="0"/>
              </a:rPr>
              <a:t>Shader</a:t>
            </a: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 writing</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Modeling </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Animation</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Procedural content creation </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smtClean="0">
                <a:solidFill>
                  <a:schemeClr val="bg1"/>
                </a:solidFill>
                <a:latin typeface="Calibri Light" panose="020F0302020204030204" pitchFamily="34" charset="0"/>
                <a:ea typeface="Calibri" panose="020F0502020204030204" pitchFamily="34" charset="0"/>
                <a:cs typeface="Calibri Light" panose="020F0302020204030204" pitchFamily="34" charset="0"/>
              </a:rPr>
              <a:t>Foundational </a:t>
            </a: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art skills</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Lighting</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Material/surface development</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Pipeline creation</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Photogrammetry</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Physics</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Communication skills</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Technical writing skills</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Leadership skills</a:t>
            </a:r>
          </a:p>
        </p:txBody>
      </p:sp>
      <p:sp>
        <p:nvSpPr>
          <p:cNvPr id="5" name="Rectangle 4"/>
          <p:cNvSpPr/>
          <p:nvPr/>
        </p:nvSpPr>
        <p:spPr>
          <a:xfrm>
            <a:off x="7719011" y="67487"/>
            <a:ext cx="4184818" cy="5777031"/>
          </a:xfrm>
          <a:prstGeom prst="rect">
            <a:avLst/>
          </a:prstGeom>
        </p:spPr>
        <p:txBody>
          <a:bodyPr wrap="square">
            <a:spAutoFit/>
          </a:bodyPr>
          <a:lstStyle/>
          <a:p>
            <a:pPr marL="228600" marR="0">
              <a:lnSpc>
                <a:spcPct val="107000"/>
              </a:lnSpc>
              <a:spcBef>
                <a:spcPts val="0"/>
              </a:spcBef>
              <a:spcAft>
                <a:spcPts val="800"/>
              </a:spcAft>
            </a:pPr>
            <a:r>
              <a:rPr lang="en-US" b="1" i="1" spc="300" dirty="0">
                <a:solidFill>
                  <a:schemeClr val="bg1"/>
                </a:solidFill>
                <a:latin typeface="+mj-lt"/>
                <a:ea typeface="Calibri" panose="020F0502020204030204" pitchFamily="34" charset="0"/>
                <a:cs typeface="Times New Roman" panose="02020603050405020304" pitchFamily="18" charset="0"/>
              </a:rPr>
              <a:t>Software expertise</a:t>
            </a:r>
            <a:endParaRPr lang="en-US" spc="300" dirty="0">
              <a:solidFill>
                <a:schemeClr val="bg1"/>
              </a:solidFill>
              <a:latin typeface="+mj-lt"/>
              <a:ea typeface="Calibri" panose="020F0502020204030204" pitchFamily="34" charset="0"/>
              <a:cs typeface="Times New Roman" panose="02020603050405020304" pitchFamily="18" charset="0"/>
            </a:endParaRPr>
          </a:p>
          <a:p>
            <a:pPr marL="514350" marR="0" indent="-285750">
              <a:lnSpc>
                <a:spcPct val="107000"/>
              </a:lnSpc>
              <a:spcBef>
                <a:spcPts val="0"/>
              </a:spcBef>
              <a:spcAft>
                <a:spcPts val="800"/>
              </a:spcAft>
              <a:buFont typeface="Arial" panose="020B0604020202020204" pitchFamily="34" charset="0"/>
              <a:buChar char="•"/>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Maya</a:t>
            </a:r>
          </a:p>
          <a:p>
            <a:pPr marL="514350" marR="0" indent="-285750">
              <a:lnSpc>
                <a:spcPct val="107000"/>
              </a:lnSpc>
              <a:spcBef>
                <a:spcPts val="0"/>
              </a:spcBef>
              <a:spcAft>
                <a:spcPts val="800"/>
              </a:spcAft>
              <a:buFont typeface="Arial" panose="020B0604020202020204" pitchFamily="34" charset="0"/>
              <a:buChar char="•"/>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3DS </a:t>
            </a:r>
            <a:r>
              <a:rPr lang="en-US" sz="1600" spc="300" dirty="0" smtClean="0">
                <a:solidFill>
                  <a:schemeClr val="bg1"/>
                </a:solidFill>
                <a:latin typeface="Calibri Light" panose="020F0302020204030204" pitchFamily="34" charset="0"/>
                <a:ea typeface="Calibri" panose="020F0502020204030204" pitchFamily="34" charset="0"/>
                <a:cs typeface="Calibri Light" panose="020F0302020204030204" pitchFamily="34" charset="0"/>
              </a:rPr>
              <a:t>Max</a:t>
            </a:r>
            <a:endPar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endParaRPr>
          </a:p>
          <a:p>
            <a:pPr marL="514350" marR="0" indent="-285750">
              <a:lnSpc>
                <a:spcPct val="107000"/>
              </a:lnSpc>
              <a:spcBef>
                <a:spcPts val="0"/>
              </a:spcBef>
              <a:spcAft>
                <a:spcPts val="800"/>
              </a:spcAft>
              <a:buFont typeface="Arial" panose="020B0604020202020204" pitchFamily="34" charset="0"/>
              <a:buChar char="•"/>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Photoshop</a:t>
            </a:r>
          </a:p>
          <a:p>
            <a:pPr marL="514350" marR="0" indent="-285750">
              <a:lnSpc>
                <a:spcPct val="107000"/>
              </a:lnSpc>
              <a:spcBef>
                <a:spcPts val="0"/>
              </a:spcBef>
              <a:spcAft>
                <a:spcPts val="800"/>
              </a:spcAft>
              <a:buFont typeface="Arial" panose="020B0604020202020204" pitchFamily="34" charset="0"/>
              <a:buChar char="•"/>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Substance </a:t>
            </a:r>
            <a:r>
              <a:rPr lang="en-US" sz="1600" spc="300" dirty="0" smtClean="0">
                <a:solidFill>
                  <a:schemeClr val="bg1"/>
                </a:solidFill>
                <a:latin typeface="Calibri Light" panose="020F0302020204030204" pitchFamily="34" charset="0"/>
                <a:ea typeface="Calibri" panose="020F0502020204030204" pitchFamily="34" charset="0"/>
                <a:cs typeface="Calibri Light" panose="020F0302020204030204" pitchFamily="34" charset="0"/>
              </a:rPr>
              <a:t>Designer </a:t>
            </a: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and </a:t>
            </a:r>
            <a:r>
              <a:rPr lang="en-US" sz="1600" spc="300" dirty="0" smtClean="0">
                <a:solidFill>
                  <a:schemeClr val="bg1"/>
                </a:solidFill>
                <a:latin typeface="Calibri Light" panose="020F0302020204030204" pitchFamily="34" charset="0"/>
                <a:ea typeface="Calibri" panose="020F0502020204030204" pitchFamily="34" charset="0"/>
                <a:cs typeface="Calibri Light" panose="020F0302020204030204" pitchFamily="34" charset="0"/>
              </a:rPr>
              <a:t>Painter</a:t>
            </a:r>
            <a:endPar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endParaRPr>
          </a:p>
          <a:p>
            <a:pPr marL="514350" marR="0" indent="-285750">
              <a:lnSpc>
                <a:spcPct val="107000"/>
              </a:lnSpc>
              <a:spcBef>
                <a:spcPts val="0"/>
              </a:spcBef>
              <a:spcAft>
                <a:spcPts val="800"/>
              </a:spcAft>
              <a:buFont typeface="Arial" panose="020B0604020202020204" pitchFamily="34" charset="0"/>
              <a:buChar char="•"/>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Unity</a:t>
            </a:r>
          </a:p>
          <a:p>
            <a:pPr marL="514350" marR="0" indent="-285750">
              <a:lnSpc>
                <a:spcPct val="107000"/>
              </a:lnSpc>
              <a:spcBef>
                <a:spcPts val="0"/>
              </a:spcBef>
              <a:spcAft>
                <a:spcPts val="800"/>
              </a:spcAft>
              <a:buFont typeface="Arial" panose="020B0604020202020204" pitchFamily="34" charset="0"/>
              <a:buChar char="•"/>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Unreal </a:t>
            </a:r>
            <a:r>
              <a:rPr lang="en-US" sz="1600" spc="300" dirty="0" smtClean="0">
                <a:solidFill>
                  <a:schemeClr val="bg1"/>
                </a:solidFill>
                <a:latin typeface="Calibri Light" panose="020F0302020204030204" pitchFamily="34" charset="0"/>
                <a:ea typeface="Calibri" panose="020F0502020204030204" pitchFamily="34" charset="0"/>
                <a:cs typeface="Calibri Light" panose="020F0302020204030204" pitchFamily="34" charset="0"/>
              </a:rPr>
              <a:t>Engine</a:t>
            </a:r>
            <a:endPar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endParaRPr>
          </a:p>
          <a:p>
            <a:pPr marL="514350" marR="0" indent="-285750">
              <a:lnSpc>
                <a:spcPct val="107000"/>
              </a:lnSpc>
              <a:spcBef>
                <a:spcPts val="0"/>
              </a:spcBef>
              <a:spcAft>
                <a:spcPts val="800"/>
              </a:spcAft>
              <a:buFont typeface="Arial" panose="020B0604020202020204" pitchFamily="34" charset="0"/>
              <a:buChar char="•"/>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Visual </a:t>
            </a:r>
            <a:r>
              <a:rPr lang="en-US" sz="1600" spc="300" dirty="0" smtClean="0">
                <a:solidFill>
                  <a:schemeClr val="bg1"/>
                </a:solidFill>
                <a:latin typeface="Calibri Light" panose="020F0302020204030204" pitchFamily="34" charset="0"/>
                <a:ea typeface="Calibri" panose="020F0502020204030204" pitchFamily="34" charset="0"/>
                <a:cs typeface="Calibri Light" panose="020F0302020204030204" pitchFamily="34" charset="0"/>
              </a:rPr>
              <a:t>Studio</a:t>
            </a:r>
            <a:endPar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endParaRPr>
          </a:p>
          <a:p>
            <a:pPr marL="514350" marR="0" indent="-285750">
              <a:lnSpc>
                <a:spcPct val="107000"/>
              </a:lnSpc>
              <a:spcBef>
                <a:spcPts val="0"/>
              </a:spcBef>
              <a:spcAft>
                <a:spcPts val="800"/>
              </a:spcAft>
              <a:buFont typeface="Arial" panose="020B0604020202020204" pitchFamily="34" charset="0"/>
              <a:buChar char="•"/>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Marvelous </a:t>
            </a:r>
            <a:r>
              <a:rPr lang="en-US" sz="1600" spc="300" dirty="0" smtClean="0">
                <a:solidFill>
                  <a:schemeClr val="bg1"/>
                </a:solidFill>
                <a:latin typeface="Calibri Light" panose="020F0302020204030204" pitchFamily="34" charset="0"/>
                <a:ea typeface="Calibri" panose="020F0502020204030204" pitchFamily="34" charset="0"/>
                <a:cs typeface="Calibri Light" panose="020F0302020204030204" pitchFamily="34" charset="0"/>
              </a:rPr>
              <a:t>Designer</a:t>
            </a:r>
            <a:endPar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endParaRPr>
          </a:p>
          <a:p>
            <a:pPr marL="514350" marR="0" indent="-285750">
              <a:lnSpc>
                <a:spcPct val="107000"/>
              </a:lnSpc>
              <a:spcBef>
                <a:spcPts val="0"/>
              </a:spcBef>
              <a:spcAft>
                <a:spcPts val="800"/>
              </a:spcAft>
              <a:buFont typeface="Arial" panose="020B0604020202020204" pitchFamily="34" charset="0"/>
              <a:buChar char="•"/>
            </a:pPr>
            <a:r>
              <a:rPr lang="en-US" sz="1600" spc="300" dirty="0" err="1" smtClean="0">
                <a:solidFill>
                  <a:schemeClr val="bg1"/>
                </a:solidFill>
                <a:latin typeface="Calibri Light" panose="020F0302020204030204" pitchFamily="34" charset="0"/>
                <a:ea typeface="Calibri" panose="020F0502020204030204" pitchFamily="34" charset="0"/>
                <a:cs typeface="Calibri Light" panose="020F0302020204030204" pitchFamily="34" charset="0"/>
              </a:rPr>
              <a:t>ZBrush</a:t>
            </a:r>
            <a:endPar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endParaRPr>
          </a:p>
          <a:p>
            <a:pPr marL="514350" marR="0" indent="-285750">
              <a:lnSpc>
                <a:spcPct val="107000"/>
              </a:lnSpc>
              <a:spcBef>
                <a:spcPts val="0"/>
              </a:spcBef>
              <a:spcAft>
                <a:spcPts val="800"/>
              </a:spcAft>
              <a:buFont typeface="Arial" panose="020B0604020202020204" pitchFamily="34" charset="0"/>
              <a:buChar char="•"/>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Motion </a:t>
            </a:r>
            <a:r>
              <a:rPr lang="en-US" sz="1600" spc="300" dirty="0" smtClean="0">
                <a:solidFill>
                  <a:schemeClr val="bg1"/>
                </a:solidFill>
                <a:latin typeface="Calibri Light" panose="020F0302020204030204" pitchFamily="34" charset="0"/>
                <a:ea typeface="Calibri" panose="020F0502020204030204" pitchFamily="34" charset="0"/>
                <a:cs typeface="Calibri Light" panose="020F0302020204030204" pitchFamily="34" charset="0"/>
              </a:rPr>
              <a:t>Builder</a:t>
            </a:r>
            <a:endPar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endParaRPr>
          </a:p>
          <a:p>
            <a:pPr marL="514350" marR="0" indent="-285750">
              <a:lnSpc>
                <a:spcPct val="107000"/>
              </a:lnSpc>
              <a:spcBef>
                <a:spcPts val="0"/>
              </a:spcBef>
              <a:spcAft>
                <a:spcPts val="800"/>
              </a:spcAft>
              <a:buFont typeface="Arial" panose="020B0604020202020204" pitchFamily="34" charset="0"/>
              <a:buChar char="•"/>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Blade</a:t>
            </a:r>
          </a:p>
          <a:p>
            <a:pPr marL="514350" marR="0" indent="-285750">
              <a:lnSpc>
                <a:spcPct val="107000"/>
              </a:lnSpc>
              <a:spcBef>
                <a:spcPts val="0"/>
              </a:spcBef>
              <a:spcAft>
                <a:spcPts val="800"/>
              </a:spcAft>
              <a:buFont typeface="Arial" panose="020B0604020202020204" pitchFamily="34" charset="0"/>
              <a:buChar char="•"/>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Houdini</a:t>
            </a:r>
          </a:p>
          <a:p>
            <a:pPr marL="514350" marR="0" indent="-285750">
              <a:lnSpc>
                <a:spcPct val="107000"/>
              </a:lnSpc>
              <a:spcBef>
                <a:spcPts val="0"/>
              </a:spcBef>
              <a:spcAft>
                <a:spcPts val="800"/>
              </a:spcAft>
              <a:buFont typeface="Arial" panose="020B0604020202020204" pitchFamily="34" charset="0"/>
              <a:buChar char="•"/>
            </a:pPr>
            <a:r>
              <a:rPr lang="en-US" sz="1600" spc="300" dirty="0" err="1" smtClean="0">
                <a:solidFill>
                  <a:schemeClr val="bg1"/>
                </a:solidFill>
                <a:latin typeface="Calibri Light" panose="020F0302020204030204" pitchFamily="34" charset="0"/>
                <a:ea typeface="Calibri" panose="020F0502020204030204" pitchFamily="34" charset="0"/>
                <a:cs typeface="Calibri Light" panose="020F0302020204030204" pitchFamily="34" charset="0"/>
              </a:rPr>
              <a:t>SpeedTree</a:t>
            </a:r>
            <a:endPar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endParaRPr>
          </a:p>
          <a:p>
            <a:pPr marL="514350" marR="0" indent="-285750">
              <a:lnSpc>
                <a:spcPct val="107000"/>
              </a:lnSpc>
              <a:spcBef>
                <a:spcPts val="0"/>
              </a:spcBef>
              <a:spcAft>
                <a:spcPts val="800"/>
              </a:spcAft>
              <a:buFont typeface="Arial" panose="020B0604020202020204" pitchFamily="34" charset="0"/>
              <a:buChar char="•"/>
            </a:pPr>
            <a:r>
              <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After </a:t>
            </a:r>
            <a:r>
              <a:rPr lang="en-US" sz="1600" spc="300" dirty="0" smtClean="0">
                <a:solidFill>
                  <a:schemeClr val="bg1"/>
                </a:solidFill>
                <a:latin typeface="Calibri Light" panose="020F0302020204030204" pitchFamily="34" charset="0"/>
                <a:ea typeface="Calibri" panose="020F0502020204030204" pitchFamily="34" charset="0"/>
                <a:cs typeface="Calibri Light" panose="020F0302020204030204" pitchFamily="34" charset="0"/>
              </a:rPr>
              <a:t>Effects</a:t>
            </a:r>
            <a:endParaRPr lang="en-US" sz="1600" spc="300" dirty="0">
              <a:solidFill>
                <a:schemeClr val="bg1"/>
              </a:solidFill>
              <a:latin typeface="Calibri Light" panose="020F0302020204030204" pitchFamily="34" charset="0"/>
              <a:ea typeface="Calibri" panose="020F0502020204030204" pitchFamily="34" charset="0"/>
              <a:cs typeface="Calibri Light" panose="020F0302020204030204" pitchFamily="34" charset="0"/>
            </a:endParaRPr>
          </a:p>
        </p:txBody>
      </p:sp>
      <p:sp>
        <p:nvSpPr>
          <p:cNvPr id="7" name="Rounded Rectangle 6"/>
          <p:cNvSpPr/>
          <p:nvPr/>
        </p:nvSpPr>
        <p:spPr>
          <a:xfrm>
            <a:off x="63848" y="1572932"/>
            <a:ext cx="3791776" cy="412650"/>
          </a:xfrm>
          <a:prstGeom prst="roundRect">
            <a:avLst/>
          </a:prstGeom>
          <a:noFill/>
          <a:ln w="28575">
            <a:solidFill>
              <a:srgbClr val="F89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3871864" y="427854"/>
            <a:ext cx="4011826" cy="436000"/>
          </a:xfrm>
          <a:prstGeom prst="roundRect">
            <a:avLst/>
          </a:prstGeom>
          <a:noFill/>
          <a:ln w="28575">
            <a:solidFill>
              <a:srgbClr val="F89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3887244" y="1572930"/>
            <a:ext cx="3962399" cy="1440435"/>
          </a:xfrm>
          <a:prstGeom prst="roundRect">
            <a:avLst>
              <a:gd name="adj" fmla="val 6428"/>
            </a:avLst>
          </a:prstGeom>
          <a:noFill/>
          <a:ln w="28575">
            <a:solidFill>
              <a:srgbClr val="F89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3887244" y="5203851"/>
            <a:ext cx="3996446" cy="658531"/>
          </a:xfrm>
          <a:prstGeom prst="roundRect">
            <a:avLst/>
          </a:prstGeom>
          <a:noFill/>
          <a:ln w="28575">
            <a:solidFill>
              <a:srgbClr val="F89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7960853" y="445703"/>
            <a:ext cx="3962399" cy="398885"/>
          </a:xfrm>
          <a:prstGeom prst="roundRect">
            <a:avLst/>
          </a:prstGeom>
          <a:noFill/>
          <a:ln w="28575">
            <a:solidFill>
              <a:srgbClr val="F89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7960852" y="1165123"/>
            <a:ext cx="3962399" cy="407809"/>
          </a:xfrm>
          <a:prstGeom prst="roundRect">
            <a:avLst/>
          </a:prstGeom>
          <a:noFill/>
          <a:ln w="28575">
            <a:solidFill>
              <a:srgbClr val="F89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3880637" y="3367493"/>
            <a:ext cx="4031873" cy="1425555"/>
          </a:xfrm>
          <a:prstGeom prst="roundRect">
            <a:avLst>
              <a:gd name="adj" fmla="val 7873"/>
            </a:avLst>
          </a:prstGeom>
          <a:noFill/>
          <a:ln w="28575">
            <a:solidFill>
              <a:srgbClr val="F89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3887244" y="6216509"/>
            <a:ext cx="3894309" cy="434478"/>
          </a:xfrm>
          <a:prstGeom prst="roundRect">
            <a:avLst/>
          </a:prstGeom>
          <a:noFill/>
          <a:ln w="28575">
            <a:solidFill>
              <a:srgbClr val="F89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a:off x="63847" y="830166"/>
            <a:ext cx="3791776" cy="742765"/>
          </a:xfrm>
          <a:prstGeom prst="roundRect">
            <a:avLst/>
          </a:prstGeom>
          <a:noFill/>
          <a:ln w="28575">
            <a:solidFill>
              <a:srgbClr val="F89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p:nvSpPr>
        <p:spPr>
          <a:xfrm>
            <a:off x="3862530" y="417977"/>
            <a:ext cx="4011826" cy="2595387"/>
          </a:xfrm>
          <a:prstGeom prst="roundRect">
            <a:avLst>
              <a:gd name="adj" fmla="val 4450"/>
            </a:avLst>
          </a:prstGeom>
          <a:noFill/>
          <a:ln w="28575">
            <a:solidFill>
              <a:srgbClr val="F89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a:off x="7919177" y="2536723"/>
            <a:ext cx="4011826" cy="700548"/>
          </a:xfrm>
          <a:prstGeom prst="roundRect">
            <a:avLst/>
          </a:prstGeom>
          <a:noFill/>
          <a:ln w="28575">
            <a:solidFill>
              <a:srgbClr val="F89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p:cNvSpPr/>
          <p:nvPr/>
        </p:nvSpPr>
        <p:spPr>
          <a:xfrm>
            <a:off x="63847" y="476037"/>
            <a:ext cx="3798684" cy="354128"/>
          </a:xfrm>
          <a:prstGeom prst="roundRect">
            <a:avLst/>
          </a:prstGeom>
          <a:noFill/>
          <a:ln w="28575">
            <a:solidFill>
              <a:srgbClr val="F89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p:cNvSpPr/>
          <p:nvPr/>
        </p:nvSpPr>
        <p:spPr>
          <a:xfrm>
            <a:off x="3887244" y="427852"/>
            <a:ext cx="3987112" cy="4365195"/>
          </a:xfrm>
          <a:prstGeom prst="roundRect">
            <a:avLst>
              <a:gd name="adj" fmla="val 2426"/>
            </a:avLst>
          </a:prstGeom>
          <a:noFill/>
          <a:ln w="28575">
            <a:solidFill>
              <a:srgbClr val="F89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p:cNvSpPr/>
          <p:nvPr/>
        </p:nvSpPr>
        <p:spPr>
          <a:xfrm>
            <a:off x="7928511" y="2168013"/>
            <a:ext cx="4002492" cy="1069258"/>
          </a:xfrm>
          <a:prstGeom prst="roundRect">
            <a:avLst>
              <a:gd name="adj" fmla="val 10460"/>
            </a:avLst>
          </a:prstGeom>
          <a:noFill/>
          <a:ln w="28575">
            <a:solidFill>
              <a:srgbClr val="F89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5788592"/>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Box 63"/>
          <p:cNvSpPr txBox="1"/>
          <p:nvPr/>
        </p:nvSpPr>
        <p:spPr>
          <a:xfrm>
            <a:off x="1168002" y="2012571"/>
            <a:ext cx="8274448" cy="830997"/>
          </a:xfrm>
          <a:prstGeom prst="rect">
            <a:avLst/>
          </a:prstGeom>
          <a:noFill/>
        </p:spPr>
        <p:txBody>
          <a:bodyPr wrap="square" rtlCol="0">
            <a:spAutoFit/>
          </a:bodyPr>
          <a:lstStyle/>
          <a:p>
            <a:r>
              <a:rPr lang="en-US" sz="4800" b="1" i="1" dirty="0" smtClean="0">
                <a:solidFill>
                  <a:schemeClr val="bg1"/>
                </a:solidFill>
              </a:rPr>
              <a:t>Why</a:t>
            </a:r>
            <a:r>
              <a:rPr lang="en-US" sz="4800" b="1" dirty="0" smtClean="0">
                <a:solidFill>
                  <a:schemeClr val="bg1"/>
                </a:solidFill>
              </a:rPr>
              <a:t> is Technical </a:t>
            </a:r>
            <a:r>
              <a:rPr lang="en-US" sz="4800" b="1" dirty="0">
                <a:solidFill>
                  <a:schemeClr val="bg1"/>
                </a:solidFill>
              </a:rPr>
              <a:t>A</a:t>
            </a:r>
            <a:r>
              <a:rPr lang="en-US" sz="4800" b="1" dirty="0" smtClean="0">
                <a:solidFill>
                  <a:schemeClr val="bg1"/>
                </a:solidFill>
              </a:rPr>
              <a:t>rt important?</a:t>
            </a:r>
            <a:endParaRPr lang="ru-RU" sz="4800" b="1" dirty="0">
              <a:solidFill>
                <a:schemeClr val="bg1"/>
              </a:solidFill>
            </a:endParaRPr>
          </a:p>
        </p:txBody>
      </p:sp>
      <p:sp>
        <p:nvSpPr>
          <p:cNvPr id="11" name="Rectangle 10">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pic>
        <p:nvPicPr>
          <p:cNvPr id="5" name="Picture 4">
            <a:extLst>
              <a:ext uri="{FF2B5EF4-FFF2-40B4-BE49-F238E27FC236}">
                <a16:creationId xmlns:a16="http://schemas.microsoft.com/office/drawing/2014/main" id="{CA0152F2-CAA0-4A42-8F08-0530ACA4A9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2737685" y="1223085"/>
            <a:ext cx="101600" cy="3240965"/>
          </a:xfrm>
          <a:prstGeom prst="rect">
            <a:avLst/>
          </a:prstGeom>
        </p:spPr>
      </p:pic>
    </p:spTree>
    <p:extLst>
      <p:ext uri="{BB962C8B-B14F-4D97-AF65-F5344CB8AC3E}">
        <p14:creationId xmlns:p14="http://schemas.microsoft.com/office/powerpoint/2010/main" val="339714861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ppt_x"/>
                                          </p:val>
                                        </p:tav>
                                        <p:tav tm="100000">
                                          <p:val>
                                            <p:strVal val="#ppt_x"/>
                                          </p:val>
                                        </p:tav>
                                      </p:tavLst>
                                    </p:anim>
                                    <p:anim calcmode="lin" valueType="num">
                                      <p:cBhvr additive="base">
                                        <p:cTn id="8"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207264" cy="6866585"/>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86939" y="6391188"/>
            <a:ext cx="2019759" cy="250451"/>
          </a:xfrm>
          <a:prstGeom prst="rect">
            <a:avLst/>
          </a:prstGeom>
        </p:spPr>
      </p:pic>
      <p:sp>
        <p:nvSpPr>
          <p:cNvPr id="6" name="Rectangle 5">
            <a:extLst>
              <a:ext uri="{FF2B5EF4-FFF2-40B4-BE49-F238E27FC236}">
                <a16:creationId xmlns:a16="http://schemas.microsoft.com/office/drawing/2014/main" id="{08CA2774-FFD8-0146-85C5-AC0E28268D10}"/>
              </a:ext>
            </a:extLst>
          </p:cNvPr>
          <p:cNvSpPr/>
          <p:nvPr/>
        </p:nvSpPr>
        <p:spPr>
          <a:xfrm>
            <a:off x="10954530" y="6021856"/>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pic>
        <p:nvPicPr>
          <p:cNvPr id="2" name="Picture 1"/>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36115" y="6391188"/>
            <a:ext cx="1186126" cy="347535"/>
          </a:xfrm>
          <a:prstGeom prst="rect">
            <a:avLst/>
          </a:prstGeom>
        </p:spPr>
      </p:pic>
    </p:spTree>
    <p:extLst>
      <p:ext uri="{BB962C8B-B14F-4D97-AF65-F5344CB8AC3E}">
        <p14:creationId xmlns:p14="http://schemas.microsoft.com/office/powerpoint/2010/main" val="1331636596"/>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0"/>
          </p:nvPr>
        </p:nvSpPr>
        <p:spPr/>
      </p:sp>
      <p:pic>
        <p:nvPicPr>
          <p:cNvPr id="6146" name="Picture 2" descr="https://d1pqlgpcx1bu0k.cloudfront.net/files/images/15.max-1920x1200.jpegquality-9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 y="0"/>
            <a:ext cx="12191997" cy="685799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pic>
        <p:nvPicPr>
          <p:cNvPr id="18440" name="Picture 8" descr="God of Wa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063" y="-1"/>
            <a:ext cx="2647950" cy="590551"/>
          </a:xfrm>
          <a:prstGeom prst="rect">
            <a:avLst/>
          </a:prstGeom>
          <a:noFill/>
          <a:extLst>
            <a:ext uri="{909E8E84-426E-40DD-AFC4-6F175D3DCCD1}">
              <a14:hiddenFill xmlns:a14="http://schemas.microsoft.com/office/drawing/2010/main">
                <a:solidFill>
                  <a:srgbClr val="FFFFFF"/>
                </a:solidFill>
              </a14:hiddenFill>
            </a:ext>
          </a:extLst>
        </p:spPr>
      </p:pic>
      <p:pic>
        <p:nvPicPr>
          <p:cNvPr id="18444" name="Picture 12" descr="Sony Santa Monic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763" y="5703205"/>
            <a:ext cx="741812" cy="833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3946962"/>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0"/>
          </p:nvPr>
        </p:nvSpPr>
        <p:spPr/>
      </p:sp>
      <p:pic>
        <p:nvPicPr>
          <p:cNvPr id="9218" name="Picture 2" descr="https://insomniac.games/wp-content/uploads/2018/09/Swing_Day_Leg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
            <a:ext cx="12192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08CA2774-FFD8-0146-85C5-AC0E28268D10}"/>
              </a:ext>
            </a:extLst>
          </p:cNvPr>
          <p:cNvSpPr/>
          <p:nvPr/>
        </p:nvSpPr>
        <p:spPr>
          <a:xfrm>
            <a:off x="10954530" y="6172332"/>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pic>
        <p:nvPicPr>
          <p:cNvPr id="19458" name="Picture 2" descr="Image result for insomniac games  logo png"/>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0983" y="74410"/>
            <a:ext cx="2151269" cy="410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7019402"/>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83274" y="2190410"/>
            <a:ext cx="9123655" cy="3477875"/>
          </a:xfrm>
          <a:prstGeom prst="rect">
            <a:avLst/>
          </a:prstGeom>
          <a:noFill/>
        </p:spPr>
        <p:txBody>
          <a:bodyPr wrap="square" rtlCol="0">
            <a:spAutoFit/>
          </a:bodyPr>
          <a:lstStyle/>
          <a:p>
            <a:pPr marL="342900" indent="-342900">
              <a:buFont typeface="Arial" panose="020B0604020202020204" pitchFamily="34" charset="0"/>
              <a:buChar char="•"/>
            </a:pPr>
            <a:r>
              <a:rPr lang="en-US" sz="2000" spc="300" dirty="0" smtClean="0">
                <a:solidFill>
                  <a:schemeClr val="bg1"/>
                </a:solidFill>
                <a:latin typeface="+mj-lt"/>
              </a:rPr>
              <a:t>The fidelity of art assets has skyrocketed in recent years</a:t>
            </a:r>
          </a:p>
          <a:p>
            <a:pPr marL="342900" indent="-342900">
              <a:buFont typeface="Arial" panose="020B0604020202020204" pitchFamily="34" charset="0"/>
              <a:buChar char="•"/>
            </a:pPr>
            <a:endParaRPr lang="en-US" sz="2000" spc="300" dirty="0" smtClean="0">
              <a:solidFill>
                <a:schemeClr val="bg1"/>
              </a:solidFill>
              <a:latin typeface="+mj-lt"/>
            </a:endParaRPr>
          </a:p>
          <a:p>
            <a:pPr marL="342900" indent="-342900">
              <a:buFont typeface="Arial" panose="020B0604020202020204" pitchFamily="34" charset="0"/>
              <a:buChar char="•"/>
            </a:pPr>
            <a:r>
              <a:rPr lang="en-US" sz="2000" spc="300" dirty="0">
                <a:solidFill>
                  <a:schemeClr val="bg1"/>
                </a:solidFill>
                <a:latin typeface="+mj-lt"/>
              </a:rPr>
              <a:t>The field of real time graphics has seen great leaps in technological </a:t>
            </a:r>
            <a:r>
              <a:rPr lang="en-US" sz="2000" spc="300" dirty="0" smtClean="0">
                <a:solidFill>
                  <a:schemeClr val="bg1"/>
                </a:solidFill>
                <a:latin typeface="+mj-lt"/>
              </a:rPr>
              <a:t>improvements</a:t>
            </a:r>
          </a:p>
          <a:p>
            <a:pPr marL="342900" indent="-342900">
              <a:buFont typeface="Arial" panose="020B0604020202020204" pitchFamily="34" charset="0"/>
              <a:buChar char="•"/>
            </a:pPr>
            <a:endParaRPr lang="en-US" sz="2000" spc="300" dirty="0" smtClean="0">
              <a:solidFill>
                <a:schemeClr val="bg1"/>
              </a:solidFill>
              <a:latin typeface="+mj-lt"/>
            </a:endParaRPr>
          </a:p>
          <a:p>
            <a:pPr marL="342900" indent="-342900">
              <a:buFont typeface="Arial" panose="020B0604020202020204" pitchFamily="34" charset="0"/>
              <a:buChar char="•"/>
            </a:pPr>
            <a:r>
              <a:rPr lang="en-US" sz="2000" spc="300" dirty="0">
                <a:solidFill>
                  <a:schemeClr val="bg1"/>
                </a:solidFill>
                <a:latin typeface="+mj-lt"/>
              </a:rPr>
              <a:t>People have more exposure and access to high quality 3D </a:t>
            </a:r>
            <a:r>
              <a:rPr lang="en-US" sz="2000" spc="300" dirty="0" smtClean="0">
                <a:solidFill>
                  <a:schemeClr val="bg1"/>
                </a:solidFill>
                <a:latin typeface="+mj-lt"/>
              </a:rPr>
              <a:t>graphics</a:t>
            </a:r>
          </a:p>
          <a:p>
            <a:pPr marL="342900" indent="-342900">
              <a:buFont typeface="Arial" panose="020B0604020202020204" pitchFamily="34" charset="0"/>
              <a:buChar char="•"/>
            </a:pPr>
            <a:endParaRPr lang="ru-RU" sz="2000" spc="300" dirty="0">
              <a:solidFill>
                <a:schemeClr val="bg1"/>
              </a:solidFill>
              <a:latin typeface="+mj-lt"/>
            </a:endParaRPr>
          </a:p>
          <a:p>
            <a:pPr marL="342900" indent="-342900">
              <a:buFont typeface="Arial" panose="020B0604020202020204" pitchFamily="34" charset="0"/>
              <a:buChar char="•"/>
            </a:pPr>
            <a:r>
              <a:rPr lang="en-US" sz="2000" spc="300" dirty="0">
                <a:solidFill>
                  <a:schemeClr val="bg1"/>
                </a:solidFill>
                <a:latin typeface="+mj-lt"/>
              </a:rPr>
              <a:t>Increased expectation of high detail content that looks believable</a:t>
            </a:r>
            <a:endParaRPr lang="ru-RU" sz="2000" spc="300" dirty="0">
              <a:solidFill>
                <a:schemeClr val="bg1"/>
              </a:solidFill>
              <a:latin typeface="+mj-lt"/>
            </a:endParaRPr>
          </a:p>
          <a:p>
            <a:pPr marL="342900" indent="-342900">
              <a:buFont typeface="Arial" panose="020B0604020202020204" pitchFamily="34" charset="0"/>
              <a:buChar char="•"/>
            </a:pPr>
            <a:endParaRPr lang="ru-RU" sz="2000" spc="300" dirty="0">
              <a:solidFill>
                <a:schemeClr val="bg1"/>
              </a:solidFill>
              <a:latin typeface="+mj-lt"/>
            </a:endParaRPr>
          </a:p>
        </p:txBody>
      </p:sp>
      <p:sp>
        <p:nvSpPr>
          <p:cNvPr id="64" name="TextBox 63"/>
          <p:cNvSpPr txBox="1"/>
          <p:nvPr/>
        </p:nvSpPr>
        <p:spPr>
          <a:xfrm>
            <a:off x="1168002" y="936807"/>
            <a:ext cx="8274448" cy="830997"/>
          </a:xfrm>
          <a:prstGeom prst="rect">
            <a:avLst/>
          </a:prstGeom>
          <a:noFill/>
        </p:spPr>
        <p:txBody>
          <a:bodyPr wrap="square" rtlCol="0">
            <a:spAutoFit/>
          </a:bodyPr>
          <a:lstStyle/>
          <a:p>
            <a:r>
              <a:rPr lang="en-US" sz="4800" b="1" dirty="0" smtClean="0">
                <a:solidFill>
                  <a:schemeClr val="bg1"/>
                </a:solidFill>
              </a:rPr>
              <a:t>Visual expectations are high!</a:t>
            </a:r>
            <a:endParaRPr lang="ru-RU" sz="4800" b="1" dirty="0">
              <a:solidFill>
                <a:schemeClr val="bg1"/>
              </a:solidFill>
            </a:endParaRPr>
          </a:p>
        </p:txBody>
      </p:sp>
      <p:sp>
        <p:nvSpPr>
          <p:cNvPr id="11" name="Rectangle 10">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spTree>
    <p:extLst>
      <p:ext uri="{BB962C8B-B14F-4D97-AF65-F5344CB8AC3E}">
        <p14:creationId xmlns:p14="http://schemas.microsoft.com/office/powerpoint/2010/main" val="3027292216"/>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Box 63"/>
          <p:cNvSpPr txBox="1"/>
          <p:nvPr/>
        </p:nvSpPr>
        <p:spPr>
          <a:xfrm>
            <a:off x="1168002" y="2012571"/>
            <a:ext cx="8274448" cy="830997"/>
          </a:xfrm>
          <a:prstGeom prst="rect">
            <a:avLst/>
          </a:prstGeom>
          <a:noFill/>
        </p:spPr>
        <p:txBody>
          <a:bodyPr wrap="square" rtlCol="0">
            <a:spAutoFit/>
          </a:bodyPr>
          <a:lstStyle/>
          <a:p>
            <a:r>
              <a:rPr lang="en-US" sz="4800" b="1" i="1" dirty="0" smtClean="0">
                <a:solidFill>
                  <a:schemeClr val="bg1"/>
                </a:solidFill>
              </a:rPr>
              <a:t>Why</a:t>
            </a:r>
            <a:r>
              <a:rPr lang="en-US" sz="4800" b="1" dirty="0" smtClean="0">
                <a:solidFill>
                  <a:schemeClr val="bg1"/>
                </a:solidFill>
              </a:rPr>
              <a:t> is Technical </a:t>
            </a:r>
            <a:r>
              <a:rPr lang="en-US" sz="4800" b="1" dirty="0">
                <a:solidFill>
                  <a:schemeClr val="bg1"/>
                </a:solidFill>
              </a:rPr>
              <a:t>A</a:t>
            </a:r>
            <a:r>
              <a:rPr lang="en-US" sz="4800" b="1" dirty="0" smtClean="0">
                <a:solidFill>
                  <a:schemeClr val="bg1"/>
                </a:solidFill>
              </a:rPr>
              <a:t>rt important?</a:t>
            </a:r>
            <a:endParaRPr lang="ru-RU" sz="4800" b="1" dirty="0">
              <a:solidFill>
                <a:schemeClr val="bg1"/>
              </a:solidFill>
            </a:endParaRPr>
          </a:p>
        </p:txBody>
      </p:sp>
      <p:sp>
        <p:nvSpPr>
          <p:cNvPr id="11" name="Rectangle 10">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pic>
        <p:nvPicPr>
          <p:cNvPr id="5" name="Picture 4">
            <a:extLst>
              <a:ext uri="{FF2B5EF4-FFF2-40B4-BE49-F238E27FC236}">
                <a16:creationId xmlns:a16="http://schemas.microsoft.com/office/drawing/2014/main" id="{CA0152F2-CAA0-4A42-8F08-0530ACA4A9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2737685" y="1223085"/>
            <a:ext cx="101600" cy="3240965"/>
          </a:xfrm>
          <a:prstGeom prst="rect">
            <a:avLst/>
          </a:prstGeom>
        </p:spPr>
      </p:pic>
    </p:spTree>
    <p:extLst>
      <p:ext uri="{BB962C8B-B14F-4D97-AF65-F5344CB8AC3E}">
        <p14:creationId xmlns:p14="http://schemas.microsoft.com/office/powerpoint/2010/main" val="159985783"/>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pic>
        <p:nvPicPr>
          <p:cNvPr id="4" name="Picture 3">
            <a:extLst>
              <a:ext uri="{FF2B5EF4-FFF2-40B4-BE49-F238E27FC236}">
                <a16:creationId xmlns:a16="http://schemas.microsoft.com/office/drawing/2014/main" id="{CA0152F2-CAA0-4A42-8F08-0530ACA4A9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2737685" y="1223085"/>
            <a:ext cx="101600" cy="3240965"/>
          </a:xfrm>
          <a:prstGeom prst="rect">
            <a:avLst/>
          </a:prstGeom>
        </p:spPr>
      </p:pic>
      <p:sp>
        <p:nvSpPr>
          <p:cNvPr id="5" name="TextBox 4"/>
          <p:cNvSpPr txBox="1"/>
          <p:nvPr/>
        </p:nvSpPr>
        <p:spPr>
          <a:xfrm>
            <a:off x="1168002" y="2012570"/>
            <a:ext cx="10420748" cy="830997"/>
          </a:xfrm>
          <a:prstGeom prst="rect">
            <a:avLst/>
          </a:prstGeom>
          <a:noFill/>
        </p:spPr>
        <p:txBody>
          <a:bodyPr wrap="square" rtlCol="0">
            <a:spAutoFit/>
          </a:bodyPr>
          <a:lstStyle/>
          <a:p>
            <a:r>
              <a:rPr lang="en-US" sz="4800" b="1" dirty="0" smtClean="0">
                <a:solidFill>
                  <a:schemeClr val="bg1"/>
                </a:solidFill>
              </a:rPr>
              <a:t>Art content pipelines are complicated!</a:t>
            </a:r>
            <a:endParaRPr lang="ru-RU" sz="4800" b="1" dirty="0">
              <a:solidFill>
                <a:schemeClr val="bg1"/>
              </a:solidFill>
            </a:endParaRPr>
          </a:p>
        </p:txBody>
      </p:sp>
    </p:spTree>
    <p:extLst>
      <p:ext uri="{BB962C8B-B14F-4D97-AF65-F5344CB8AC3E}">
        <p14:creationId xmlns:p14="http://schemas.microsoft.com/office/powerpoint/2010/main" val="4129124148"/>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sp>
        <p:nvSpPr>
          <p:cNvPr id="5" name="TextBox 4"/>
          <p:cNvSpPr txBox="1"/>
          <p:nvPr/>
        </p:nvSpPr>
        <p:spPr>
          <a:xfrm>
            <a:off x="1168002" y="660021"/>
            <a:ext cx="5766198" cy="830997"/>
          </a:xfrm>
          <a:prstGeom prst="rect">
            <a:avLst/>
          </a:prstGeom>
          <a:noFill/>
        </p:spPr>
        <p:txBody>
          <a:bodyPr wrap="square" rtlCol="0">
            <a:spAutoFit/>
          </a:bodyPr>
          <a:lstStyle/>
          <a:p>
            <a:r>
              <a:rPr lang="en-US" sz="4800" b="1" dirty="0" smtClean="0">
                <a:solidFill>
                  <a:schemeClr val="bg1"/>
                </a:solidFill>
              </a:rPr>
              <a:t>Idea for a character</a:t>
            </a:r>
            <a:endParaRPr lang="ru-RU" sz="4800" b="1" dirty="0">
              <a:solidFill>
                <a:schemeClr val="bg1"/>
              </a:solidFill>
            </a:endParaRPr>
          </a:p>
        </p:txBody>
      </p:sp>
      <p:sp>
        <p:nvSpPr>
          <p:cNvPr id="6" name="TextBox 5"/>
          <p:cNvSpPr txBox="1"/>
          <p:nvPr/>
        </p:nvSpPr>
        <p:spPr>
          <a:xfrm>
            <a:off x="1168002" y="5467170"/>
            <a:ext cx="9284098" cy="830997"/>
          </a:xfrm>
          <a:prstGeom prst="rect">
            <a:avLst/>
          </a:prstGeom>
          <a:noFill/>
        </p:spPr>
        <p:txBody>
          <a:bodyPr wrap="square" rtlCol="0">
            <a:spAutoFit/>
          </a:bodyPr>
          <a:lstStyle/>
          <a:p>
            <a:r>
              <a:rPr lang="en-US" sz="4800" b="1" dirty="0" smtClean="0">
                <a:solidFill>
                  <a:schemeClr val="bg1"/>
                </a:solidFill>
              </a:rPr>
              <a:t>Character shipped in application</a:t>
            </a:r>
            <a:endParaRPr lang="ru-RU" sz="4800" b="1" dirty="0">
              <a:solidFill>
                <a:schemeClr val="bg1"/>
              </a:solidFill>
            </a:endParaRPr>
          </a:p>
        </p:txBody>
      </p:sp>
      <p:sp>
        <p:nvSpPr>
          <p:cNvPr id="9" name="TextBox 8"/>
          <p:cNvSpPr txBox="1"/>
          <p:nvPr/>
        </p:nvSpPr>
        <p:spPr>
          <a:xfrm>
            <a:off x="1669652" y="2857121"/>
            <a:ext cx="540148" cy="830997"/>
          </a:xfrm>
          <a:prstGeom prst="rect">
            <a:avLst/>
          </a:prstGeom>
          <a:noFill/>
        </p:spPr>
        <p:txBody>
          <a:bodyPr wrap="square" rtlCol="0">
            <a:spAutoFit/>
          </a:bodyPr>
          <a:lstStyle/>
          <a:p>
            <a:r>
              <a:rPr lang="en-US" sz="4800" b="1" dirty="0" smtClean="0">
                <a:solidFill>
                  <a:schemeClr val="bg1"/>
                </a:solidFill>
              </a:rPr>
              <a:t>?</a:t>
            </a:r>
            <a:endParaRPr lang="ru-RU" sz="4800" b="1" dirty="0">
              <a:solidFill>
                <a:schemeClr val="bg1"/>
              </a:solidFill>
            </a:endParaRPr>
          </a:p>
        </p:txBody>
      </p:sp>
      <p:cxnSp>
        <p:nvCxnSpPr>
          <p:cNvPr id="13" name="Straight Connector 12"/>
          <p:cNvCxnSpPr>
            <a:stCxn id="9" idx="0"/>
          </p:cNvCxnSpPr>
          <p:nvPr/>
        </p:nvCxnSpPr>
        <p:spPr>
          <a:xfrm flipH="1" flipV="1">
            <a:off x="1930400" y="1491018"/>
            <a:ext cx="9326" cy="1366103"/>
          </a:xfrm>
          <a:prstGeom prst="line">
            <a:avLst/>
          </a:prstGeom>
          <a:ln w="57150"/>
        </p:spPr>
        <p:style>
          <a:lnRef idx="1">
            <a:schemeClr val="accent4"/>
          </a:lnRef>
          <a:fillRef idx="0">
            <a:schemeClr val="accent4"/>
          </a:fillRef>
          <a:effectRef idx="0">
            <a:schemeClr val="accent4"/>
          </a:effectRef>
          <a:fontRef idx="minor">
            <a:schemeClr val="tx1"/>
          </a:fontRef>
        </p:style>
      </p:cxnSp>
      <p:cxnSp>
        <p:nvCxnSpPr>
          <p:cNvPr id="15" name="Straight Arrow Connector 14"/>
          <p:cNvCxnSpPr>
            <a:stCxn id="9" idx="2"/>
          </p:cNvCxnSpPr>
          <p:nvPr/>
        </p:nvCxnSpPr>
        <p:spPr>
          <a:xfrm>
            <a:off x="1939726" y="3688118"/>
            <a:ext cx="9724" cy="1779052"/>
          </a:xfrm>
          <a:prstGeom prst="straightConnector1">
            <a:avLst/>
          </a:prstGeom>
          <a:ln w="57150">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4261487559"/>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90" name="Shape 290"/>
          <p:cNvSpPr txBox="1"/>
          <p:nvPr/>
        </p:nvSpPr>
        <p:spPr>
          <a:xfrm>
            <a:off x="1207533" y="1382117"/>
            <a:ext cx="16052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Concepting</a:t>
            </a:r>
            <a:endParaRPr sz="1600" b="1" spc="300" dirty="0">
              <a:solidFill>
                <a:srgbClr val="FFFFFF"/>
              </a:solidFill>
              <a:latin typeface="+mj-lt"/>
              <a:ea typeface="Roboto"/>
              <a:cs typeface="Roboto"/>
              <a:sym typeface="Roboto"/>
            </a:endParaRPr>
          </a:p>
        </p:txBody>
      </p:sp>
      <p:sp>
        <p:nvSpPr>
          <p:cNvPr id="291" name="Shape 291"/>
          <p:cNvSpPr txBox="1"/>
          <p:nvPr/>
        </p:nvSpPr>
        <p:spPr>
          <a:xfrm>
            <a:off x="2572333" y="1841283"/>
            <a:ext cx="16052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Casting</a:t>
            </a:r>
            <a:endParaRPr sz="1600" b="1" spc="300" dirty="0">
              <a:solidFill>
                <a:srgbClr val="FFFFFF"/>
              </a:solidFill>
              <a:latin typeface="+mj-lt"/>
              <a:ea typeface="Roboto"/>
              <a:cs typeface="Roboto"/>
              <a:sym typeface="Roboto"/>
            </a:endParaRPr>
          </a:p>
        </p:txBody>
      </p:sp>
      <p:sp>
        <p:nvSpPr>
          <p:cNvPr id="292" name="Shape 292"/>
          <p:cNvSpPr txBox="1"/>
          <p:nvPr/>
        </p:nvSpPr>
        <p:spPr>
          <a:xfrm>
            <a:off x="4925233" y="1382117"/>
            <a:ext cx="16052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Reference</a:t>
            </a:r>
            <a:endParaRPr sz="1600" b="1" spc="300" dirty="0">
              <a:solidFill>
                <a:srgbClr val="FFFFFF"/>
              </a:solidFill>
              <a:latin typeface="+mj-lt"/>
              <a:ea typeface="Roboto"/>
              <a:cs typeface="Roboto"/>
              <a:sym typeface="Roboto"/>
            </a:endParaRPr>
          </a:p>
        </p:txBody>
      </p:sp>
      <p:sp>
        <p:nvSpPr>
          <p:cNvPr id="293" name="Shape 293"/>
          <p:cNvSpPr txBox="1"/>
          <p:nvPr/>
        </p:nvSpPr>
        <p:spPr>
          <a:xfrm>
            <a:off x="1131567" y="2598050"/>
            <a:ext cx="1292566" cy="550000"/>
          </a:xfrm>
          <a:prstGeom prst="rect">
            <a:avLst/>
          </a:prstGeom>
          <a:noFill/>
          <a:ln>
            <a:noFill/>
          </a:ln>
        </p:spPr>
        <p:txBody>
          <a:bodyPr spcFirstLastPara="1" wrap="square" lIns="121900" tIns="121900" rIns="121900" bIns="121900" anchor="t" anchorCtr="0">
            <a:noAutofit/>
          </a:bodyPr>
          <a:lstStyle/>
          <a:p>
            <a:r>
              <a:rPr lang="en" sz="1600" b="1" spc="300" dirty="0" smtClean="0">
                <a:solidFill>
                  <a:srgbClr val="FFFFFF"/>
                </a:solidFill>
                <a:latin typeface="+mj-lt"/>
                <a:ea typeface="Roboto"/>
                <a:cs typeface="Roboto"/>
                <a:sym typeface="Roboto"/>
              </a:rPr>
              <a:t>Motion Capture</a:t>
            </a:r>
            <a:endParaRPr sz="1600" b="1" spc="300" dirty="0">
              <a:solidFill>
                <a:srgbClr val="FFFFFF"/>
              </a:solidFill>
              <a:latin typeface="+mj-lt"/>
              <a:ea typeface="Roboto"/>
              <a:cs typeface="Roboto"/>
              <a:sym typeface="Roboto"/>
            </a:endParaRPr>
          </a:p>
        </p:txBody>
      </p:sp>
      <p:sp>
        <p:nvSpPr>
          <p:cNvPr id="294" name="Shape 294"/>
          <p:cNvSpPr txBox="1"/>
          <p:nvPr/>
        </p:nvSpPr>
        <p:spPr>
          <a:xfrm>
            <a:off x="3471733" y="1445383"/>
            <a:ext cx="16052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Narrative</a:t>
            </a:r>
            <a:endParaRPr sz="1600" b="1" spc="300" dirty="0">
              <a:solidFill>
                <a:srgbClr val="FFFFFF"/>
              </a:solidFill>
              <a:latin typeface="+mj-lt"/>
              <a:ea typeface="Roboto"/>
              <a:cs typeface="Roboto"/>
              <a:sym typeface="Roboto"/>
            </a:endParaRPr>
          </a:p>
        </p:txBody>
      </p:sp>
      <p:sp>
        <p:nvSpPr>
          <p:cNvPr id="295" name="Shape 295"/>
          <p:cNvSpPr txBox="1"/>
          <p:nvPr/>
        </p:nvSpPr>
        <p:spPr>
          <a:xfrm>
            <a:off x="2095067" y="2373610"/>
            <a:ext cx="33104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Block model/White box</a:t>
            </a:r>
            <a:endParaRPr sz="1600" b="1" spc="300" dirty="0">
              <a:solidFill>
                <a:srgbClr val="FFFFFF"/>
              </a:solidFill>
              <a:latin typeface="+mj-lt"/>
              <a:ea typeface="Roboto"/>
              <a:cs typeface="Roboto"/>
              <a:sym typeface="Roboto"/>
            </a:endParaRPr>
          </a:p>
        </p:txBody>
      </p:sp>
      <p:sp>
        <p:nvSpPr>
          <p:cNvPr id="296" name="Shape 296"/>
          <p:cNvSpPr txBox="1"/>
          <p:nvPr/>
        </p:nvSpPr>
        <p:spPr>
          <a:xfrm>
            <a:off x="1187200" y="3436567"/>
            <a:ext cx="3310400" cy="550000"/>
          </a:xfrm>
          <a:prstGeom prst="rect">
            <a:avLst/>
          </a:prstGeom>
          <a:noFill/>
          <a:ln>
            <a:noFill/>
          </a:ln>
        </p:spPr>
        <p:txBody>
          <a:bodyPr spcFirstLastPara="1" wrap="square" lIns="121900" tIns="121900" rIns="121900" bIns="121900" anchor="t" anchorCtr="0">
            <a:noAutofit/>
          </a:bodyPr>
          <a:lstStyle/>
          <a:p>
            <a:r>
              <a:rPr lang="en" sz="1600" b="1" spc="300" dirty="0" smtClean="0">
                <a:solidFill>
                  <a:srgbClr val="FFFFFF"/>
                </a:solidFill>
                <a:latin typeface="+mj-lt"/>
                <a:ea typeface="Roboto"/>
                <a:cs typeface="Roboto"/>
                <a:sym typeface="Roboto"/>
              </a:rPr>
              <a:t>High</a:t>
            </a:r>
            <a:r>
              <a:rPr lang="en" sz="2400" b="1" dirty="0" smtClean="0">
                <a:solidFill>
                  <a:srgbClr val="FFFFFF"/>
                </a:solidFill>
                <a:latin typeface="Roboto"/>
                <a:ea typeface="Roboto"/>
                <a:cs typeface="Roboto"/>
                <a:sym typeface="Roboto"/>
              </a:rPr>
              <a:t> </a:t>
            </a:r>
            <a:r>
              <a:rPr lang="en" sz="1600" b="1" spc="300" dirty="0" smtClean="0">
                <a:solidFill>
                  <a:srgbClr val="FFFFFF"/>
                </a:solidFill>
                <a:latin typeface="+mj-lt"/>
                <a:ea typeface="Roboto"/>
                <a:cs typeface="Roboto"/>
                <a:sym typeface="Roboto"/>
              </a:rPr>
              <a:t>Resolution</a:t>
            </a:r>
            <a:r>
              <a:rPr lang="en" sz="2400" b="1" dirty="0" smtClean="0">
                <a:solidFill>
                  <a:srgbClr val="FFFFFF"/>
                </a:solidFill>
                <a:latin typeface="Roboto"/>
                <a:ea typeface="Roboto"/>
                <a:cs typeface="Roboto"/>
                <a:sym typeface="Roboto"/>
              </a:rPr>
              <a:t> </a:t>
            </a:r>
            <a:r>
              <a:rPr lang="en" sz="1600" b="1" spc="300" dirty="0">
                <a:solidFill>
                  <a:srgbClr val="FFFFFF"/>
                </a:solidFill>
                <a:latin typeface="+mj-lt"/>
                <a:ea typeface="Roboto"/>
                <a:cs typeface="Roboto"/>
                <a:sym typeface="Roboto"/>
              </a:rPr>
              <a:t>Sculpt</a:t>
            </a:r>
            <a:endParaRPr sz="1600" b="1" spc="300" dirty="0">
              <a:solidFill>
                <a:srgbClr val="FFFFFF"/>
              </a:solidFill>
              <a:latin typeface="+mj-lt"/>
              <a:ea typeface="Roboto"/>
              <a:cs typeface="Roboto"/>
              <a:sym typeface="Roboto"/>
            </a:endParaRPr>
          </a:p>
        </p:txBody>
      </p:sp>
      <p:sp>
        <p:nvSpPr>
          <p:cNvPr id="297" name="Shape 297"/>
          <p:cNvSpPr txBox="1"/>
          <p:nvPr/>
        </p:nvSpPr>
        <p:spPr>
          <a:xfrm>
            <a:off x="2424133" y="2987750"/>
            <a:ext cx="16052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Base</a:t>
            </a:r>
            <a:r>
              <a:rPr lang="en" sz="2400" b="1" dirty="0">
                <a:solidFill>
                  <a:srgbClr val="FFFFFF"/>
                </a:solidFill>
                <a:latin typeface="Roboto"/>
                <a:ea typeface="Roboto"/>
                <a:cs typeface="Roboto"/>
                <a:sym typeface="Roboto"/>
              </a:rPr>
              <a:t> </a:t>
            </a:r>
            <a:r>
              <a:rPr lang="en" sz="1600" b="1" spc="300" dirty="0">
                <a:solidFill>
                  <a:srgbClr val="FFFFFF"/>
                </a:solidFill>
                <a:latin typeface="+mj-lt"/>
                <a:ea typeface="Roboto"/>
                <a:cs typeface="Roboto"/>
                <a:sym typeface="Roboto"/>
              </a:rPr>
              <a:t>mesh</a:t>
            </a:r>
            <a:endParaRPr sz="1600" b="1" spc="300" dirty="0">
              <a:solidFill>
                <a:srgbClr val="FFFFFF"/>
              </a:solidFill>
              <a:latin typeface="+mj-lt"/>
              <a:ea typeface="Roboto"/>
              <a:cs typeface="Roboto"/>
              <a:sym typeface="Roboto"/>
            </a:endParaRPr>
          </a:p>
        </p:txBody>
      </p:sp>
      <p:sp>
        <p:nvSpPr>
          <p:cNvPr id="298" name="Shape 298"/>
          <p:cNvSpPr txBox="1"/>
          <p:nvPr/>
        </p:nvSpPr>
        <p:spPr>
          <a:xfrm>
            <a:off x="2731967" y="3862768"/>
            <a:ext cx="16052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Texturing</a:t>
            </a:r>
            <a:endParaRPr sz="1600" b="1" spc="300" dirty="0">
              <a:solidFill>
                <a:srgbClr val="FFFFFF"/>
              </a:solidFill>
              <a:latin typeface="+mj-lt"/>
              <a:ea typeface="Roboto"/>
              <a:cs typeface="Roboto"/>
              <a:sym typeface="Roboto"/>
            </a:endParaRPr>
          </a:p>
        </p:txBody>
      </p:sp>
      <p:sp>
        <p:nvSpPr>
          <p:cNvPr id="299" name="Shape 299"/>
          <p:cNvSpPr txBox="1"/>
          <p:nvPr/>
        </p:nvSpPr>
        <p:spPr>
          <a:xfrm>
            <a:off x="3320033" y="4963118"/>
            <a:ext cx="16052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Shading</a:t>
            </a:r>
            <a:endParaRPr sz="1600" b="1" spc="300" dirty="0">
              <a:solidFill>
                <a:srgbClr val="FFFFFF"/>
              </a:solidFill>
              <a:latin typeface="+mj-lt"/>
              <a:ea typeface="Roboto"/>
              <a:cs typeface="Roboto"/>
              <a:sym typeface="Roboto"/>
            </a:endParaRPr>
          </a:p>
        </p:txBody>
      </p:sp>
      <p:sp>
        <p:nvSpPr>
          <p:cNvPr id="300" name="Shape 300"/>
          <p:cNvSpPr txBox="1"/>
          <p:nvPr/>
        </p:nvSpPr>
        <p:spPr>
          <a:xfrm>
            <a:off x="4614784" y="2797883"/>
            <a:ext cx="16052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Rigging</a:t>
            </a:r>
            <a:endParaRPr sz="1600" b="1" spc="300" dirty="0">
              <a:solidFill>
                <a:srgbClr val="FFFFFF"/>
              </a:solidFill>
              <a:latin typeface="+mj-lt"/>
              <a:ea typeface="Roboto"/>
              <a:cs typeface="Roboto"/>
              <a:sym typeface="Roboto"/>
            </a:endParaRPr>
          </a:p>
        </p:txBody>
      </p:sp>
      <p:sp>
        <p:nvSpPr>
          <p:cNvPr id="301" name="Shape 301"/>
          <p:cNvSpPr txBox="1"/>
          <p:nvPr/>
        </p:nvSpPr>
        <p:spPr>
          <a:xfrm>
            <a:off x="4834157" y="3293580"/>
            <a:ext cx="16052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Animation</a:t>
            </a:r>
            <a:endParaRPr sz="1600" b="1" spc="300" dirty="0">
              <a:solidFill>
                <a:srgbClr val="FFFFFF"/>
              </a:solidFill>
              <a:latin typeface="+mj-lt"/>
              <a:ea typeface="Roboto"/>
              <a:cs typeface="Roboto"/>
              <a:sym typeface="Roboto"/>
            </a:endParaRPr>
          </a:p>
        </p:txBody>
      </p:sp>
      <p:sp>
        <p:nvSpPr>
          <p:cNvPr id="302" name="Shape 302"/>
          <p:cNvSpPr txBox="1"/>
          <p:nvPr/>
        </p:nvSpPr>
        <p:spPr>
          <a:xfrm>
            <a:off x="6488951" y="3005025"/>
            <a:ext cx="16052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Skinning</a:t>
            </a:r>
            <a:endParaRPr sz="1600" b="1" spc="300" dirty="0">
              <a:solidFill>
                <a:srgbClr val="FFFFFF"/>
              </a:solidFill>
              <a:latin typeface="+mj-lt"/>
              <a:ea typeface="Roboto"/>
              <a:cs typeface="Roboto"/>
              <a:sym typeface="Roboto"/>
            </a:endParaRPr>
          </a:p>
        </p:txBody>
      </p:sp>
      <p:sp>
        <p:nvSpPr>
          <p:cNvPr id="303" name="Shape 303"/>
          <p:cNvSpPr txBox="1"/>
          <p:nvPr/>
        </p:nvSpPr>
        <p:spPr>
          <a:xfrm>
            <a:off x="6688966" y="3675178"/>
            <a:ext cx="16052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Simulation</a:t>
            </a:r>
            <a:endParaRPr sz="1600" b="1" spc="300" dirty="0">
              <a:solidFill>
                <a:srgbClr val="FFFFFF"/>
              </a:solidFill>
              <a:latin typeface="+mj-lt"/>
              <a:ea typeface="Roboto"/>
              <a:cs typeface="Roboto"/>
              <a:sym typeface="Roboto"/>
            </a:endParaRPr>
          </a:p>
        </p:txBody>
      </p:sp>
      <p:sp>
        <p:nvSpPr>
          <p:cNvPr id="304" name="Shape 304"/>
          <p:cNvSpPr txBox="1"/>
          <p:nvPr/>
        </p:nvSpPr>
        <p:spPr>
          <a:xfrm>
            <a:off x="6760767" y="4569385"/>
            <a:ext cx="16052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Lighting</a:t>
            </a:r>
            <a:endParaRPr sz="1600" b="1" spc="300" dirty="0">
              <a:solidFill>
                <a:srgbClr val="FFFFFF"/>
              </a:solidFill>
              <a:latin typeface="+mj-lt"/>
              <a:ea typeface="Roboto"/>
              <a:cs typeface="Roboto"/>
              <a:sym typeface="Roboto"/>
            </a:endParaRPr>
          </a:p>
        </p:txBody>
      </p:sp>
      <p:sp>
        <p:nvSpPr>
          <p:cNvPr id="305" name="Shape 305"/>
          <p:cNvSpPr txBox="1"/>
          <p:nvPr/>
        </p:nvSpPr>
        <p:spPr>
          <a:xfrm>
            <a:off x="5437533" y="2009434"/>
            <a:ext cx="16052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Voice Acting</a:t>
            </a:r>
            <a:endParaRPr sz="1600" b="1" spc="300" dirty="0">
              <a:solidFill>
                <a:srgbClr val="FFFFFF"/>
              </a:solidFill>
              <a:latin typeface="+mj-lt"/>
              <a:ea typeface="Roboto"/>
              <a:cs typeface="Roboto"/>
              <a:sym typeface="Roboto"/>
            </a:endParaRPr>
          </a:p>
        </p:txBody>
      </p:sp>
      <p:sp>
        <p:nvSpPr>
          <p:cNvPr id="306" name="Shape 306"/>
          <p:cNvSpPr txBox="1"/>
          <p:nvPr/>
        </p:nvSpPr>
        <p:spPr>
          <a:xfrm>
            <a:off x="6208333" y="2482467"/>
            <a:ext cx="2298800" cy="550000"/>
          </a:xfrm>
          <a:prstGeom prst="rect">
            <a:avLst/>
          </a:prstGeom>
          <a:noFill/>
          <a:ln>
            <a:noFill/>
          </a:ln>
        </p:spPr>
        <p:txBody>
          <a:bodyPr spcFirstLastPara="1" wrap="square" lIns="121900" tIns="121900" rIns="121900" bIns="121900" anchor="t" anchorCtr="0">
            <a:noAutofit/>
          </a:bodyPr>
          <a:lstStyle/>
          <a:p>
            <a:pPr>
              <a:buClr>
                <a:srgbClr val="000000"/>
              </a:buClr>
              <a:buSzPts val="1100"/>
            </a:pPr>
            <a:r>
              <a:rPr lang="en" sz="1600" b="1" spc="300" dirty="0">
                <a:solidFill>
                  <a:srgbClr val="FFFFFF"/>
                </a:solidFill>
                <a:latin typeface="+mj-lt"/>
                <a:ea typeface="Roboto"/>
                <a:cs typeface="Roboto"/>
                <a:sym typeface="Roboto"/>
              </a:rPr>
              <a:t>Facial</a:t>
            </a:r>
            <a:r>
              <a:rPr lang="en" sz="2400" b="1" dirty="0">
                <a:solidFill>
                  <a:srgbClr val="FFFFFF"/>
                </a:solidFill>
                <a:latin typeface="Roboto"/>
                <a:ea typeface="Roboto"/>
                <a:cs typeface="Roboto"/>
                <a:sym typeface="Roboto"/>
              </a:rPr>
              <a:t> </a:t>
            </a:r>
            <a:r>
              <a:rPr lang="en" sz="1600" b="1" spc="300" dirty="0">
                <a:solidFill>
                  <a:srgbClr val="FFFFFF"/>
                </a:solidFill>
                <a:latin typeface="+mj-lt"/>
                <a:ea typeface="Roboto"/>
                <a:cs typeface="Roboto"/>
                <a:sym typeface="Roboto"/>
              </a:rPr>
              <a:t>Animation</a:t>
            </a:r>
            <a:endParaRPr sz="1600" b="1" spc="300" dirty="0">
              <a:solidFill>
                <a:srgbClr val="FFFFFF"/>
              </a:solidFill>
              <a:latin typeface="+mj-lt"/>
              <a:ea typeface="Roboto"/>
              <a:cs typeface="Roboto"/>
              <a:sym typeface="Roboto"/>
            </a:endParaRPr>
          </a:p>
        </p:txBody>
      </p:sp>
      <p:sp>
        <p:nvSpPr>
          <p:cNvPr id="307" name="Shape 307"/>
          <p:cNvSpPr txBox="1"/>
          <p:nvPr/>
        </p:nvSpPr>
        <p:spPr>
          <a:xfrm>
            <a:off x="7912700" y="3086450"/>
            <a:ext cx="2298800" cy="550000"/>
          </a:xfrm>
          <a:prstGeom prst="rect">
            <a:avLst/>
          </a:prstGeom>
          <a:noFill/>
          <a:ln>
            <a:noFill/>
          </a:ln>
        </p:spPr>
        <p:txBody>
          <a:bodyPr spcFirstLastPara="1" wrap="square" lIns="121900" tIns="121900" rIns="121900" bIns="121900" anchor="t" anchorCtr="0">
            <a:noAutofit/>
          </a:bodyPr>
          <a:lstStyle/>
          <a:p>
            <a:r>
              <a:rPr lang="en" sz="1600" b="1" spc="300" dirty="0" smtClean="0">
                <a:solidFill>
                  <a:srgbClr val="FFFFFF"/>
                </a:solidFill>
                <a:latin typeface="+mj-lt"/>
                <a:ea typeface="Roboto"/>
                <a:cs typeface="Roboto"/>
                <a:sym typeface="Roboto"/>
              </a:rPr>
              <a:t>Gameplay</a:t>
            </a:r>
            <a:r>
              <a:rPr lang="en" sz="2400" b="1" dirty="0" smtClean="0">
                <a:solidFill>
                  <a:srgbClr val="FFFFFF"/>
                </a:solidFill>
                <a:latin typeface="Roboto"/>
                <a:ea typeface="Roboto"/>
                <a:cs typeface="Roboto"/>
                <a:sym typeface="Roboto"/>
              </a:rPr>
              <a:t> </a:t>
            </a:r>
            <a:r>
              <a:rPr lang="en" sz="1600" b="1" spc="300" dirty="0">
                <a:solidFill>
                  <a:srgbClr val="FFFFFF"/>
                </a:solidFill>
                <a:latin typeface="+mj-lt"/>
                <a:ea typeface="Roboto"/>
                <a:cs typeface="Roboto"/>
                <a:sym typeface="Roboto"/>
              </a:rPr>
              <a:t>Design</a:t>
            </a:r>
            <a:endParaRPr sz="1600" b="1" spc="300" dirty="0">
              <a:solidFill>
                <a:srgbClr val="FFFFFF"/>
              </a:solidFill>
              <a:latin typeface="+mj-lt"/>
              <a:ea typeface="Roboto"/>
              <a:cs typeface="Roboto"/>
              <a:sym typeface="Roboto"/>
            </a:endParaRPr>
          </a:p>
        </p:txBody>
      </p:sp>
      <p:sp>
        <p:nvSpPr>
          <p:cNvPr id="308" name="Shape 308"/>
          <p:cNvSpPr txBox="1"/>
          <p:nvPr/>
        </p:nvSpPr>
        <p:spPr>
          <a:xfrm>
            <a:off x="1289732" y="4134250"/>
            <a:ext cx="1799967" cy="550000"/>
          </a:xfrm>
          <a:prstGeom prst="rect">
            <a:avLst/>
          </a:prstGeom>
          <a:noFill/>
          <a:ln>
            <a:noFill/>
          </a:ln>
        </p:spPr>
        <p:txBody>
          <a:bodyPr spcFirstLastPara="1" wrap="square" lIns="121900" tIns="121900" rIns="121900" bIns="121900" anchor="t" anchorCtr="0">
            <a:noAutofit/>
          </a:bodyPr>
          <a:lstStyle/>
          <a:p>
            <a:r>
              <a:rPr lang="en" sz="1600" b="1" spc="300" dirty="0" smtClean="0">
                <a:solidFill>
                  <a:srgbClr val="FFFFFF"/>
                </a:solidFill>
                <a:latin typeface="+mj-lt"/>
                <a:ea typeface="Roboto"/>
                <a:cs typeface="Roboto"/>
                <a:sym typeface="Roboto"/>
              </a:rPr>
              <a:t>Retopology</a:t>
            </a:r>
            <a:endParaRPr sz="1600" b="1" spc="300" dirty="0">
              <a:solidFill>
                <a:srgbClr val="FFFFFF"/>
              </a:solidFill>
              <a:latin typeface="+mj-lt"/>
              <a:ea typeface="Roboto"/>
              <a:cs typeface="Roboto"/>
              <a:sym typeface="Roboto"/>
            </a:endParaRPr>
          </a:p>
        </p:txBody>
      </p:sp>
      <p:sp>
        <p:nvSpPr>
          <p:cNvPr id="309" name="Shape 309"/>
          <p:cNvSpPr txBox="1"/>
          <p:nvPr/>
        </p:nvSpPr>
        <p:spPr>
          <a:xfrm>
            <a:off x="4327434" y="3940450"/>
            <a:ext cx="22988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Retargeting</a:t>
            </a:r>
            <a:endParaRPr sz="1600" b="1" spc="300" dirty="0">
              <a:solidFill>
                <a:srgbClr val="FFFFFF"/>
              </a:solidFill>
              <a:latin typeface="+mj-lt"/>
              <a:ea typeface="Roboto"/>
              <a:cs typeface="Roboto"/>
              <a:sym typeface="Roboto"/>
            </a:endParaRPr>
          </a:p>
        </p:txBody>
      </p:sp>
      <p:sp>
        <p:nvSpPr>
          <p:cNvPr id="310" name="Shape 310"/>
          <p:cNvSpPr txBox="1"/>
          <p:nvPr/>
        </p:nvSpPr>
        <p:spPr>
          <a:xfrm>
            <a:off x="1223466" y="4831917"/>
            <a:ext cx="1377501" cy="550000"/>
          </a:xfrm>
          <a:prstGeom prst="rect">
            <a:avLst/>
          </a:prstGeom>
          <a:noFill/>
          <a:ln>
            <a:noFill/>
          </a:ln>
        </p:spPr>
        <p:txBody>
          <a:bodyPr spcFirstLastPara="1" wrap="square" lIns="121900" tIns="121900" rIns="121900" bIns="121900" anchor="t" anchorCtr="0">
            <a:noAutofit/>
          </a:bodyPr>
          <a:lstStyle/>
          <a:p>
            <a:r>
              <a:rPr lang="en" sz="1600" b="1" spc="300" dirty="0" smtClean="0">
                <a:solidFill>
                  <a:srgbClr val="FFFFFF"/>
                </a:solidFill>
                <a:latin typeface="+mj-lt"/>
                <a:ea typeface="Roboto"/>
                <a:cs typeface="Roboto"/>
                <a:sym typeface="Roboto"/>
              </a:rPr>
              <a:t>Levels of Detail</a:t>
            </a:r>
            <a:endParaRPr sz="1600" b="1" spc="300" dirty="0">
              <a:solidFill>
                <a:srgbClr val="FFFFFF"/>
              </a:solidFill>
              <a:latin typeface="+mj-lt"/>
              <a:ea typeface="Roboto"/>
              <a:cs typeface="Roboto"/>
              <a:sym typeface="Roboto"/>
            </a:endParaRPr>
          </a:p>
        </p:txBody>
      </p:sp>
      <p:sp>
        <p:nvSpPr>
          <p:cNvPr id="311" name="Shape 311"/>
          <p:cNvSpPr txBox="1"/>
          <p:nvPr/>
        </p:nvSpPr>
        <p:spPr>
          <a:xfrm>
            <a:off x="2572333" y="4388667"/>
            <a:ext cx="22988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Texture</a:t>
            </a:r>
            <a:r>
              <a:rPr lang="en" sz="2400" b="1" dirty="0">
                <a:solidFill>
                  <a:srgbClr val="FFFFFF"/>
                </a:solidFill>
                <a:latin typeface="Roboto"/>
                <a:ea typeface="Roboto"/>
                <a:cs typeface="Roboto"/>
                <a:sym typeface="Roboto"/>
              </a:rPr>
              <a:t> </a:t>
            </a:r>
            <a:r>
              <a:rPr lang="en" sz="1600" b="1" spc="300" dirty="0">
                <a:solidFill>
                  <a:srgbClr val="FFFFFF"/>
                </a:solidFill>
                <a:latin typeface="+mj-lt"/>
                <a:ea typeface="Roboto"/>
                <a:cs typeface="Roboto"/>
                <a:sym typeface="Roboto"/>
              </a:rPr>
              <a:t>Baking</a:t>
            </a:r>
            <a:endParaRPr sz="1600" b="1" spc="300" dirty="0">
              <a:solidFill>
                <a:srgbClr val="FFFFFF"/>
              </a:solidFill>
              <a:latin typeface="+mj-lt"/>
              <a:ea typeface="Roboto"/>
              <a:cs typeface="Roboto"/>
              <a:sym typeface="Roboto"/>
            </a:endParaRPr>
          </a:p>
        </p:txBody>
      </p:sp>
      <p:sp>
        <p:nvSpPr>
          <p:cNvPr id="312" name="Shape 312"/>
          <p:cNvSpPr txBox="1"/>
          <p:nvPr/>
        </p:nvSpPr>
        <p:spPr>
          <a:xfrm>
            <a:off x="5514733" y="4792852"/>
            <a:ext cx="2298800" cy="550000"/>
          </a:xfrm>
          <a:prstGeom prst="rect">
            <a:avLst/>
          </a:prstGeom>
          <a:noFill/>
          <a:ln>
            <a:noFill/>
          </a:ln>
        </p:spPr>
        <p:txBody>
          <a:bodyPr spcFirstLastPara="1" wrap="square" lIns="121900" tIns="121900" rIns="121900" bIns="121900" anchor="t" anchorCtr="0">
            <a:noAutofit/>
          </a:bodyPr>
          <a:lstStyle/>
          <a:p>
            <a:r>
              <a:rPr lang="en" sz="1600" b="1" spc="300" dirty="0" smtClean="0">
                <a:solidFill>
                  <a:srgbClr val="FFFFFF"/>
                </a:solidFill>
                <a:latin typeface="+mj-lt"/>
                <a:ea typeface="Roboto"/>
                <a:cs typeface="Roboto"/>
                <a:sym typeface="Roboto"/>
              </a:rPr>
              <a:t>Quality Assurance</a:t>
            </a:r>
            <a:endParaRPr sz="1600" b="1" spc="300" dirty="0">
              <a:solidFill>
                <a:srgbClr val="FFFFFF"/>
              </a:solidFill>
              <a:latin typeface="+mj-lt"/>
              <a:ea typeface="Roboto"/>
              <a:cs typeface="Roboto"/>
              <a:sym typeface="Roboto"/>
            </a:endParaRPr>
          </a:p>
        </p:txBody>
      </p:sp>
      <p:sp>
        <p:nvSpPr>
          <p:cNvPr id="313" name="Shape 313"/>
          <p:cNvSpPr txBox="1"/>
          <p:nvPr/>
        </p:nvSpPr>
        <p:spPr>
          <a:xfrm>
            <a:off x="4578433" y="4380375"/>
            <a:ext cx="2298800" cy="550000"/>
          </a:xfrm>
          <a:prstGeom prst="rect">
            <a:avLst/>
          </a:prstGeom>
          <a:noFill/>
          <a:ln>
            <a:noFill/>
          </a:ln>
        </p:spPr>
        <p:txBody>
          <a:bodyPr spcFirstLastPara="1" wrap="square" lIns="121900" tIns="121900" rIns="121900" bIns="121900" anchor="t" anchorCtr="0">
            <a:noAutofit/>
          </a:bodyPr>
          <a:lstStyle/>
          <a:p>
            <a:r>
              <a:rPr lang="en" sz="1600" b="1" spc="300" dirty="0" smtClean="0">
                <a:solidFill>
                  <a:srgbClr val="FFFFFF"/>
                </a:solidFill>
                <a:latin typeface="+mj-lt"/>
                <a:ea typeface="Roboto"/>
                <a:cs typeface="Roboto"/>
                <a:sym typeface="Roboto"/>
              </a:rPr>
              <a:t>Visual Effects</a:t>
            </a:r>
            <a:endParaRPr sz="1600" b="1" spc="300" dirty="0">
              <a:solidFill>
                <a:srgbClr val="FFFFFF"/>
              </a:solidFill>
              <a:latin typeface="+mj-lt"/>
              <a:ea typeface="Roboto"/>
              <a:cs typeface="Roboto"/>
              <a:sym typeface="Roboto"/>
            </a:endParaRPr>
          </a:p>
        </p:txBody>
      </p:sp>
      <p:sp>
        <p:nvSpPr>
          <p:cNvPr id="314" name="Shape 314"/>
          <p:cNvSpPr txBox="1"/>
          <p:nvPr/>
        </p:nvSpPr>
        <p:spPr>
          <a:xfrm>
            <a:off x="7668200" y="4213601"/>
            <a:ext cx="22988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Audio</a:t>
            </a:r>
            <a:endParaRPr sz="1600" b="1" spc="300" dirty="0">
              <a:solidFill>
                <a:srgbClr val="FFFFFF"/>
              </a:solidFill>
              <a:latin typeface="+mj-lt"/>
              <a:ea typeface="Roboto"/>
              <a:cs typeface="Roboto"/>
              <a:sym typeface="Roboto"/>
            </a:endParaRPr>
          </a:p>
        </p:txBody>
      </p:sp>
      <p:sp>
        <p:nvSpPr>
          <p:cNvPr id="315" name="Shape 315"/>
          <p:cNvSpPr txBox="1"/>
          <p:nvPr/>
        </p:nvSpPr>
        <p:spPr>
          <a:xfrm>
            <a:off x="8153300" y="2207450"/>
            <a:ext cx="22988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Engineering</a:t>
            </a:r>
            <a:endParaRPr sz="1600" b="1" spc="300" dirty="0">
              <a:solidFill>
                <a:srgbClr val="FFFFFF"/>
              </a:solidFill>
              <a:latin typeface="+mj-lt"/>
              <a:ea typeface="Roboto"/>
              <a:cs typeface="Roboto"/>
              <a:sym typeface="Roboto"/>
            </a:endParaRPr>
          </a:p>
        </p:txBody>
      </p:sp>
      <p:sp>
        <p:nvSpPr>
          <p:cNvPr id="30" name="TextBox 29"/>
          <p:cNvSpPr txBox="1"/>
          <p:nvPr/>
        </p:nvSpPr>
        <p:spPr>
          <a:xfrm>
            <a:off x="1168002" y="660021"/>
            <a:ext cx="5766198" cy="830997"/>
          </a:xfrm>
          <a:prstGeom prst="rect">
            <a:avLst/>
          </a:prstGeom>
          <a:noFill/>
        </p:spPr>
        <p:txBody>
          <a:bodyPr wrap="square" rtlCol="0">
            <a:spAutoFit/>
          </a:bodyPr>
          <a:lstStyle/>
          <a:p>
            <a:r>
              <a:rPr lang="en-US" sz="4800" b="1" dirty="0" smtClean="0">
                <a:solidFill>
                  <a:schemeClr val="bg1"/>
                </a:solidFill>
              </a:rPr>
              <a:t>Idea for a character</a:t>
            </a:r>
            <a:endParaRPr lang="ru-RU" sz="4800" b="1" dirty="0">
              <a:solidFill>
                <a:schemeClr val="bg1"/>
              </a:solidFill>
            </a:endParaRPr>
          </a:p>
        </p:txBody>
      </p:sp>
      <p:sp>
        <p:nvSpPr>
          <p:cNvPr id="31" name="TextBox 30"/>
          <p:cNvSpPr txBox="1"/>
          <p:nvPr/>
        </p:nvSpPr>
        <p:spPr>
          <a:xfrm>
            <a:off x="1168002" y="5467170"/>
            <a:ext cx="9284098" cy="830997"/>
          </a:xfrm>
          <a:prstGeom prst="rect">
            <a:avLst/>
          </a:prstGeom>
          <a:noFill/>
        </p:spPr>
        <p:txBody>
          <a:bodyPr wrap="square" rtlCol="0">
            <a:spAutoFit/>
          </a:bodyPr>
          <a:lstStyle/>
          <a:p>
            <a:r>
              <a:rPr lang="en-US" sz="4800" b="1" dirty="0" smtClean="0">
                <a:solidFill>
                  <a:schemeClr val="bg1"/>
                </a:solidFill>
              </a:rPr>
              <a:t>Character shipped in application</a:t>
            </a:r>
            <a:endParaRPr lang="ru-RU" sz="4800" b="1" dirty="0">
              <a:solidFill>
                <a:schemeClr val="bg1"/>
              </a:solidFill>
            </a:endParaRPr>
          </a:p>
        </p:txBody>
      </p:sp>
    </p:spTree>
    <p:extLst>
      <p:ext uri="{BB962C8B-B14F-4D97-AF65-F5344CB8AC3E}">
        <p14:creationId xmlns:p14="http://schemas.microsoft.com/office/powerpoint/2010/main" val="26248123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300" name="Shape 300"/>
          <p:cNvSpPr txBox="1"/>
          <p:nvPr/>
        </p:nvSpPr>
        <p:spPr>
          <a:xfrm>
            <a:off x="4614784" y="2797883"/>
            <a:ext cx="16052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Rigging</a:t>
            </a:r>
            <a:endParaRPr sz="1600" b="1" spc="300" dirty="0">
              <a:solidFill>
                <a:srgbClr val="FFFFFF"/>
              </a:solidFill>
              <a:latin typeface="+mj-lt"/>
              <a:ea typeface="Roboto"/>
              <a:cs typeface="Roboto"/>
              <a:sym typeface="Roboto"/>
            </a:endParaRPr>
          </a:p>
        </p:txBody>
      </p:sp>
      <p:sp>
        <p:nvSpPr>
          <p:cNvPr id="170" name="Shape 311"/>
          <p:cNvSpPr txBox="1"/>
          <p:nvPr/>
        </p:nvSpPr>
        <p:spPr>
          <a:xfrm>
            <a:off x="3882533" y="3448793"/>
            <a:ext cx="2298800" cy="550000"/>
          </a:xfrm>
          <a:prstGeom prst="rect">
            <a:avLst/>
          </a:prstGeom>
          <a:noFill/>
          <a:ln>
            <a:noFill/>
          </a:ln>
        </p:spPr>
        <p:txBody>
          <a:bodyPr spcFirstLastPara="1" wrap="square" lIns="121900" tIns="121900" rIns="121900" bIns="121900" anchor="t" anchorCtr="0">
            <a:noAutofit/>
          </a:bodyPr>
          <a:lstStyle/>
          <a:p>
            <a:r>
              <a:rPr lang="en" sz="1600" b="1" spc="300" dirty="0" smtClean="0">
                <a:solidFill>
                  <a:srgbClr val="FFFFFF"/>
                </a:solidFill>
                <a:latin typeface="+mj-lt"/>
                <a:ea typeface="Roboto"/>
                <a:cs typeface="Roboto"/>
                <a:sym typeface="Roboto"/>
              </a:rPr>
              <a:t>UV Creation</a:t>
            </a:r>
            <a:endParaRPr sz="1600" b="1" spc="300" dirty="0">
              <a:solidFill>
                <a:srgbClr val="FFFFFF"/>
              </a:solidFill>
              <a:latin typeface="+mj-lt"/>
              <a:ea typeface="Roboto"/>
              <a:cs typeface="Roboto"/>
              <a:sym typeface="Roboto"/>
            </a:endParaRPr>
          </a:p>
        </p:txBody>
      </p:sp>
      <p:sp>
        <p:nvSpPr>
          <p:cNvPr id="290" name="Shape 290"/>
          <p:cNvSpPr txBox="1"/>
          <p:nvPr/>
        </p:nvSpPr>
        <p:spPr>
          <a:xfrm>
            <a:off x="1207533" y="1382117"/>
            <a:ext cx="16052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Concepting</a:t>
            </a:r>
            <a:endParaRPr sz="1600" b="1" spc="300" dirty="0">
              <a:solidFill>
                <a:srgbClr val="FFFFFF"/>
              </a:solidFill>
              <a:latin typeface="+mj-lt"/>
              <a:ea typeface="Roboto"/>
              <a:cs typeface="Roboto"/>
              <a:sym typeface="Roboto"/>
            </a:endParaRPr>
          </a:p>
        </p:txBody>
      </p:sp>
      <p:sp>
        <p:nvSpPr>
          <p:cNvPr id="291" name="Shape 291"/>
          <p:cNvSpPr txBox="1"/>
          <p:nvPr/>
        </p:nvSpPr>
        <p:spPr>
          <a:xfrm>
            <a:off x="2572333" y="1841283"/>
            <a:ext cx="16052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Casting</a:t>
            </a:r>
            <a:endParaRPr sz="1600" b="1" spc="300" dirty="0">
              <a:solidFill>
                <a:srgbClr val="FFFFFF"/>
              </a:solidFill>
              <a:latin typeface="+mj-lt"/>
              <a:ea typeface="Roboto"/>
              <a:cs typeface="Roboto"/>
              <a:sym typeface="Roboto"/>
            </a:endParaRPr>
          </a:p>
        </p:txBody>
      </p:sp>
      <p:sp>
        <p:nvSpPr>
          <p:cNvPr id="292" name="Shape 292"/>
          <p:cNvSpPr txBox="1"/>
          <p:nvPr/>
        </p:nvSpPr>
        <p:spPr>
          <a:xfrm>
            <a:off x="4925233" y="1382117"/>
            <a:ext cx="16052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Reference</a:t>
            </a:r>
            <a:endParaRPr sz="1600" b="1" spc="300" dirty="0">
              <a:solidFill>
                <a:srgbClr val="FFFFFF"/>
              </a:solidFill>
              <a:latin typeface="+mj-lt"/>
              <a:ea typeface="Roboto"/>
              <a:cs typeface="Roboto"/>
              <a:sym typeface="Roboto"/>
            </a:endParaRPr>
          </a:p>
        </p:txBody>
      </p:sp>
      <p:sp>
        <p:nvSpPr>
          <p:cNvPr id="293" name="Shape 293"/>
          <p:cNvSpPr txBox="1"/>
          <p:nvPr/>
        </p:nvSpPr>
        <p:spPr>
          <a:xfrm>
            <a:off x="1131567" y="2598050"/>
            <a:ext cx="1292566" cy="550000"/>
          </a:xfrm>
          <a:prstGeom prst="rect">
            <a:avLst/>
          </a:prstGeom>
          <a:noFill/>
          <a:ln>
            <a:noFill/>
          </a:ln>
        </p:spPr>
        <p:txBody>
          <a:bodyPr spcFirstLastPara="1" wrap="square" lIns="121900" tIns="121900" rIns="121900" bIns="121900" anchor="t" anchorCtr="0">
            <a:noAutofit/>
          </a:bodyPr>
          <a:lstStyle/>
          <a:p>
            <a:r>
              <a:rPr lang="en" sz="1600" b="1" spc="300" dirty="0" smtClean="0">
                <a:solidFill>
                  <a:srgbClr val="FFFFFF"/>
                </a:solidFill>
                <a:latin typeface="+mj-lt"/>
                <a:ea typeface="Roboto"/>
                <a:cs typeface="Roboto"/>
                <a:sym typeface="Roboto"/>
              </a:rPr>
              <a:t>Motion Capture</a:t>
            </a:r>
            <a:endParaRPr sz="1600" b="1" spc="300" dirty="0">
              <a:solidFill>
                <a:srgbClr val="FFFFFF"/>
              </a:solidFill>
              <a:latin typeface="+mj-lt"/>
              <a:ea typeface="Roboto"/>
              <a:cs typeface="Roboto"/>
              <a:sym typeface="Roboto"/>
            </a:endParaRPr>
          </a:p>
        </p:txBody>
      </p:sp>
      <p:sp>
        <p:nvSpPr>
          <p:cNvPr id="294" name="Shape 294"/>
          <p:cNvSpPr txBox="1"/>
          <p:nvPr/>
        </p:nvSpPr>
        <p:spPr>
          <a:xfrm>
            <a:off x="3471733" y="1445383"/>
            <a:ext cx="16052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Narrative</a:t>
            </a:r>
            <a:endParaRPr sz="1600" b="1" spc="300" dirty="0">
              <a:solidFill>
                <a:srgbClr val="FFFFFF"/>
              </a:solidFill>
              <a:latin typeface="+mj-lt"/>
              <a:ea typeface="Roboto"/>
              <a:cs typeface="Roboto"/>
              <a:sym typeface="Roboto"/>
            </a:endParaRPr>
          </a:p>
        </p:txBody>
      </p:sp>
      <p:sp>
        <p:nvSpPr>
          <p:cNvPr id="295" name="Shape 295"/>
          <p:cNvSpPr txBox="1"/>
          <p:nvPr/>
        </p:nvSpPr>
        <p:spPr>
          <a:xfrm>
            <a:off x="2681967" y="2373610"/>
            <a:ext cx="3310400" cy="550000"/>
          </a:xfrm>
          <a:prstGeom prst="rect">
            <a:avLst/>
          </a:prstGeom>
          <a:noFill/>
          <a:ln w="28575">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Block model/White box</a:t>
            </a:r>
            <a:endParaRPr sz="1600" b="1" spc="300" dirty="0">
              <a:solidFill>
                <a:srgbClr val="FFFFFF"/>
              </a:solidFill>
              <a:latin typeface="+mj-lt"/>
              <a:ea typeface="Roboto"/>
              <a:cs typeface="Roboto"/>
              <a:sym typeface="Roboto"/>
            </a:endParaRPr>
          </a:p>
        </p:txBody>
      </p:sp>
      <p:sp>
        <p:nvSpPr>
          <p:cNvPr id="296" name="Shape 296"/>
          <p:cNvSpPr txBox="1"/>
          <p:nvPr/>
        </p:nvSpPr>
        <p:spPr>
          <a:xfrm>
            <a:off x="1187200" y="3436567"/>
            <a:ext cx="3310400" cy="550000"/>
          </a:xfrm>
          <a:prstGeom prst="rect">
            <a:avLst/>
          </a:prstGeom>
          <a:noFill/>
          <a:ln>
            <a:noFill/>
          </a:ln>
        </p:spPr>
        <p:txBody>
          <a:bodyPr spcFirstLastPara="1" wrap="square" lIns="121900" tIns="121900" rIns="121900" bIns="121900" anchor="t" anchorCtr="0">
            <a:noAutofit/>
          </a:bodyPr>
          <a:lstStyle/>
          <a:p>
            <a:r>
              <a:rPr lang="en" sz="1600" b="1" spc="300" dirty="0" smtClean="0">
                <a:solidFill>
                  <a:srgbClr val="FFFFFF"/>
                </a:solidFill>
                <a:latin typeface="+mj-lt"/>
                <a:ea typeface="Roboto"/>
                <a:cs typeface="Roboto"/>
                <a:sym typeface="Roboto"/>
              </a:rPr>
              <a:t>High</a:t>
            </a:r>
            <a:r>
              <a:rPr lang="en" sz="2400" b="1" dirty="0" smtClean="0">
                <a:solidFill>
                  <a:srgbClr val="FFFFFF"/>
                </a:solidFill>
                <a:latin typeface="Roboto"/>
                <a:ea typeface="Roboto"/>
                <a:cs typeface="Roboto"/>
                <a:sym typeface="Roboto"/>
              </a:rPr>
              <a:t> </a:t>
            </a:r>
            <a:r>
              <a:rPr lang="en" sz="1600" b="1" spc="300" dirty="0" smtClean="0">
                <a:solidFill>
                  <a:srgbClr val="FFFFFF"/>
                </a:solidFill>
                <a:latin typeface="+mj-lt"/>
                <a:ea typeface="Roboto"/>
                <a:cs typeface="Roboto"/>
                <a:sym typeface="Roboto"/>
              </a:rPr>
              <a:t>Resolution</a:t>
            </a:r>
            <a:r>
              <a:rPr lang="en" sz="2400" b="1" dirty="0" smtClean="0">
                <a:solidFill>
                  <a:srgbClr val="FFFFFF"/>
                </a:solidFill>
                <a:latin typeface="Roboto"/>
                <a:ea typeface="Roboto"/>
                <a:cs typeface="Roboto"/>
                <a:sym typeface="Roboto"/>
              </a:rPr>
              <a:t> </a:t>
            </a:r>
            <a:r>
              <a:rPr lang="en" sz="1600" b="1" spc="300" dirty="0">
                <a:solidFill>
                  <a:srgbClr val="FFFFFF"/>
                </a:solidFill>
                <a:latin typeface="+mj-lt"/>
                <a:ea typeface="Roboto"/>
                <a:cs typeface="Roboto"/>
                <a:sym typeface="Roboto"/>
              </a:rPr>
              <a:t>Sculpt</a:t>
            </a:r>
            <a:endParaRPr sz="1600" b="1" spc="300" dirty="0">
              <a:solidFill>
                <a:srgbClr val="FFFFFF"/>
              </a:solidFill>
              <a:latin typeface="+mj-lt"/>
              <a:ea typeface="Roboto"/>
              <a:cs typeface="Roboto"/>
              <a:sym typeface="Roboto"/>
            </a:endParaRPr>
          </a:p>
        </p:txBody>
      </p:sp>
      <p:sp>
        <p:nvSpPr>
          <p:cNvPr id="297" name="Shape 297"/>
          <p:cNvSpPr txBox="1"/>
          <p:nvPr/>
        </p:nvSpPr>
        <p:spPr>
          <a:xfrm>
            <a:off x="2442866" y="2987277"/>
            <a:ext cx="16052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Base</a:t>
            </a:r>
            <a:r>
              <a:rPr lang="en" sz="2400" b="1" dirty="0">
                <a:solidFill>
                  <a:srgbClr val="FFFFFF"/>
                </a:solidFill>
                <a:latin typeface="Roboto"/>
                <a:ea typeface="Roboto"/>
                <a:cs typeface="Roboto"/>
                <a:sym typeface="Roboto"/>
              </a:rPr>
              <a:t> </a:t>
            </a:r>
            <a:r>
              <a:rPr lang="en" sz="1600" b="1" spc="300" dirty="0">
                <a:solidFill>
                  <a:srgbClr val="FFFFFF"/>
                </a:solidFill>
                <a:latin typeface="+mj-lt"/>
                <a:ea typeface="Roboto"/>
                <a:cs typeface="Roboto"/>
                <a:sym typeface="Roboto"/>
              </a:rPr>
              <a:t>mesh</a:t>
            </a:r>
            <a:endParaRPr sz="1600" b="1" spc="300" dirty="0">
              <a:solidFill>
                <a:srgbClr val="FFFFFF"/>
              </a:solidFill>
              <a:latin typeface="+mj-lt"/>
              <a:ea typeface="Roboto"/>
              <a:cs typeface="Roboto"/>
              <a:sym typeface="Roboto"/>
            </a:endParaRPr>
          </a:p>
        </p:txBody>
      </p:sp>
      <p:sp>
        <p:nvSpPr>
          <p:cNvPr id="298" name="Shape 298"/>
          <p:cNvSpPr txBox="1"/>
          <p:nvPr/>
        </p:nvSpPr>
        <p:spPr>
          <a:xfrm>
            <a:off x="2731967" y="3862768"/>
            <a:ext cx="16052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Texturing</a:t>
            </a:r>
            <a:endParaRPr sz="1600" b="1" spc="300" dirty="0">
              <a:solidFill>
                <a:srgbClr val="FFFFFF"/>
              </a:solidFill>
              <a:latin typeface="+mj-lt"/>
              <a:ea typeface="Roboto"/>
              <a:cs typeface="Roboto"/>
              <a:sym typeface="Roboto"/>
            </a:endParaRPr>
          </a:p>
        </p:txBody>
      </p:sp>
      <p:sp>
        <p:nvSpPr>
          <p:cNvPr id="299" name="Shape 299"/>
          <p:cNvSpPr txBox="1"/>
          <p:nvPr/>
        </p:nvSpPr>
        <p:spPr>
          <a:xfrm>
            <a:off x="3320033" y="4963118"/>
            <a:ext cx="16052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Shading</a:t>
            </a:r>
            <a:endParaRPr sz="1600" b="1" spc="300" dirty="0">
              <a:solidFill>
                <a:srgbClr val="FFFFFF"/>
              </a:solidFill>
              <a:latin typeface="+mj-lt"/>
              <a:ea typeface="Roboto"/>
              <a:cs typeface="Roboto"/>
              <a:sym typeface="Roboto"/>
            </a:endParaRPr>
          </a:p>
        </p:txBody>
      </p:sp>
      <p:sp>
        <p:nvSpPr>
          <p:cNvPr id="301" name="Shape 301"/>
          <p:cNvSpPr txBox="1"/>
          <p:nvPr/>
        </p:nvSpPr>
        <p:spPr>
          <a:xfrm>
            <a:off x="5170665" y="3210109"/>
            <a:ext cx="16052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Animation</a:t>
            </a:r>
            <a:endParaRPr sz="1600" b="1" spc="300" dirty="0">
              <a:solidFill>
                <a:srgbClr val="FFFFFF"/>
              </a:solidFill>
              <a:latin typeface="+mj-lt"/>
              <a:ea typeface="Roboto"/>
              <a:cs typeface="Roboto"/>
              <a:sym typeface="Roboto"/>
            </a:endParaRPr>
          </a:p>
        </p:txBody>
      </p:sp>
      <p:sp>
        <p:nvSpPr>
          <p:cNvPr id="302" name="Shape 302"/>
          <p:cNvSpPr txBox="1"/>
          <p:nvPr/>
        </p:nvSpPr>
        <p:spPr>
          <a:xfrm>
            <a:off x="6488951" y="3005025"/>
            <a:ext cx="16052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Skinning</a:t>
            </a:r>
            <a:endParaRPr sz="1600" b="1" spc="300" dirty="0">
              <a:solidFill>
                <a:srgbClr val="FFFFFF"/>
              </a:solidFill>
              <a:latin typeface="+mj-lt"/>
              <a:ea typeface="Roboto"/>
              <a:cs typeface="Roboto"/>
              <a:sym typeface="Roboto"/>
            </a:endParaRPr>
          </a:p>
        </p:txBody>
      </p:sp>
      <p:sp>
        <p:nvSpPr>
          <p:cNvPr id="303" name="Shape 303"/>
          <p:cNvSpPr txBox="1"/>
          <p:nvPr/>
        </p:nvSpPr>
        <p:spPr>
          <a:xfrm>
            <a:off x="6688966" y="3675178"/>
            <a:ext cx="16052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Simulation</a:t>
            </a:r>
            <a:endParaRPr sz="1600" b="1" spc="300" dirty="0">
              <a:solidFill>
                <a:srgbClr val="FFFFFF"/>
              </a:solidFill>
              <a:latin typeface="+mj-lt"/>
              <a:ea typeface="Roboto"/>
              <a:cs typeface="Roboto"/>
              <a:sym typeface="Roboto"/>
            </a:endParaRPr>
          </a:p>
        </p:txBody>
      </p:sp>
      <p:sp>
        <p:nvSpPr>
          <p:cNvPr id="304" name="Shape 304"/>
          <p:cNvSpPr txBox="1"/>
          <p:nvPr/>
        </p:nvSpPr>
        <p:spPr>
          <a:xfrm>
            <a:off x="6760767" y="4569385"/>
            <a:ext cx="16052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Lighting</a:t>
            </a:r>
            <a:endParaRPr sz="1600" b="1" spc="300" dirty="0">
              <a:solidFill>
                <a:srgbClr val="FFFFFF"/>
              </a:solidFill>
              <a:latin typeface="+mj-lt"/>
              <a:ea typeface="Roboto"/>
              <a:cs typeface="Roboto"/>
              <a:sym typeface="Roboto"/>
            </a:endParaRPr>
          </a:p>
        </p:txBody>
      </p:sp>
      <p:sp>
        <p:nvSpPr>
          <p:cNvPr id="305" name="Shape 305"/>
          <p:cNvSpPr txBox="1"/>
          <p:nvPr/>
        </p:nvSpPr>
        <p:spPr>
          <a:xfrm>
            <a:off x="5437533" y="2009434"/>
            <a:ext cx="16052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Voice Acting</a:t>
            </a:r>
            <a:endParaRPr sz="1600" b="1" spc="300" dirty="0">
              <a:solidFill>
                <a:srgbClr val="FFFFFF"/>
              </a:solidFill>
              <a:latin typeface="+mj-lt"/>
              <a:ea typeface="Roboto"/>
              <a:cs typeface="Roboto"/>
              <a:sym typeface="Roboto"/>
            </a:endParaRPr>
          </a:p>
        </p:txBody>
      </p:sp>
      <p:sp>
        <p:nvSpPr>
          <p:cNvPr id="306" name="Shape 306"/>
          <p:cNvSpPr txBox="1"/>
          <p:nvPr/>
        </p:nvSpPr>
        <p:spPr>
          <a:xfrm>
            <a:off x="6208333" y="2482467"/>
            <a:ext cx="2298800" cy="550000"/>
          </a:xfrm>
          <a:prstGeom prst="rect">
            <a:avLst/>
          </a:prstGeom>
          <a:noFill/>
          <a:ln>
            <a:noFill/>
          </a:ln>
        </p:spPr>
        <p:txBody>
          <a:bodyPr spcFirstLastPara="1" wrap="square" lIns="121900" tIns="121900" rIns="121900" bIns="121900" anchor="t" anchorCtr="0">
            <a:noAutofit/>
          </a:bodyPr>
          <a:lstStyle/>
          <a:p>
            <a:pPr>
              <a:buClr>
                <a:srgbClr val="000000"/>
              </a:buClr>
              <a:buSzPts val="1100"/>
            </a:pPr>
            <a:r>
              <a:rPr lang="en" sz="1600" b="1" spc="300" dirty="0">
                <a:solidFill>
                  <a:srgbClr val="FFFFFF"/>
                </a:solidFill>
                <a:latin typeface="+mj-lt"/>
                <a:ea typeface="Roboto"/>
                <a:cs typeface="Roboto"/>
                <a:sym typeface="Roboto"/>
              </a:rPr>
              <a:t>Facial</a:t>
            </a:r>
            <a:r>
              <a:rPr lang="en" sz="2400" b="1" dirty="0">
                <a:solidFill>
                  <a:srgbClr val="FFFFFF"/>
                </a:solidFill>
                <a:latin typeface="Roboto"/>
                <a:ea typeface="Roboto"/>
                <a:cs typeface="Roboto"/>
                <a:sym typeface="Roboto"/>
              </a:rPr>
              <a:t> </a:t>
            </a:r>
            <a:r>
              <a:rPr lang="en" sz="1600" b="1" spc="300" dirty="0">
                <a:solidFill>
                  <a:srgbClr val="FFFFFF"/>
                </a:solidFill>
                <a:latin typeface="+mj-lt"/>
                <a:ea typeface="Roboto"/>
                <a:cs typeface="Roboto"/>
                <a:sym typeface="Roboto"/>
              </a:rPr>
              <a:t>Animation</a:t>
            </a:r>
            <a:endParaRPr sz="1600" b="1" spc="300" dirty="0">
              <a:solidFill>
                <a:srgbClr val="FFFFFF"/>
              </a:solidFill>
              <a:latin typeface="+mj-lt"/>
              <a:ea typeface="Roboto"/>
              <a:cs typeface="Roboto"/>
              <a:sym typeface="Roboto"/>
            </a:endParaRPr>
          </a:p>
        </p:txBody>
      </p:sp>
      <p:sp>
        <p:nvSpPr>
          <p:cNvPr id="307" name="Shape 307"/>
          <p:cNvSpPr txBox="1"/>
          <p:nvPr/>
        </p:nvSpPr>
        <p:spPr>
          <a:xfrm>
            <a:off x="7912700" y="3086450"/>
            <a:ext cx="2298800" cy="550000"/>
          </a:xfrm>
          <a:prstGeom prst="rect">
            <a:avLst/>
          </a:prstGeom>
          <a:noFill/>
          <a:ln>
            <a:noFill/>
          </a:ln>
        </p:spPr>
        <p:txBody>
          <a:bodyPr spcFirstLastPara="1" wrap="square" lIns="121900" tIns="121900" rIns="121900" bIns="121900" anchor="t" anchorCtr="0">
            <a:noAutofit/>
          </a:bodyPr>
          <a:lstStyle/>
          <a:p>
            <a:r>
              <a:rPr lang="en" sz="1600" b="1" spc="300" dirty="0" smtClean="0">
                <a:solidFill>
                  <a:srgbClr val="FFFFFF"/>
                </a:solidFill>
                <a:latin typeface="+mj-lt"/>
                <a:ea typeface="Roboto"/>
                <a:cs typeface="Roboto"/>
                <a:sym typeface="Roboto"/>
              </a:rPr>
              <a:t>Gameplay</a:t>
            </a:r>
            <a:r>
              <a:rPr lang="en" sz="2400" b="1" dirty="0" smtClean="0">
                <a:solidFill>
                  <a:srgbClr val="FFFFFF"/>
                </a:solidFill>
                <a:latin typeface="Roboto"/>
                <a:ea typeface="Roboto"/>
                <a:cs typeface="Roboto"/>
                <a:sym typeface="Roboto"/>
              </a:rPr>
              <a:t> </a:t>
            </a:r>
            <a:r>
              <a:rPr lang="en" sz="1600" b="1" spc="300" dirty="0">
                <a:solidFill>
                  <a:srgbClr val="FFFFFF"/>
                </a:solidFill>
                <a:latin typeface="+mj-lt"/>
                <a:ea typeface="Roboto"/>
                <a:cs typeface="Roboto"/>
                <a:sym typeface="Roboto"/>
              </a:rPr>
              <a:t>Design</a:t>
            </a:r>
            <a:endParaRPr sz="1600" b="1" spc="300" dirty="0">
              <a:solidFill>
                <a:srgbClr val="FFFFFF"/>
              </a:solidFill>
              <a:latin typeface="+mj-lt"/>
              <a:ea typeface="Roboto"/>
              <a:cs typeface="Roboto"/>
              <a:sym typeface="Roboto"/>
            </a:endParaRPr>
          </a:p>
        </p:txBody>
      </p:sp>
      <p:sp>
        <p:nvSpPr>
          <p:cNvPr id="308" name="Shape 308"/>
          <p:cNvSpPr txBox="1"/>
          <p:nvPr/>
        </p:nvSpPr>
        <p:spPr>
          <a:xfrm>
            <a:off x="1289732" y="4134250"/>
            <a:ext cx="1799967" cy="550000"/>
          </a:xfrm>
          <a:prstGeom prst="rect">
            <a:avLst/>
          </a:prstGeom>
          <a:noFill/>
          <a:ln>
            <a:noFill/>
          </a:ln>
        </p:spPr>
        <p:txBody>
          <a:bodyPr spcFirstLastPara="1" wrap="square" lIns="121900" tIns="121900" rIns="121900" bIns="121900" anchor="t" anchorCtr="0">
            <a:noAutofit/>
          </a:bodyPr>
          <a:lstStyle/>
          <a:p>
            <a:r>
              <a:rPr lang="en" sz="1600" b="1" spc="300" dirty="0" smtClean="0">
                <a:solidFill>
                  <a:srgbClr val="FFFFFF"/>
                </a:solidFill>
                <a:latin typeface="+mj-lt"/>
                <a:ea typeface="Roboto"/>
                <a:cs typeface="Roboto"/>
                <a:sym typeface="Roboto"/>
              </a:rPr>
              <a:t>Retopology</a:t>
            </a:r>
            <a:endParaRPr sz="1600" b="1" spc="300" dirty="0">
              <a:solidFill>
                <a:srgbClr val="FFFFFF"/>
              </a:solidFill>
              <a:latin typeface="+mj-lt"/>
              <a:ea typeface="Roboto"/>
              <a:cs typeface="Roboto"/>
              <a:sym typeface="Roboto"/>
            </a:endParaRPr>
          </a:p>
        </p:txBody>
      </p:sp>
      <p:sp>
        <p:nvSpPr>
          <p:cNvPr id="309" name="Shape 309"/>
          <p:cNvSpPr txBox="1"/>
          <p:nvPr/>
        </p:nvSpPr>
        <p:spPr>
          <a:xfrm>
            <a:off x="4327434" y="3940450"/>
            <a:ext cx="22988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Retargeting</a:t>
            </a:r>
            <a:endParaRPr sz="1600" b="1" spc="300" dirty="0">
              <a:solidFill>
                <a:srgbClr val="FFFFFF"/>
              </a:solidFill>
              <a:latin typeface="+mj-lt"/>
              <a:ea typeface="Roboto"/>
              <a:cs typeface="Roboto"/>
              <a:sym typeface="Roboto"/>
            </a:endParaRPr>
          </a:p>
        </p:txBody>
      </p:sp>
      <p:sp>
        <p:nvSpPr>
          <p:cNvPr id="310" name="Shape 310"/>
          <p:cNvSpPr txBox="1"/>
          <p:nvPr/>
        </p:nvSpPr>
        <p:spPr>
          <a:xfrm>
            <a:off x="1223466" y="4831917"/>
            <a:ext cx="1377501" cy="550000"/>
          </a:xfrm>
          <a:prstGeom prst="rect">
            <a:avLst/>
          </a:prstGeom>
          <a:noFill/>
          <a:ln>
            <a:noFill/>
          </a:ln>
        </p:spPr>
        <p:txBody>
          <a:bodyPr spcFirstLastPara="1" wrap="square" lIns="121900" tIns="121900" rIns="121900" bIns="121900" anchor="t" anchorCtr="0">
            <a:noAutofit/>
          </a:bodyPr>
          <a:lstStyle/>
          <a:p>
            <a:r>
              <a:rPr lang="en" sz="1600" b="1" spc="300" dirty="0" smtClean="0">
                <a:solidFill>
                  <a:srgbClr val="FFFFFF"/>
                </a:solidFill>
                <a:latin typeface="+mj-lt"/>
                <a:ea typeface="Roboto"/>
                <a:cs typeface="Roboto"/>
                <a:sym typeface="Roboto"/>
              </a:rPr>
              <a:t>Levels of Detail</a:t>
            </a:r>
            <a:endParaRPr sz="1600" b="1" spc="300" dirty="0">
              <a:solidFill>
                <a:srgbClr val="FFFFFF"/>
              </a:solidFill>
              <a:latin typeface="+mj-lt"/>
              <a:ea typeface="Roboto"/>
              <a:cs typeface="Roboto"/>
              <a:sym typeface="Roboto"/>
            </a:endParaRPr>
          </a:p>
        </p:txBody>
      </p:sp>
      <p:sp>
        <p:nvSpPr>
          <p:cNvPr id="311" name="Shape 311"/>
          <p:cNvSpPr txBox="1"/>
          <p:nvPr/>
        </p:nvSpPr>
        <p:spPr>
          <a:xfrm>
            <a:off x="2572333" y="4388667"/>
            <a:ext cx="2298800" cy="550000"/>
          </a:xfrm>
          <a:prstGeom prst="rect">
            <a:avLst/>
          </a:prstGeom>
          <a:noFill/>
          <a:ln>
            <a:noFill/>
            <a:headEnd type="triangle" w="med" len="med"/>
            <a:tailEnd type="triangle" w="med" len="med"/>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Texture</a:t>
            </a:r>
            <a:r>
              <a:rPr lang="en" sz="2400" b="1" dirty="0">
                <a:solidFill>
                  <a:srgbClr val="FFFFFF"/>
                </a:solidFill>
                <a:latin typeface="Roboto"/>
                <a:ea typeface="Roboto"/>
                <a:cs typeface="Roboto"/>
                <a:sym typeface="Roboto"/>
              </a:rPr>
              <a:t> </a:t>
            </a:r>
            <a:r>
              <a:rPr lang="en" sz="1600" b="1" spc="300" dirty="0">
                <a:solidFill>
                  <a:srgbClr val="FFFFFF"/>
                </a:solidFill>
                <a:latin typeface="+mj-lt"/>
                <a:ea typeface="Roboto"/>
                <a:cs typeface="Roboto"/>
                <a:sym typeface="Roboto"/>
              </a:rPr>
              <a:t>Baking</a:t>
            </a:r>
            <a:endParaRPr sz="1600" b="1" spc="300" dirty="0">
              <a:solidFill>
                <a:srgbClr val="FFFFFF"/>
              </a:solidFill>
              <a:latin typeface="+mj-lt"/>
              <a:ea typeface="Roboto"/>
              <a:cs typeface="Roboto"/>
              <a:sym typeface="Roboto"/>
            </a:endParaRPr>
          </a:p>
        </p:txBody>
      </p:sp>
      <p:sp>
        <p:nvSpPr>
          <p:cNvPr id="312" name="Shape 312"/>
          <p:cNvSpPr txBox="1"/>
          <p:nvPr/>
        </p:nvSpPr>
        <p:spPr>
          <a:xfrm>
            <a:off x="5514733" y="4792852"/>
            <a:ext cx="2298800" cy="550000"/>
          </a:xfrm>
          <a:prstGeom prst="rect">
            <a:avLst/>
          </a:prstGeom>
          <a:noFill/>
          <a:ln>
            <a:noFill/>
          </a:ln>
        </p:spPr>
        <p:txBody>
          <a:bodyPr spcFirstLastPara="1" wrap="square" lIns="121900" tIns="121900" rIns="121900" bIns="121900" anchor="t" anchorCtr="0">
            <a:noAutofit/>
          </a:bodyPr>
          <a:lstStyle/>
          <a:p>
            <a:r>
              <a:rPr lang="en" sz="1600" b="1" spc="300" dirty="0" smtClean="0">
                <a:solidFill>
                  <a:srgbClr val="FFFFFF"/>
                </a:solidFill>
                <a:latin typeface="+mj-lt"/>
                <a:ea typeface="Roboto"/>
                <a:cs typeface="Roboto"/>
                <a:sym typeface="Roboto"/>
              </a:rPr>
              <a:t>Quality Assurance</a:t>
            </a:r>
            <a:endParaRPr sz="1600" b="1" spc="300" dirty="0">
              <a:solidFill>
                <a:srgbClr val="FFFFFF"/>
              </a:solidFill>
              <a:latin typeface="+mj-lt"/>
              <a:ea typeface="Roboto"/>
              <a:cs typeface="Roboto"/>
              <a:sym typeface="Roboto"/>
            </a:endParaRPr>
          </a:p>
        </p:txBody>
      </p:sp>
      <p:sp>
        <p:nvSpPr>
          <p:cNvPr id="313" name="Shape 313"/>
          <p:cNvSpPr txBox="1"/>
          <p:nvPr/>
        </p:nvSpPr>
        <p:spPr>
          <a:xfrm>
            <a:off x="4578433" y="4380375"/>
            <a:ext cx="2298800" cy="550000"/>
          </a:xfrm>
          <a:prstGeom prst="rect">
            <a:avLst/>
          </a:prstGeom>
          <a:noFill/>
          <a:ln>
            <a:noFill/>
          </a:ln>
        </p:spPr>
        <p:txBody>
          <a:bodyPr spcFirstLastPara="1" wrap="square" lIns="121900" tIns="121900" rIns="121900" bIns="121900" anchor="t" anchorCtr="0">
            <a:noAutofit/>
          </a:bodyPr>
          <a:lstStyle/>
          <a:p>
            <a:r>
              <a:rPr lang="en" sz="1600" b="1" spc="300" dirty="0" smtClean="0">
                <a:solidFill>
                  <a:srgbClr val="FFFFFF"/>
                </a:solidFill>
                <a:latin typeface="+mj-lt"/>
                <a:ea typeface="Roboto"/>
                <a:cs typeface="Roboto"/>
                <a:sym typeface="Roboto"/>
              </a:rPr>
              <a:t>Visual Effects</a:t>
            </a:r>
            <a:endParaRPr sz="1600" b="1" spc="300" dirty="0">
              <a:solidFill>
                <a:srgbClr val="FFFFFF"/>
              </a:solidFill>
              <a:latin typeface="+mj-lt"/>
              <a:ea typeface="Roboto"/>
              <a:cs typeface="Roboto"/>
              <a:sym typeface="Roboto"/>
            </a:endParaRPr>
          </a:p>
        </p:txBody>
      </p:sp>
      <p:sp>
        <p:nvSpPr>
          <p:cNvPr id="314" name="Shape 314"/>
          <p:cNvSpPr txBox="1"/>
          <p:nvPr/>
        </p:nvSpPr>
        <p:spPr>
          <a:xfrm>
            <a:off x="7668200" y="4213601"/>
            <a:ext cx="22988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Audio</a:t>
            </a:r>
            <a:endParaRPr sz="1600" b="1" spc="300" dirty="0">
              <a:solidFill>
                <a:srgbClr val="FFFFFF"/>
              </a:solidFill>
              <a:latin typeface="+mj-lt"/>
              <a:ea typeface="Roboto"/>
              <a:cs typeface="Roboto"/>
              <a:sym typeface="Roboto"/>
            </a:endParaRPr>
          </a:p>
        </p:txBody>
      </p:sp>
      <p:sp>
        <p:nvSpPr>
          <p:cNvPr id="315" name="Shape 315"/>
          <p:cNvSpPr txBox="1"/>
          <p:nvPr/>
        </p:nvSpPr>
        <p:spPr>
          <a:xfrm>
            <a:off x="8153300" y="2207450"/>
            <a:ext cx="2298800" cy="550000"/>
          </a:xfrm>
          <a:prstGeom prst="rect">
            <a:avLst/>
          </a:prstGeom>
          <a:noFill/>
          <a:ln>
            <a:noFill/>
          </a:ln>
        </p:spPr>
        <p:txBody>
          <a:bodyPr spcFirstLastPara="1" wrap="square" lIns="121900" tIns="121900" rIns="121900" bIns="121900" anchor="t" anchorCtr="0">
            <a:noAutofit/>
          </a:bodyPr>
          <a:lstStyle/>
          <a:p>
            <a:r>
              <a:rPr lang="en" sz="1600" b="1" spc="300" dirty="0">
                <a:solidFill>
                  <a:srgbClr val="FFFFFF"/>
                </a:solidFill>
                <a:latin typeface="+mj-lt"/>
                <a:ea typeface="Roboto"/>
                <a:cs typeface="Roboto"/>
                <a:sym typeface="Roboto"/>
              </a:rPr>
              <a:t>Engineering</a:t>
            </a:r>
            <a:endParaRPr sz="1600" b="1" spc="300" dirty="0">
              <a:solidFill>
                <a:srgbClr val="FFFFFF"/>
              </a:solidFill>
              <a:latin typeface="+mj-lt"/>
              <a:ea typeface="Roboto"/>
              <a:cs typeface="Roboto"/>
              <a:sym typeface="Roboto"/>
            </a:endParaRPr>
          </a:p>
        </p:txBody>
      </p:sp>
      <p:sp>
        <p:nvSpPr>
          <p:cNvPr id="30" name="TextBox 29"/>
          <p:cNvSpPr txBox="1"/>
          <p:nvPr/>
        </p:nvSpPr>
        <p:spPr>
          <a:xfrm>
            <a:off x="1168002" y="660021"/>
            <a:ext cx="5766198" cy="830997"/>
          </a:xfrm>
          <a:prstGeom prst="rect">
            <a:avLst/>
          </a:prstGeom>
          <a:noFill/>
        </p:spPr>
        <p:txBody>
          <a:bodyPr wrap="square" rtlCol="0">
            <a:spAutoFit/>
          </a:bodyPr>
          <a:lstStyle/>
          <a:p>
            <a:r>
              <a:rPr lang="en-US" sz="4800" b="1" dirty="0" smtClean="0">
                <a:solidFill>
                  <a:schemeClr val="bg1"/>
                </a:solidFill>
              </a:rPr>
              <a:t>Idea for a character</a:t>
            </a:r>
            <a:endParaRPr lang="ru-RU" sz="4800" b="1" dirty="0">
              <a:solidFill>
                <a:schemeClr val="bg1"/>
              </a:solidFill>
            </a:endParaRPr>
          </a:p>
        </p:txBody>
      </p:sp>
      <p:sp>
        <p:nvSpPr>
          <p:cNvPr id="31" name="TextBox 30"/>
          <p:cNvSpPr txBox="1"/>
          <p:nvPr/>
        </p:nvSpPr>
        <p:spPr>
          <a:xfrm>
            <a:off x="1168002" y="5467170"/>
            <a:ext cx="9284098" cy="830997"/>
          </a:xfrm>
          <a:prstGeom prst="rect">
            <a:avLst/>
          </a:prstGeom>
          <a:noFill/>
        </p:spPr>
        <p:txBody>
          <a:bodyPr wrap="square" rtlCol="0">
            <a:spAutoFit/>
          </a:bodyPr>
          <a:lstStyle/>
          <a:p>
            <a:r>
              <a:rPr lang="en-US" sz="4800" b="1" dirty="0" smtClean="0">
                <a:solidFill>
                  <a:schemeClr val="bg1"/>
                </a:solidFill>
              </a:rPr>
              <a:t>Character shipped in application</a:t>
            </a:r>
            <a:endParaRPr lang="ru-RU" sz="4800" b="1" dirty="0">
              <a:solidFill>
                <a:schemeClr val="bg1"/>
              </a:solidFill>
            </a:endParaRPr>
          </a:p>
        </p:txBody>
      </p:sp>
      <p:sp>
        <p:nvSpPr>
          <p:cNvPr id="105" name="Shape 320"/>
          <p:cNvSpPr/>
          <p:nvPr/>
        </p:nvSpPr>
        <p:spPr>
          <a:xfrm>
            <a:off x="2804765" y="4406584"/>
            <a:ext cx="2757771" cy="632417"/>
          </a:xfrm>
          <a:custGeom>
            <a:avLst/>
            <a:gdLst>
              <a:gd name="connsiteX0" fmla="*/ 0 w 7851"/>
              <a:gd name="connsiteY0" fmla="*/ 105 h 13275"/>
              <a:gd name="connsiteX1" fmla="*/ 4488 w 7851"/>
              <a:gd name="connsiteY1" fmla="*/ 3501 h 13275"/>
              <a:gd name="connsiteX2" fmla="*/ 7851 w 7851"/>
              <a:gd name="connsiteY2" fmla="*/ 13275 h 13275"/>
              <a:gd name="connsiteX0" fmla="*/ 0 w 9967"/>
              <a:gd name="connsiteY0" fmla="*/ 79 h 16306"/>
              <a:gd name="connsiteX1" fmla="*/ 5716 w 9967"/>
              <a:gd name="connsiteY1" fmla="*/ 2637 h 16306"/>
              <a:gd name="connsiteX2" fmla="*/ 9967 w 9967"/>
              <a:gd name="connsiteY2" fmla="*/ 16306 h 16306"/>
              <a:gd name="connsiteX0" fmla="*/ 0 w 10000"/>
              <a:gd name="connsiteY0" fmla="*/ 18 h 9970"/>
              <a:gd name="connsiteX1" fmla="*/ 5651 w 10000"/>
              <a:gd name="connsiteY1" fmla="*/ 4652 h 9970"/>
              <a:gd name="connsiteX2" fmla="*/ 10000 w 10000"/>
              <a:gd name="connsiteY2" fmla="*/ 9970 h 9970"/>
              <a:gd name="connsiteX0" fmla="*/ 0 w 10000"/>
              <a:gd name="connsiteY0" fmla="*/ 18 h 10000"/>
              <a:gd name="connsiteX1" fmla="*/ 5651 w 10000"/>
              <a:gd name="connsiteY1" fmla="*/ 4666 h 10000"/>
              <a:gd name="connsiteX2" fmla="*/ 10000 w 10000"/>
              <a:gd name="connsiteY2" fmla="*/ 10000 h 10000"/>
              <a:gd name="connsiteX0" fmla="*/ 0 w 10000"/>
              <a:gd name="connsiteY0" fmla="*/ 45 h 10027"/>
              <a:gd name="connsiteX1" fmla="*/ 5651 w 10000"/>
              <a:gd name="connsiteY1" fmla="*/ 4693 h 10027"/>
              <a:gd name="connsiteX2" fmla="*/ 10000 w 10000"/>
              <a:gd name="connsiteY2" fmla="*/ 10027 h 10027"/>
              <a:gd name="connsiteX0" fmla="*/ 0 w 10000"/>
              <a:gd name="connsiteY0" fmla="*/ 85 h 10067"/>
              <a:gd name="connsiteX1" fmla="*/ 5902 w 10000"/>
              <a:gd name="connsiteY1" fmla="*/ 3781 h 10067"/>
              <a:gd name="connsiteX2" fmla="*/ 10000 w 10000"/>
              <a:gd name="connsiteY2" fmla="*/ 10067 h 10067"/>
              <a:gd name="connsiteX0" fmla="*/ 0 w 10000"/>
              <a:gd name="connsiteY0" fmla="*/ 41 h 10023"/>
              <a:gd name="connsiteX1" fmla="*/ 5902 w 10000"/>
              <a:gd name="connsiteY1" fmla="*/ 3737 h 10023"/>
              <a:gd name="connsiteX2" fmla="*/ 10000 w 10000"/>
              <a:gd name="connsiteY2" fmla="*/ 10023 h 10023"/>
            </a:gdLst>
            <a:ahLst/>
            <a:cxnLst>
              <a:cxn ang="0">
                <a:pos x="connsiteX0" y="connsiteY0"/>
              </a:cxn>
              <a:cxn ang="0">
                <a:pos x="connsiteX1" y="connsiteY1"/>
              </a:cxn>
              <a:cxn ang="0">
                <a:pos x="connsiteX2" y="connsiteY2"/>
              </a:cxn>
            </a:cxnLst>
            <a:rect l="l" t="t" r="r" b="b"/>
            <a:pathLst>
              <a:path w="10000" h="10023" extrusionOk="0">
                <a:moveTo>
                  <a:pt x="0" y="41"/>
                </a:moveTo>
                <a:cubicBezTo>
                  <a:pt x="1414" y="-294"/>
                  <a:pt x="4274" y="1488"/>
                  <a:pt x="5902" y="3737"/>
                </a:cubicBezTo>
                <a:cubicBezTo>
                  <a:pt x="8115" y="6937"/>
                  <a:pt x="9283" y="9269"/>
                  <a:pt x="10000" y="10023"/>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06" name="Shape 322"/>
          <p:cNvSpPr/>
          <p:nvPr/>
        </p:nvSpPr>
        <p:spPr>
          <a:xfrm>
            <a:off x="3428982" y="3821392"/>
            <a:ext cx="3867167" cy="888633"/>
          </a:xfrm>
          <a:custGeom>
            <a:avLst/>
            <a:gdLst>
              <a:gd name="connsiteX0" fmla="*/ 508 w 96849"/>
              <a:gd name="connsiteY0" fmla="*/ 3957 h 22550"/>
              <a:gd name="connsiteX1" fmla="*/ 1599 w 96849"/>
              <a:gd name="connsiteY1" fmla="*/ 4770 h 22550"/>
              <a:gd name="connsiteX2" fmla="*/ 22554 w 96849"/>
              <a:gd name="connsiteY2" fmla="*/ 8 h 22550"/>
              <a:gd name="connsiteX3" fmla="*/ 39382 w 96849"/>
              <a:gd name="connsiteY3" fmla="*/ 3818 h 22550"/>
              <a:gd name="connsiteX4" fmla="*/ 58432 w 96849"/>
              <a:gd name="connsiteY4" fmla="*/ 8898 h 22550"/>
              <a:gd name="connsiteX5" fmla="*/ 89547 w 96849"/>
              <a:gd name="connsiteY5" fmla="*/ 10168 h 22550"/>
              <a:gd name="connsiteX6" fmla="*/ 96849 w 96849"/>
              <a:gd name="connsiteY6" fmla="*/ 22550 h 22550"/>
              <a:gd name="connsiteX0" fmla="*/ 0 w 96341"/>
              <a:gd name="connsiteY0" fmla="*/ 4062 h 22655"/>
              <a:gd name="connsiteX1" fmla="*/ 18271 w 96341"/>
              <a:gd name="connsiteY1" fmla="*/ 1273 h 22655"/>
              <a:gd name="connsiteX2" fmla="*/ 22046 w 96341"/>
              <a:gd name="connsiteY2" fmla="*/ 113 h 22655"/>
              <a:gd name="connsiteX3" fmla="*/ 38874 w 96341"/>
              <a:gd name="connsiteY3" fmla="*/ 3923 h 22655"/>
              <a:gd name="connsiteX4" fmla="*/ 57924 w 96341"/>
              <a:gd name="connsiteY4" fmla="*/ 9003 h 22655"/>
              <a:gd name="connsiteX5" fmla="*/ 89039 w 96341"/>
              <a:gd name="connsiteY5" fmla="*/ 10273 h 22655"/>
              <a:gd name="connsiteX6" fmla="*/ 96341 w 96341"/>
              <a:gd name="connsiteY6" fmla="*/ 22655 h 22655"/>
              <a:gd name="connsiteX0" fmla="*/ 0 w 96341"/>
              <a:gd name="connsiteY0" fmla="*/ 2799 h 21392"/>
              <a:gd name="connsiteX1" fmla="*/ 18271 w 96341"/>
              <a:gd name="connsiteY1" fmla="*/ 10 h 21392"/>
              <a:gd name="connsiteX2" fmla="*/ 33961 w 96341"/>
              <a:gd name="connsiteY2" fmla="*/ 1898 h 21392"/>
              <a:gd name="connsiteX3" fmla="*/ 38874 w 96341"/>
              <a:gd name="connsiteY3" fmla="*/ 2660 h 21392"/>
              <a:gd name="connsiteX4" fmla="*/ 57924 w 96341"/>
              <a:gd name="connsiteY4" fmla="*/ 7740 h 21392"/>
              <a:gd name="connsiteX5" fmla="*/ 89039 w 96341"/>
              <a:gd name="connsiteY5" fmla="*/ 9010 h 21392"/>
              <a:gd name="connsiteX6" fmla="*/ 96341 w 96341"/>
              <a:gd name="connsiteY6" fmla="*/ 21392 h 21392"/>
              <a:gd name="connsiteX0" fmla="*/ 0 w 96341"/>
              <a:gd name="connsiteY0" fmla="*/ 2790 h 21383"/>
              <a:gd name="connsiteX1" fmla="*/ 18271 w 96341"/>
              <a:gd name="connsiteY1" fmla="*/ 1 h 21383"/>
              <a:gd name="connsiteX2" fmla="*/ 38874 w 96341"/>
              <a:gd name="connsiteY2" fmla="*/ 2651 h 21383"/>
              <a:gd name="connsiteX3" fmla="*/ 57924 w 96341"/>
              <a:gd name="connsiteY3" fmla="*/ 7731 h 21383"/>
              <a:gd name="connsiteX4" fmla="*/ 89039 w 96341"/>
              <a:gd name="connsiteY4" fmla="*/ 9001 h 21383"/>
              <a:gd name="connsiteX5" fmla="*/ 96341 w 96341"/>
              <a:gd name="connsiteY5" fmla="*/ 21383 h 21383"/>
              <a:gd name="connsiteX0" fmla="*/ 0 w 96341"/>
              <a:gd name="connsiteY0" fmla="*/ 3373 h 21966"/>
              <a:gd name="connsiteX1" fmla="*/ 18271 w 96341"/>
              <a:gd name="connsiteY1" fmla="*/ 584 h 21966"/>
              <a:gd name="connsiteX2" fmla="*/ 40814 w 96341"/>
              <a:gd name="connsiteY2" fmla="*/ 740 h 21966"/>
              <a:gd name="connsiteX3" fmla="*/ 57924 w 96341"/>
              <a:gd name="connsiteY3" fmla="*/ 8314 h 21966"/>
              <a:gd name="connsiteX4" fmla="*/ 89039 w 96341"/>
              <a:gd name="connsiteY4" fmla="*/ 9584 h 21966"/>
              <a:gd name="connsiteX5" fmla="*/ 96341 w 96341"/>
              <a:gd name="connsiteY5" fmla="*/ 21966 h 21966"/>
              <a:gd name="connsiteX0" fmla="*/ 0 w 96341"/>
              <a:gd name="connsiteY0" fmla="*/ 3000 h 21593"/>
              <a:gd name="connsiteX1" fmla="*/ 18271 w 96341"/>
              <a:gd name="connsiteY1" fmla="*/ 211 h 21593"/>
              <a:gd name="connsiteX2" fmla="*/ 40814 w 96341"/>
              <a:gd name="connsiteY2" fmla="*/ 367 h 21593"/>
              <a:gd name="connsiteX3" fmla="*/ 68869 w 96341"/>
              <a:gd name="connsiteY3" fmla="*/ 1706 h 21593"/>
              <a:gd name="connsiteX4" fmla="*/ 89039 w 96341"/>
              <a:gd name="connsiteY4" fmla="*/ 9211 h 21593"/>
              <a:gd name="connsiteX5" fmla="*/ 96341 w 96341"/>
              <a:gd name="connsiteY5" fmla="*/ 21593 h 21593"/>
              <a:gd name="connsiteX0" fmla="*/ 0 w 114075"/>
              <a:gd name="connsiteY0" fmla="*/ 3000 h 22563"/>
              <a:gd name="connsiteX1" fmla="*/ 18271 w 114075"/>
              <a:gd name="connsiteY1" fmla="*/ 211 h 22563"/>
              <a:gd name="connsiteX2" fmla="*/ 40814 w 114075"/>
              <a:gd name="connsiteY2" fmla="*/ 367 h 22563"/>
              <a:gd name="connsiteX3" fmla="*/ 68869 w 114075"/>
              <a:gd name="connsiteY3" fmla="*/ 1706 h 22563"/>
              <a:gd name="connsiteX4" fmla="*/ 89039 w 114075"/>
              <a:gd name="connsiteY4" fmla="*/ 9211 h 22563"/>
              <a:gd name="connsiteX5" fmla="*/ 114075 w 114075"/>
              <a:gd name="connsiteY5" fmla="*/ 22563 h 22563"/>
              <a:gd name="connsiteX0" fmla="*/ 0 w 114075"/>
              <a:gd name="connsiteY0" fmla="*/ 3000 h 22563"/>
              <a:gd name="connsiteX1" fmla="*/ 18271 w 114075"/>
              <a:gd name="connsiteY1" fmla="*/ 211 h 22563"/>
              <a:gd name="connsiteX2" fmla="*/ 40814 w 114075"/>
              <a:gd name="connsiteY2" fmla="*/ 367 h 22563"/>
              <a:gd name="connsiteX3" fmla="*/ 68869 w 114075"/>
              <a:gd name="connsiteY3" fmla="*/ 1706 h 22563"/>
              <a:gd name="connsiteX4" fmla="*/ 96243 w 114075"/>
              <a:gd name="connsiteY4" fmla="*/ 7410 h 22563"/>
              <a:gd name="connsiteX5" fmla="*/ 114075 w 114075"/>
              <a:gd name="connsiteY5" fmla="*/ 22563 h 22563"/>
              <a:gd name="connsiteX0" fmla="*/ 0 w 114075"/>
              <a:gd name="connsiteY0" fmla="*/ 4514 h 24077"/>
              <a:gd name="connsiteX1" fmla="*/ 18271 w 114075"/>
              <a:gd name="connsiteY1" fmla="*/ 1725 h 24077"/>
              <a:gd name="connsiteX2" fmla="*/ 40814 w 114075"/>
              <a:gd name="connsiteY2" fmla="*/ 1881 h 24077"/>
              <a:gd name="connsiteX3" fmla="*/ 67761 w 114075"/>
              <a:gd name="connsiteY3" fmla="*/ 311 h 24077"/>
              <a:gd name="connsiteX4" fmla="*/ 96243 w 114075"/>
              <a:gd name="connsiteY4" fmla="*/ 8924 h 24077"/>
              <a:gd name="connsiteX5" fmla="*/ 114075 w 114075"/>
              <a:gd name="connsiteY5" fmla="*/ 24077 h 24077"/>
              <a:gd name="connsiteX0" fmla="*/ 0 w 114075"/>
              <a:gd name="connsiteY0" fmla="*/ 5119 h 24682"/>
              <a:gd name="connsiteX1" fmla="*/ 18271 w 114075"/>
              <a:gd name="connsiteY1" fmla="*/ 2330 h 24682"/>
              <a:gd name="connsiteX2" fmla="*/ 39706 w 114075"/>
              <a:gd name="connsiteY2" fmla="*/ 408 h 24682"/>
              <a:gd name="connsiteX3" fmla="*/ 67761 w 114075"/>
              <a:gd name="connsiteY3" fmla="*/ 916 h 24682"/>
              <a:gd name="connsiteX4" fmla="*/ 96243 w 114075"/>
              <a:gd name="connsiteY4" fmla="*/ 9529 h 24682"/>
              <a:gd name="connsiteX5" fmla="*/ 114075 w 114075"/>
              <a:gd name="connsiteY5" fmla="*/ 24682 h 24682"/>
              <a:gd name="connsiteX0" fmla="*/ 0 w 114075"/>
              <a:gd name="connsiteY0" fmla="*/ 5671 h 25234"/>
              <a:gd name="connsiteX1" fmla="*/ 20349 w 114075"/>
              <a:gd name="connsiteY1" fmla="*/ 250 h 25234"/>
              <a:gd name="connsiteX2" fmla="*/ 39706 w 114075"/>
              <a:gd name="connsiteY2" fmla="*/ 960 h 25234"/>
              <a:gd name="connsiteX3" fmla="*/ 67761 w 114075"/>
              <a:gd name="connsiteY3" fmla="*/ 1468 h 25234"/>
              <a:gd name="connsiteX4" fmla="*/ 96243 w 114075"/>
              <a:gd name="connsiteY4" fmla="*/ 10081 h 25234"/>
              <a:gd name="connsiteX5" fmla="*/ 114075 w 114075"/>
              <a:gd name="connsiteY5" fmla="*/ 25234 h 25234"/>
              <a:gd name="connsiteX0" fmla="*/ 0 w 116015"/>
              <a:gd name="connsiteY0" fmla="*/ 4637 h 25170"/>
              <a:gd name="connsiteX1" fmla="*/ 22289 w 116015"/>
              <a:gd name="connsiteY1" fmla="*/ 186 h 25170"/>
              <a:gd name="connsiteX2" fmla="*/ 41646 w 116015"/>
              <a:gd name="connsiteY2" fmla="*/ 896 h 25170"/>
              <a:gd name="connsiteX3" fmla="*/ 69701 w 116015"/>
              <a:gd name="connsiteY3" fmla="*/ 1404 h 25170"/>
              <a:gd name="connsiteX4" fmla="*/ 98183 w 116015"/>
              <a:gd name="connsiteY4" fmla="*/ 10017 h 25170"/>
              <a:gd name="connsiteX5" fmla="*/ 116015 w 116015"/>
              <a:gd name="connsiteY5" fmla="*/ 25170 h 25170"/>
              <a:gd name="connsiteX0" fmla="*/ 0 w 116015"/>
              <a:gd name="connsiteY0" fmla="*/ 6126 h 26659"/>
              <a:gd name="connsiteX1" fmla="*/ 22289 w 116015"/>
              <a:gd name="connsiteY1" fmla="*/ 1675 h 26659"/>
              <a:gd name="connsiteX2" fmla="*/ 42062 w 116015"/>
              <a:gd name="connsiteY2" fmla="*/ 30 h 26659"/>
              <a:gd name="connsiteX3" fmla="*/ 69701 w 116015"/>
              <a:gd name="connsiteY3" fmla="*/ 2893 h 26659"/>
              <a:gd name="connsiteX4" fmla="*/ 98183 w 116015"/>
              <a:gd name="connsiteY4" fmla="*/ 11506 h 26659"/>
              <a:gd name="connsiteX5" fmla="*/ 116015 w 116015"/>
              <a:gd name="connsiteY5" fmla="*/ 26659 h 2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015" h="26659" extrusionOk="0">
                <a:moveTo>
                  <a:pt x="0" y="6126"/>
                </a:moveTo>
                <a:cubicBezTo>
                  <a:pt x="1429" y="5015"/>
                  <a:pt x="15279" y="2691"/>
                  <a:pt x="22289" y="1675"/>
                </a:cubicBezTo>
                <a:cubicBezTo>
                  <a:pt x="29299" y="659"/>
                  <a:pt x="34160" y="-173"/>
                  <a:pt x="42062" y="30"/>
                </a:cubicBezTo>
                <a:cubicBezTo>
                  <a:pt x="49964" y="233"/>
                  <a:pt x="60348" y="980"/>
                  <a:pt x="69701" y="2893"/>
                </a:cubicBezTo>
                <a:cubicBezTo>
                  <a:pt x="79054" y="4806"/>
                  <a:pt x="91780" y="9231"/>
                  <a:pt x="98183" y="11506"/>
                </a:cubicBezTo>
                <a:cubicBezTo>
                  <a:pt x="104586" y="13781"/>
                  <a:pt x="114798" y="24595"/>
                  <a:pt x="116015" y="26659"/>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07" name="Shape 323"/>
          <p:cNvSpPr/>
          <p:nvPr/>
        </p:nvSpPr>
        <p:spPr>
          <a:xfrm>
            <a:off x="3826568" y="4765565"/>
            <a:ext cx="1956367" cy="832968"/>
          </a:xfrm>
          <a:custGeom>
            <a:avLst/>
            <a:gdLst>
              <a:gd name="connsiteX0" fmla="*/ 0 w 75871"/>
              <a:gd name="connsiteY0" fmla="*/ 18006 h 25680"/>
              <a:gd name="connsiteX1" fmla="*/ 9843 w 75871"/>
              <a:gd name="connsiteY1" fmla="*/ 25626 h 25680"/>
              <a:gd name="connsiteX2" fmla="*/ 46990 w 75871"/>
              <a:gd name="connsiteY2" fmla="*/ 20546 h 25680"/>
              <a:gd name="connsiteX3" fmla="*/ 75871 w 75871"/>
              <a:gd name="connsiteY3" fmla="*/ 0 h 25680"/>
              <a:gd name="connsiteX0" fmla="*/ 0 w 75871"/>
              <a:gd name="connsiteY0" fmla="*/ 18006 h 25007"/>
              <a:gd name="connsiteX1" fmla="*/ 28547 w 75871"/>
              <a:gd name="connsiteY1" fmla="*/ 24933 h 25007"/>
              <a:gd name="connsiteX2" fmla="*/ 46990 w 75871"/>
              <a:gd name="connsiteY2" fmla="*/ 20546 h 25007"/>
              <a:gd name="connsiteX3" fmla="*/ 75871 w 75871"/>
              <a:gd name="connsiteY3" fmla="*/ 0 h 25007"/>
              <a:gd name="connsiteX0" fmla="*/ 0 w 58691"/>
              <a:gd name="connsiteY0" fmla="*/ 16759 h 25069"/>
              <a:gd name="connsiteX1" fmla="*/ 11367 w 58691"/>
              <a:gd name="connsiteY1" fmla="*/ 24933 h 25069"/>
              <a:gd name="connsiteX2" fmla="*/ 29810 w 58691"/>
              <a:gd name="connsiteY2" fmla="*/ 20546 h 25069"/>
              <a:gd name="connsiteX3" fmla="*/ 58691 w 58691"/>
              <a:gd name="connsiteY3" fmla="*/ 0 h 25069"/>
              <a:gd name="connsiteX0" fmla="*/ 0 w 58691"/>
              <a:gd name="connsiteY0" fmla="*/ 16759 h 24989"/>
              <a:gd name="connsiteX1" fmla="*/ 11367 w 58691"/>
              <a:gd name="connsiteY1" fmla="*/ 24933 h 24989"/>
              <a:gd name="connsiteX2" fmla="*/ 29810 w 58691"/>
              <a:gd name="connsiteY2" fmla="*/ 20546 h 24989"/>
              <a:gd name="connsiteX3" fmla="*/ 58691 w 58691"/>
              <a:gd name="connsiteY3" fmla="*/ 0 h 24989"/>
            </a:gdLst>
            <a:ahLst/>
            <a:cxnLst>
              <a:cxn ang="0">
                <a:pos x="connsiteX0" y="connsiteY0"/>
              </a:cxn>
              <a:cxn ang="0">
                <a:pos x="connsiteX1" y="connsiteY1"/>
              </a:cxn>
              <a:cxn ang="0">
                <a:pos x="connsiteX2" y="connsiteY2"/>
              </a:cxn>
              <a:cxn ang="0">
                <a:pos x="connsiteX3" y="connsiteY3"/>
              </a:cxn>
            </a:cxnLst>
            <a:rect l="l" t="t" r="r" b="b"/>
            <a:pathLst>
              <a:path w="58691" h="24989" extrusionOk="0">
                <a:moveTo>
                  <a:pt x="0" y="16759"/>
                </a:moveTo>
                <a:cubicBezTo>
                  <a:pt x="1641" y="18029"/>
                  <a:pt x="6399" y="24579"/>
                  <a:pt x="11367" y="24933"/>
                </a:cubicBezTo>
                <a:cubicBezTo>
                  <a:pt x="16335" y="25287"/>
                  <a:pt x="19544" y="23986"/>
                  <a:pt x="29810" y="20546"/>
                </a:cubicBezTo>
                <a:cubicBezTo>
                  <a:pt x="40076" y="17106"/>
                  <a:pt x="54616" y="2593"/>
                  <a:pt x="58691" y="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08" name="Shape 324"/>
          <p:cNvSpPr/>
          <p:nvPr/>
        </p:nvSpPr>
        <p:spPr>
          <a:xfrm>
            <a:off x="2022001" y="3870035"/>
            <a:ext cx="2531167" cy="1691800"/>
          </a:xfrm>
          <a:custGeom>
            <a:avLst/>
            <a:gdLst>
              <a:gd name="connsiteX0" fmla="*/ 0 w 71239"/>
              <a:gd name="connsiteY0" fmla="*/ 45738 h 53387"/>
              <a:gd name="connsiteX1" fmla="*/ 13018 w 71239"/>
              <a:gd name="connsiteY1" fmla="*/ 53040 h 53387"/>
              <a:gd name="connsiteX2" fmla="*/ 56515 w 71239"/>
              <a:gd name="connsiteY2" fmla="*/ 51453 h 53387"/>
              <a:gd name="connsiteX3" fmla="*/ 70485 w 71239"/>
              <a:gd name="connsiteY3" fmla="*/ 44785 h 53387"/>
              <a:gd name="connsiteX4" fmla="*/ 66675 w 71239"/>
              <a:gd name="connsiteY4" fmla="*/ 24465 h 53387"/>
              <a:gd name="connsiteX5" fmla="*/ 44133 w 71239"/>
              <a:gd name="connsiteY5" fmla="*/ 23830 h 53387"/>
              <a:gd name="connsiteX6" fmla="*/ 40640 w 71239"/>
              <a:gd name="connsiteY6" fmla="*/ 10495 h 53387"/>
              <a:gd name="connsiteX7" fmla="*/ 65215 w 71239"/>
              <a:gd name="connsiteY7" fmla="*/ 0 h 53387"/>
              <a:gd name="connsiteX0" fmla="*/ 0 w 71239"/>
              <a:gd name="connsiteY0" fmla="*/ 45738 h 53387"/>
              <a:gd name="connsiteX1" fmla="*/ 13018 w 71239"/>
              <a:gd name="connsiteY1" fmla="*/ 53040 h 53387"/>
              <a:gd name="connsiteX2" fmla="*/ 56515 w 71239"/>
              <a:gd name="connsiteY2" fmla="*/ 51453 h 53387"/>
              <a:gd name="connsiteX3" fmla="*/ 70485 w 71239"/>
              <a:gd name="connsiteY3" fmla="*/ 44785 h 53387"/>
              <a:gd name="connsiteX4" fmla="*/ 66675 w 71239"/>
              <a:gd name="connsiteY4" fmla="*/ 24465 h 53387"/>
              <a:gd name="connsiteX5" fmla="*/ 44133 w 71239"/>
              <a:gd name="connsiteY5" fmla="*/ 23830 h 53387"/>
              <a:gd name="connsiteX6" fmla="*/ 61283 w 71239"/>
              <a:gd name="connsiteY6" fmla="*/ 10772 h 53387"/>
              <a:gd name="connsiteX7" fmla="*/ 65215 w 71239"/>
              <a:gd name="connsiteY7" fmla="*/ 0 h 53387"/>
              <a:gd name="connsiteX0" fmla="*/ 0 w 70897"/>
              <a:gd name="connsiteY0" fmla="*/ 45738 h 53387"/>
              <a:gd name="connsiteX1" fmla="*/ 13018 w 70897"/>
              <a:gd name="connsiteY1" fmla="*/ 53040 h 53387"/>
              <a:gd name="connsiteX2" fmla="*/ 56515 w 70897"/>
              <a:gd name="connsiteY2" fmla="*/ 51453 h 53387"/>
              <a:gd name="connsiteX3" fmla="*/ 70485 w 70897"/>
              <a:gd name="connsiteY3" fmla="*/ 44785 h 53387"/>
              <a:gd name="connsiteX4" fmla="*/ 66675 w 70897"/>
              <a:gd name="connsiteY4" fmla="*/ 24465 h 53387"/>
              <a:gd name="connsiteX5" fmla="*/ 61283 w 70897"/>
              <a:gd name="connsiteY5" fmla="*/ 10772 h 53387"/>
              <a:gd name="connsiteX6" fmla="*/ 65215 w 70897"/>
              <a:gd name="connsiteY6" fmla="*/ 0 h 53387"/>
              <a:gd name="connsiteX0" fmla="*/ 0 w 70854"/>
              <a:gd name="connsiteY0" fmla="*/ 45738 h 53387"/>
              <a:gd name="connsiteX1" fmla="*/ 13018 w 70854"/>
              <a:gd name="connsiteY1" fmla="*/ 53040 h 53387"/>
              <a:gd name="connsiteX2" fmla="*/ 56515 w 70854"/>
              <a:gd name="connsiteY2" fmla="*/ 51453 h 53387"/>
              <a:gd name="connsiteX3" fmla="*/ 70485 w 70854"/>
              <a:gd name="connsiteY3" fmla="*/ 44785 h 53387"/>
              <a:gd name="connsiteX4" fmla="*/ 66675 w 70854"/>
              <a:gd name="connsiteY4" fmla="*/ 24465 h 53387"/>
              <a:gd name="connsiteX5" fmla="*/ 65215 w 70854"/>
              <a:gd name="connsiteY5" fmla="*/ 0 h 53387"/>
              <a:gd name="connsiteX0" fmla="*/ 0 w 71046"/>
              <a:gd name="connsiteY0" fmla="*/ 42967 h 50616"/>
              <a:gd name="connsiteX1" fmla="*/ 13018 w 71046"/>
              <a:gd name="connsiteY1" fmla="*/ 50269 h 50616"/>
              <a:gd name="connsiteX2" fmla="*/ 56515 w 71046"/>
              <a:gd name="connsiteY2" fmla="*/ 48682 h 50616"/>
              <a:gd name="connsiteX3" fmla="*/ 70485 w 71046"/>
              <a:gd name="connsiteY3" fmla="*/ 42014 h 50616"/>
              <a:gd name="connsiteX4" fmla="*/ 66675 w 71046"/>
              <a:gd name="connsiteY4" fmla="*/ 21694 h 50616"/>
              <a:gd name="connsiteX5" fmla="*/ 51776 w 71046"/>
              <a:gd name="connsiteY5" fmla="*/ 0 h 50616"/>
              <a:gd name="connsiteX0" fmla="*/ 0 w 71046"/>
              <a:gd name="connsiteY0" fmla="*/ 42967 h 50616"/>
              <a:gd name="connsiteX1" fmla="*/ 13018 w 71046"/>
              <a:gd name="connsiteY1" fmla="*/ 50269 h 50616"/>
              <a:gd name="connsiteX2" fmla="*/ 56515 w 71046"/>
              <a:gd name="connsiteY2" fmla="*/ 48682 h 50616"/>
              <a:gd name="connsiteX3" fmla="*/ 70485 w 71046"/>
              <a:gd name="connsiteY3" fmla="*/ 42014 h 50616"/>
              <a:gd name="connsiteX4" fmla="*/ 66675 w 71046"/>
              <a:gd name="connsiteY4" fmla="*/ 21694 h 50616"/>
              <a:gd name="connsiteX5" fmla="*/ 51776 w 71046"/>
              <a:gd name="connsiteY5" fmla="*/ 0 h 50616"/>
              <a:gd name="connsiteX0" fmla="*/ 0 w 71549"/>
              <a:gd name="connsiteY0" fmla="*/ 42967 h 50616"/>
              <a:gd name="connsiteX1" fmla="*/ 13018 w 71549"/>
              <a:gd name="connsiteY1" fmla="*/ 50269 h 50616"/>
              <a:gd name="connsiteX2" fmla="*/ 56515 w 71549"/>
              <a:gd name="connsiteY2" fmla="*/ 48682 h 50616"/>
              <a:gd name="connsiteX3" fmla="*/ 70485 w 71549"/>
              <a:gd name="connsiteY3" fmla="*/ 42014 h 50616"/>
              <a:gd name="connsiteX4" fmla="*/ 68476 w 71549"/>
              <a:gd name="connsiteY4" fmla="*/ 21833 h 50616"/>
              <a:gd name="connsiteX5" fmla="*/ 51776 w 71549"/>
              <a:gd name="connsiteY5" fmla="*/ 0 h 50616"/>
              <a:gd name="connsiteX0" fmla="*/ 0 w 71363"/>
              <a:gd name="connsiteY0" fmla="*/ 42967 h 50616"/>
              <a:gd name="connsiteX1" fmla="*/ 13018 w 71363"/>
              <a:gd name="connsiteY1" fmla="*/ 50269 h 50616"/>
              <a:gd name="connsiteX2" fmla="*/ 56515 w 71363"/>
              <a:gd name="connsiteY2" fmla="*/ 48682 h 50616"/>
              <a:gd name="connsiteX3" fmla="*/ 70485 w 71363"/>
              <a:gd name="connsiteY3" fmla="*/ 42014 h 50616"/>
              <a:gd name="connsiteX4" fmla="*/ 68476 w 71363"/>
              <a:gd name="connsiteY4" fmla="*/ 21833 h 50616"/>
              <a:gd name="connsiteX5" fmla="*/ 51776 w 71363"/>
              <a:gd name="connsiteY5" fmla="*/ 0 h 50616"/>
              <a:gd name="connsiteX0" fmla="*/ 0 w 75935"/>
              <a:gd name="connsiteY0" fmla="*/ 41027 h 50754"/>
              <a:gd name="connsiteX1" fmla="*/ 17590 w 75935"/>
              <a:gd name="connsiteY1" fmla="*/ 50269 h 50754"/>
              <a:gd name="connsiteX2" fmla="*/ 61087 w 75935"/>
              <a:gd name="connsiteY2" fmla="*/ 48682 h 50754"/>
              <a:gd name="connsiteX3" fmla="*/ 75057 w 75935"/>
              <a:gd name="connsiteY3" fmla="*/ 42014 h 50754"/>
              <a:gd name="connsiteX4" fmla="*/ 73048 w 75935"/>
              <a:gd name="connsiteY4" fmla="*/ 21833 h 50754"/>
              <a:gd name="connsiteX5" fmla="*/ 56348 w 75935"/>
              <a:gd name="connsiteY5" fmla="*/ 0 h 50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935" h="50754" extrusionOk="0">
                <a:moveTo>
                  <a:pt x="0" y="41027"/>
                </a:moveTo>
                <a:cubicBezTo>
                  <a:pt x="2170" y="42244"/>
                  <a:pt x="7409" y="48993"/>
                  <a:pt x="17590" y="50269"/>
                </a:cubicBezTo>
                <a:cubicBezTo>
                  <a:pt x="27771" y="51545"/>
                  <a:pt x="51509" y="50058"/>
                  <a:pt x="61087" y="48682"/>
                </a:cubicBezTo>
                <a:cubicBezTo>
                  <a:pt x="70665" y="47306"/>
                  <a:pt x="73063" y="46489"/>
                  <a:pt x="75057" y="42014"/>
                </a:cubicBezTo>
                <a:cubicBezTo>
                  <a:pt x="77051" y="37539"/>
                  <a:pt x="75335" y="29389"/>
                  <a:pt x="73048" y="21833"/>
                </a:cubicBezTo>
                <a:cubicBezTo>
                  <a:pt x="70761" y="14277"/>
                  <a:pt x="69675" y="5236"/>
                  <a:pt x="56348" y="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09" name="Shape 325"/>
          <p:cNvSpPr/>
          <p:nvPr/>
        </p:nvSpPr>
        <p:spPr>
          <a:xfrm>
            <a:off x="6061200" y="3605868"/>
            <a:ext cx="2655634" cy="1344267"/>
          </a:xfrm>
          <a:custGeom>
            <a:avLst/>
            <a:gdLst>
              <a:gd name="connsiteX0" fmla="*/ 0 w 63736"/>
              <a:gd name="connsiteY0" fmla="*/ 37696 h 37696"/>
              <a:gd name="connsiteX1" fmla="*/ 18334 w 63736"/>
              <a:gd name="connsiteY1" fmla="*/ 24765 h 37696"/>
              <a:gd name="connsiteX2" fmla="*/ 50719 w 63736"/>
              <a:gd name="connsiteY2" fmla="*/ 18732 h 37696"/>
              <a:gd name="connsiteX3" fmla="*/ 63736 w 63736"/>
              <a:gd name="connsiteY3" fmla="*/ 0 h 37696"/>
              <a:gd name="connsiteX0" fmla="*/ 0 w 79669"/>
              <a:gd name="connsiteY0" fmla="*/ 40328 h 40328"/>
              <a:gd name="connsiteX1" fmla="*/ 18334 w 79669"/>
              <a:gd name="connsiteY1" fmla="*/ 27397 h 40328"/>
              <a:gd name="connsiteX2" fmla="*/ 50719 w 79669"/>
              <a:gd name="connsiteY2" fmla="*/ 21364 h 40328"/>
              <a:gd name="connsiteX3" fmla="*/ 79669 w 79669"/>
              <a:gd name="connsiteY3" fmla="*/ 0 h 40328"/>
            </a:gdLst>
            <a:ahLst/>
            <a:cxnLst>
              <a:cxn ang="0">
                <a:pos x="connsiteX0" y="connsiteY0"/>
              </a:cxn>
              <a:cxn ang="0">
                <a:pos x="connsiteX1" y="connsiteY1"/>
              </a:cxn>
              <a:cxn ang="0">
                <a:pos x="connsiteX2" y="connsiteY2"/>
              </a:cxn>
              <a:cxn ang="0">
                <a:pos x="connsiteX3" y="connsiteY3"/>
              </a:cxn>
            </a:cxnLst>
            <a:rect l="l" t="t" r="r" b="b"/>
            <a:pathLst>
              <a:path w="79669" h="40328" extrusionOk="0">
                <a:moveTo>
                  <a:pt x="0" y="40328"/>
                </a:moveTo>
                <a:cubicBezTo>
                  <a:pt x="2963" y="38635"/>
                  <a:pt x="9881" y="30558"/>
                  <a:pt x="18334" y="27397"/>
                </a:cubicBezTo>
                <a:cubicBezTo>
                  <a:pt x="26787" y="24236"/>
                  <a:pt x="43152" y="25492"/>
                  <a:pt x="50719" y="21364"/>
                </a:cubicBezTo>
                <a:cubicBezTo>
                  <a:pt x="58286" y="17237"/>
                  <a:pt x="77500" y="3122"/>
                  <a:pt x="79669" y="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10" name="Shape 326"/>
          <p:cNvSpPr/>
          <p:nvPr/>
        </p:nvSpPr>
        <p:spPr>
          <a:xfrm>
            <a:off x="6129776" y="4552767"/>
            <a:ext cx="2014600" cy="890299"/>
          </a:xfrm>
          <a:custGeom>
            <a:avLst/>
            <a:gdLst>
              <a:gd name="connsiteX0" fmla="*/ 5390 w 79396"/>
              <a:gd name="connsiteY0" fmla="*/ 12960 h 27250"/>
              <a:gd name="connsiteX1" fmla="*/ 2215 w 79396"/>
              <a:gd name="connsiteY1" fmla="*/ 23120 h 27250"/>
              <a:gd name="connsiteX2" fmla="*/ 42855 w 79396"/>
              <a:gd name="connsiteY2" fmla="*/ 26295 h 27250"/>
              <a:gd name="connsiteX3" fmla="*/ 79396 w 79396"/>
              <a:gd name="connsiteY3" fmla="*/ 0 h 27250"/>
              <a:gd name="connsiteX0" fmla="*/ 7368 w 81374"/>
              <a:gd name="connsiteY0" fmla="*/ 12960 h 23224"/>
              <a:gd name="connsiteX1" fmla="*/ 4193 w 81374"/>
              <a:gd name="connsiteY1" fmla="*/ 23120 h 23224"/>
              <a:gd name="connsiteX2" fmla="*/ 72265 w 81374"/>
              <a:gd name="connsiteY2" fmla="*/ 17567 h 23224"/>
              <a:gd name="connsiteX3" fmla="*/ 81374 w 81374"/>
              <a:gd name="connsiteY3" fmla="*/ 0 h 23224"/>
              <a:gd name="connsiteX0" fmla="*/ 7368 w 82579"/>
              <a:gd name="connsiteY0" fmla="*/ 12960 h 23224"/>
              <a:gd name="connsiteX1" fmla="*/ 4193 w 82579"/>
              <a:gd name="connsiteY1" fmla="*/ 23120 h 23224"/>
              <a:gd name="connsiteX2" fmla="*/ 72265 w 82579"/>
              <a:gd name="connsiteY2" fmla="*/ 17567 h 23224"/>
              <a:gd name="connsiteX3" fmla="*/ 81374 w 82579"/>
              <a:gd name="connsiteY3" fmla="*/ 0 h 23224"/>
              <a:gd name="connsiteX0" fmla="*/ 18547 w 80181"/>
              <a:gd name="connsiteY0" fmla="*/ 25568 h 26095"/>
              <a:gd name="connsiteX1" fmla="*/ 1795 w 80181"/>
              <a:gd name="connsiteY1" fmla="*/ 23120 h 26095"/>
              <a:gd name="connsiteX2" fmla="*/ 69867 w 80181"/>
              <a:gd name="connsiteY2" fmla="*/ 17567 h 26095"/>
              <a:gd name="connsiteX3" fmla="*/ 78976 w 80181"/>
              <a:gd name="connsiteY3" fmla="*/ 0 h 26095"/>
              <a:gd name="connsiteX0" fmla="*/ 9 w 61643"/>
              <a:gd name="connsiteY0" fmla="*/ 25568 h 26866"/>
              <a:gd name="connsiteX1" fmla="*/ 33549 w 61643"/>
              <a:gd name="connsiteY1" fmla="*/ 25891 h 26866"/>
              <a:gd name="connsiteX2" fmla="*/ 51329 w 61643"/>
              <a:gd name="connsiteY2" fmla="*/ 17567 h 26866"/>
              <a:gd name="connsiteX3" fmla="*/ 60438 w 61643"/>
              <a:gd name="connsiteY3" fmla="*/ 0 h 26866"/>
              <a:gd name="connsiteX0" fmla="*/ 9 w 61643"/>
              <a:gd name="connsiteY0" fmla="*/ 25568 h 26977"/>
              <a:gd name="connsiteX1" fmla="*/ 33549 w 61643"/>
              <a:gd name="connsiteY1" fmla="*/ 25891 h 26977"/>
              <a:gd name="connsiteX2" fmla="*/ 51329 w 61643"/>
              <a:gd name="connsiteY2" fmla="*/ 17567 h 26977"/>
              <a:gd name="connsiteX3" fmla="*/ 60438 w 61643"/>
              <a:gd name="connsiteY3" fmla="*/ 0 h 26977"/>
              <a:gd name="connsiteX0" fmla="*/ 9 w 61643"/>
              <a:gd name="connsiteY0" fmla="*/ 25568 h 26977"/>
              <a:gd name="connsiteX1" fmla="*/ 33549 w 61643"/>
              <a:gd name="connsiteY1" fmla="*/ 25891 h 26977"/>
              <a:gd name="connsiteX2" fmla="*/ 51329 w 61643"/>
              <a:gd name="connsiteY2" fmla="*/ 17567 h 26977"/>
              <a:gd name="connsiteX3" fmla="*/ 60438 w 61643"/>
              <a:gd name="connsiteY3" fmla="*/ 0 h 26977"/>
              <a:gd name="connsiteX0" fmla="*/ 9 w 61173"/>
              <a:gd name="connsiteY0" fmla="*/ 25568 h 26977"/>
              <a:gd name="connsiteX1" fmla="*/ 33549 w 61173"/>
              <a:gd name="connsiteY1" fmla="*/ 25891 h 26977"/>
              <a:gd name="connsiteX2" fmla="*/ 51329 w 61173"/>
              <a:gd name="connsiteY2" fmla="*/ 17567 h 26977"/>
              <a:gd name="connsiteX3" fmla="*/ 60438 w 61173"/>
              <a:gd name="connsiteY3" fmla="*/ 0 h 26977"/>
              <a:gd name="connsiteX0" fmla="*/ 9 w 61587"/>
              <a:gd name="connsiteY0" fmla="*/ 25568 h 26795"/>
              <a:gd name="connsiteX1" fmla="*/ 33549 w 61587"/>
              <a:gd name="connsiteY1" fmla="*/ 25891 h 26795"/>
              <a:gd name="connsiteX2" fmla="*/ 54100 w 61587"/>
              <a:gd name="connsiteY2" fmla="*/ 18675 h 26795"/>
              <a:gd name="connsiteX3" fmla="*/ 60438 w 61587"/>
              <a:gd name="connsiteY3" fmla="*/ 0 h 26795"/>
              <a:gd name="connsiteX0" fmla="*/ 9 w 61182"/>
              <a:gd name="connsiteY0" fmla="*/ 25568 h 26795"/>
              <a:gd name="connsiteX1" fmla="*/ 33549 w 61182"/>
              <a:gd name="connsiteY1" fmla="*/ 25891 h 26795"/>
              <a:gd name="connsiteX2" fmla="*/ 54100 w 61182"/>
              <a:gd name="connsiteY2" fmla="*/ 18675 h 26795"/>
              <a:gd name="connsiteX3" fmla="*/ 60438 w 61182"/>
              <a:gd name="connsiteY3" fmla="*/ 0 h 26795"/>
              <a:gd name="connsiteX0" fmla="*/ 9 w 60438"/>
              <a:gd name="connsiteY0" fmla="*/ 25568 h 26795"/>
              <a:gd name="connsiteX1" fmla="*/ 33549 w 60438"/>
              <a:gd name="connsiteY1" fmla="*/ 25891 h 26795"/>
              <a:gd name="connsiteX2" fmla="*/ 54100 w 60438"/>
              <a:gd name="connsiteY2" fmla="*/ 18675 h 26795"/>
              <a:gd name="connsiteX3" fmla="*/ 60438 w 60438"/>
              <a:gd name="connsiteY3" fmla="*/ 0 h 26795"/>
              <a:gd name="connsiteX0" fmla="*/ 9 w 60438"/>
              <a:gd name="connsiteY0" fmla="*/ 25568 h 26651"/>
              <a:gd name="connsiteX1" fmla="*/ 33549 w 60438"/>
              <a:gd name="connsiteY1" fmla="*/ 25891 h 26651"/>
              <a:gd name="connsiteX2" fmla="*/ 52992 w 60438"/>
              <a:gd name="connsiteY2" fmla="*/ 21030 h 26651"/>
              <a:gd name="connsiteX3" fmla="*/ 60438 w 60438"/>
              <a:gd name="connsiteY3" fmla="*/ 0 h 26651"/>
              <a:gd name="connsiteX0" fmla="*/ 9 w 60438"/>
              <a:gd name="connsiteY0" fmla="*/ 25568 h 26651"/>
              <a:gd name="connsiteX1" fmla="*/ 33549 w 60438"/>
              <a:gd name="connsiteY1" fmla="*/ 25891 h 26651"/>
              <a:gd name="connsiteX2" fmla="*/ 52992 w 60438"/>
              <a:gd name="connsiteY2" fmla="*/ 21030 h 26651"/>
              <a:gd name="connsiteX3" fmla="*/ 60438 w 60438"/>
              <a:gd name="connsiteY3" fmla="*/ 0 h 26651"/>
              <a:gd name="connsiteX0" fmla="*/ 9 w 60438"/>
              <a:gd name="connsiteY0" fmla="*/ 25568 h 26709"/>
              <a:gd name="connsiteX1" fmla="*/ 33549 w 60438"/>
              <a:gd name="connsiteY1" fmla="*/ 25891 h 26709"/>
              <a:gd name="connsiteX2" fmla="*/ 52438 w 60438"/>
              <a:gd name="connsiteY2" fmla="*/ 20060 h 26709"/>
              <a:gd name="connsiteX3" fmla="*/ 60438 w 60438"/>
              <a:gd name="connsiteY3" fmla="*/ 0 h 26709"/>
              <a:gd name="connsiteX0" fmla="*/ 9 w 60438"/>
              <a:gd name="connsiteY0" fmla="*/ 25568 h 26709"/>
              <a:gd name="connsiteX1" fmla="*/ 33549 w 60438"/>
              <a:gd name="connsiteY1" fmla="*/ 25891 h 26709"/>
              <a:gd name="connsiteX2" fmla="*/ 52438 w 60438"/>
              <a:gd name="connsiteY2" fmla="*/ 20060 h 26709"/>
              <a:gd name="connsiteX3" fmla="*/ 60438 w 60438"/>
              <a:gd name="connsiteY3" fmla="*/ 0 h 26709"/>
              <a:gd name="connsiteX0" fmla="*/ 9 w 60438"/>
              <a:gd name="connsiteY0" fmla="*/ 25568 h 26709"/>
              <a:gd name="connsiteX1" fmla="*/ 33549 w 60438"/>
              <a:gd name="connsiteY1" fmla="*/ 25891 h 26709"/>
              <a:gd name="connsiteX2" fmla="*/ 52438 w 60438"/>
              <a:gd name="connsiteY2" fmla="*/ 20060 h 26709"/>
              <a:gd name="connsiteX3" fmla="*/ 60438 w 60438"/>
              <a:gd name="connsiteY3" fmla="*/ 0 h 26709"/>
              <a:gd name="connsiteX0" fmla="*/ 9 w 60438"/>
              <a:gd name="connsiteY0" fmla="*/ 25568 h 26709"/>
              <a:gd name="connsiteX1" fmla="*/ 33549 w 60438"/>
              <a:gd name="connsiteY1" fmla="*/ 25891 h 26709"/>
              <a:gd name="connsiteX2" fmla="*/ 52438 w 60438"/>
              <a:gd name="connsiteY2" fmla="*/ 20060 h 26709"/>
              <a:gd name="connsiteX3" fmla="*/ 60438 w 60438"/>
              <a:gd name="connsiteY3" fmla="*/ 0 h 26709"/>
              <a:gd name="connsiteX0" fmla="*/ 9 w 60438"/>
              <a:gd name="connsiteY0" fmla="*/ 25568 h 26709"/>
              <a:gd name="connsiteX1" fmla="*/ 33549 w 60438"/>
              <a:gd name="connsiteY1" fmla="*/ 25891 h 26709"/>
              <a:gd name="connsiteX2" fmla="*/ 53962 w 60438"/>
              <a:gd name="connsiteY2" fmla="*/ 20060 h 26709"/>
              <a:gd name="connsiteX3" fmla="*/ 60438 w 60438"/>
              <a:gd name="connsiteY3" fmla="*/ 0 h 26709"/>
            </a:gdLst>
            <a:ahLst/>
            <a:cxnLst>
              <a:cxn ang="0">
                <a:pos x="connsiteX0" y="connsiteY0"/>
              </a:cxn>
              <a:cxn ang="0">
                <a:pos x="connsiteX1" y="connsiteY1"/>
              </a:cxn>
              <a:cxn ang="0">
                <a:pos x="connsiteX2" y="connsiteY2"/>
              </a:cxn>
              <a:cxn ang="0">
                <a:pos x="connsiteX3" y="connsiteY3"/>
              </a:cxn>
            </a:cxnLst>
            <a:rect l="l" t="t" r="r" b="b"/>
            <a:pathLst>
              <a:path w="60438" h="26709" extrusionOk="0">
                <a:moveTo>
                  <a:pt x="9" y="25568"/>
                </a:moveTo>
                <a:cubicBezTo>
                  <a:pt x="-520" y="27261"/>
                  <a:pt x="24557" y="26809"/>
                  <a:pt x="33549" y="25891"/>
                </a:cubicBezTo>
                <a:cubicBezTo>
                  <a:pt x="42541" y="24973"/>
                  <a:pt x="47633" y="24145"/>
                  <a:pt x="53962" y="20060"/>
                </a:cubicBezTo>
                <a:cubicBezTo>
                  <a:pt x="62646" y="7940"/>
                  <a:pt x="59220" y="8909"/>
                  <a:pt x="60438" y="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11" name="Shape 327"/>
          <p:cNvSpPr/>
          <p:nvPr/>
        </p:nvSpPr>
        <p:spPr>
          <a:xfrm>
            <a:off x="3057022" y="1878781"/>
            <a:ext cx="3541200" cy="872900"/>
          </a:xfrm>
          <a:custGeom>
            <a:avLst/>
            <a:gdLst>
              <a:gd name="connsiteX0" fmla="*/ 1785 w 107830"/>
              <a:gd name="connsiteY0" fmla="*/ 4807 h 25762"/>
              <a:gd name="connsiteX1" fmla="*/ 2738 w 107830"/>
              <a:gd name="connsiteY1" fmla="*/ 45 h 25762"/>
              <a:gd name="connsiteX2" fmla="*/ 35631 w 107830"/>
              <a:gd name="connsiteY2" fmla="*/ 8046 h 25762"/>
              <a:gd name="connsiteX3" fmla="*/ 69413 w 107830"/>
              <a:gd name="connsiteY3" fmla="*/ 20365 h 25762"/>
              <a:gd name="connsiteX4" fmla="*/ 103068 w 107830"/>
              <a:gd name="connsiteY4" fmla="*/ 22587 h 25762"/>
              <a:gd name="connsiteX5" fmla="*/ 107830 w 107830"/>
              <a:gd name="connsiteY5" fmla="*/ 25762 h 25762"/>
              <a:gd name="connsiteX0" fmla="*/ 1785 w 107830"/>
              <a:gd name="connsiteY0" fmla="*/ 4807 h 25762"/>
              <a:gd name="connsiteX1" fmla="*/ 2738 w 107830"/>
              <a:gd name="connsiteY1" fmla="*/ 45 h 25762"/>
              <a:gd name="connsiteX2" fmla="*/ 35631 w 107830"/>
              <a:gd name="connsiteY2" fmla="*/ 8046 h 25762"/>
              <a:gd name="connsiteX3" fmla="*/ 75890 w 107830"/>
              <a:gd name="connsiteY3" fmla="*/ 20746 h 25762"/>
              <a:gd name="connsiteX4" fmla="*/ 103068 w 107830"/>
              <a:gd name="connsiteY4" fmla="*/ 22587 h 25762"/>
              <a:gd name="connsiteX5" fmla="*/ 107830 w 107830"/>
              <a:gd name="connsiteY5" fmla="*/ 25762 h 25762"/>
              <a:gd name="connsiteX0" fmla="*/ 0 w 106045"/>
              <a:gd name="connsiteY0" fmla="*/ 5184 h 26139"/>
              <a:gd name="connsiteX1" fmla="*/ 5525 w 106045"/>
              <a:gd name="connsiteY1" fmla="*/ 41 h 26139"/>
              <a:gd name="connsiteX2" fmla="*/ 33846 w 106045"/>
              <a:gd name="connsiteY2" fmla="*/ 8423 h 26139"/>
              <a:gd name="connsiteX3" fmla="*/ 74105 w 106045"/>
              <a:gd name="connsiteY3" fmla="*/ 21123 h 26139"/>
              <a:gd name="connsiteX4" fmla="*/ 101283 w 106045"/>
              <a:gd name="connsiteY4" fmla="*/ 22964 h 26139"/>
              <a:gd name="connsiteX5" fmla="*/ 106045 w 106045"/>
              <a:gd name="connsiteY5" fmla="*/ 26139 h 26139"/>
              <a:gd name="connsiteX0" fmla="*/ 0 w 106236"/>
              <a:gd name="connsiteY0" fmla="*/ 4089 h 26187"/>
              <a:gd name="connsiteX1" fmla="*/ 5716 w 106236"/>
              <a:gd name="connsiteY1" fmla="*/ 89 h 26187"/>
              <a:gd name="connsiteX2" fmla="*/ 34037 w 106236"/>
              <a:gd name="connsiteY2" fmla="*/ 8471 h 26187"/>
              <a:gd name="connsiteX3" fmla="*/ 74296 w 106236"/>
              <a:gd name="connsiteY3" fmla="*/ 21171 h 26187"/>
              <a:gd name="connsiteX4" fmla="*/ 101474 w 106236"/>
              <a:gd name="connsiteY4" fmla="*/ 23012 h 26187"/>
              <a:gd name="connsiteX5" fmla="*/ 106236 w 106236"/>
              <a:gd name="connsiteY5" fmla="*/ 26187 h 2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36" h="26187" extrusionOk="0">
                <a:moveTo>
                  <a:pt x="0" y="4089"/>
                </a:moveTo>
                <a:cubicBezTo>
                  <a:pt x="159" y="3295"/>
                  <a:pt x="43" y="-641"/>
                  <a:pt x="5716" y="89"/>
                </a:cubicBezTo>
                <a:cubicBezTo>
                  <a:pt x="11389" y="819"/>
                  <a:pt x="22607" y="4957"/>
                  <a:pt x="34037" y="8471"/>
                </a:cubicBezTo>
                <a:cubicBezTo>
                  <a:pt x="45467" y="11985"/>
                  <a:pt x="63057" y="18748"/>
                  <a:pt x="74296" y="21171"/>
                </a:cubicBezTo>
                <a:cubicBezTo>
                  <a:pt x="85535" y="23594"/>
                  <a:pt x="95071" y="22113"/>
                  <a:pt x="101474" y="23012"/>
                </a:cubicBezTo>
                <a:cubicBezTo>
                  <a:pt x="107877" y="23912"/>
                  <a:pt x="105442" y="25658"/>
                  <a:pt x="106236" y="26187"/>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12" name="Shape 328"/>
          <p:cNvSpPr/>
          <p:nvPr/>
        </p:nvSpPr>
        <p:spPr>
          <a:xfrm>
            <a:off x="3339254" y="1723000"/>
            <a:ext cx="2237768" cy="2324066"/>
          </a:xfrm>
          <a:custGeom>
            <a:avLst/>
            <a:gdLst>
              <a:gd name="connsiteX0" fmla="*/ 84029 w 84029"/>
              <a:gd name="connsiteY0" fmla="*/ 0 h 73723"/>
              <a:gd name="connsiteX1" fmla="*/ 76283 w 84029"/>
              <a:gd name="connsiteY1" fmla="*/ 13080 h 73723"/>
              <a:gd name="connsiteX2" fmla="*/ 67710 w 84029"/>
              <a:gd name="connsiteY2" fmla="*/ 21018 h 73723"/>
              <a:gd name="connsiteX3" fmla="*/ 71520 w 84029"/>
              <a:gd name="connsiteY3" fmla="*/ 31495 h 73723"/>
              <a:gd name="connsiteX4" fmla="*/ 33420 w 84029"/>
              <a:gd name="connsiteY4" fmla="*/ 47688 h 73723"/>
              <a:gd name="connsiteX5" fmla="*/ 26118 w 84029"/>
              <a:gd name="connsiteY5" fmla="*/ 67373 h 73723"/>
              <a:gd name="connsiteX6" fmla="*/ 1988 w 84029"/>
              <a:gd name="connsiteY6" fmla="*/ 69278 h 73723"/>
              <a:gd name="connsiteX7" fmla="*/ 1353 w 84029"/>
              <a:gd name="connsiteY7" fmla="*/ 73723 h 73723"/>
              <a:gd name="connsiteX0" fmla="*/ 84029 w 88321"/>
              <a:gd name="connsiteY0" fmla="*/ 0 h 73723"/>
              <a:gd name="connsiteX1" fmla="*/ 76283 w 88321"/>
              <a:gd name="connsiteY1" fmla="*/ 13080 h 73723"/>
              <a:gd name="connsiteX2" fmla="*/ 88284 w 88321"/>
              <a:gd name="connsiteY2" fmla="*/ 28257 h 73723"/>
              <a:gd name="connsiteX3" fmla="*/ 71520 w 88321"/>
              <a:gd name="connsiteY3" fmla="*/ 31495 h 73723"/>
              <a:gd name="connsiteX4" fmla="*/ 33420 w 88321"/>
              <a:gd name="connsiteY4" fmla="*/ 47688 h 73723"/>
              <a:gd name="connsiteX5" fmla="*/ 26118 w 88321"/>
              <a:gd name="connsiteY5" fmla="*/ 67373 h 73723"/>
              <a:gd name="connsiteX6" fmla="*/ 1988 w 88321"/>
              <a:gd name="connsiteY6" fmla="*/ 69278 h 73723"/>
              <a:gd name="connsiteX7" fmla="*/ 1353 w 88321"/>
              <a:gd name="connsiteY7" fmla="*/ 73723 h 73723"/>
              <a:gd name="connsiteX0" fmla="*/ 84029 w 88338"/>
              <a:gd name="connsiteY0" fmla="*/ 0 h 73723"/>
              <a:gd name="connsiteX1" fmla="*/ 76283 w 88338"/>
              <a:gd name="connsiteY1" fmla="*/ 13080 h 73723"/>
              <a:gd name="connsiteX2" fmla="*/ 88284 w 88338"/>
              <a:gd name="connsiteY2" fmla="*/ 28257 h 73723"/>
              <a:gd name="connsiteX3" fmla="*/ 78378 w 88338"/>
              <a:gd name="connsiteY3" fmla="*/ 35114 h 73723"/>
              <a:gd name="connsiteX4" fmla="*/ 33420 w 88338"/>
              <a:gd name="connsiteY4" fmla="*/ 47688 h 73723"/>
              <a:gd name="connsiteX5" fmla="*/ 26118 w 88338"/>
              <a:gd name="connsiteY5" fmla="*/ 67373 h 73723"/>
              <a:gd name="connsiteX6" fmla="*/ 1988 w 88338"/>
              <a:gd name="connsiteY6" fmla="*/ 69278 h 73723"/>
              <a:gd name="connsiteX7" fmla="*/ 1353 w 88338"/>
              <a:gd name="connsiteY7" fmla="*/ 73723 h 73723"/>
              <a:gd name="connsiteX0" fmla="*/ 84029 w 88331"/>
              <a:gd name="connsiteY0" fmla="*/ 0 h 73723"/>
              <a:gd name="connsiteX1" fmla="*/ 76283 w 88331"/>
              <a:gd name="connsiteY1" fmla="*/ 13080 h 73723"/>
              <a:gd name="connsiteX2" fmla="*/ 88284 w 88331"/>
              <a:gd name="connsiteY2" fmla="*/ 28257 h 73723"/>
              <a:gd name="connsiteX3" fmla="*/ 78378 w 88331"/>
              <a:gd name="connsiteY3" fmla="*/ 35114 h 73723"/>
              <a:gd name="connsiteX4" fmla="*/ 35325 w 88331"/>
              <a:gd name="connsiteY4" fmla="*/ 37592 h 73723"/>
              <a:gd name="connsiteX5" fmla="*/ 26118 w 88331"/>
              <a:gd name="connsiteY5" fmla="*/ 67373 h 73723"/>
              <a:gd name="connsiteX6" fmla="*/ 1988 w 88331"/>
              <a:gd name="connsiteY6" fmla="*/ 69278 h 73723"/>
              <a:gd name="connsiteX7" fmla="*/ 1353 w 88331"/>
              <a:gd name="connsiteY7" fmla="*/ 73723 h 73723"/>
              <a:gd name="connsiteX0" fmla="*/ 84029 w 88331"/>
              <a:gd name="connsiteY0" fmla="*/ 0 h 73723"/>
              <a:gd name="connsiteX1" fmla="*/ 76283 w 88331"/>
              <a:gd name="connsiteY1" fmla="*/ 13080 h 73723"/>
              <a:gd name="connsiteX2" fmla="*/ 88284 w 88331"/>
              <a:gd name="connsiteY2" fmla="*/ 28257 h 73723"/>
              <a:gd name="connsiteX3" fmla="*/ 78378 w 88331"/>
              <a:gd name="connsiteY3" fmla="*/ 35114 h 73723"/>
              <a:gd name="connsiteX4" fmla="*/ 35325 w 88331"/>
              <a:gd name="connsiteY4" fmla="*/ 37592 h 73723"/>
              <a:gd name="connsiteX5" fmla="*/ 47246 w 88331"/>
              <a:gd name="connsiteY5" fmla="*/ 64515 h 73723"/>
              <a:gd name="connsiteX6" fmla="*/ 26118 w 88331"/>
              <a:gd name="connsiteY6" fmla="*/ 67373 h 73723"/>
              <a:gd name="connsiteX7" fmla="*/ 1988 w 88331"/>
              <a:gd name="connsiteY7" fmla="*/ 69278 h 73723"/>
              <a:gd name="connsiteX8" fmla="*/ 1353 w 88331"/>
              <a:gd name="connsiteY8" fmla="*/ 73723 h 73723"/>
              <a:gd name="connsiteX0" fmla="*/ 84029 w 88331"/>
              <a:gd name="connsiteY0" fmla="*/ 0 h 73723"/>
              <a:gd name="connsiteX1" fmla="*/ 76283 w 88331"/>
              <a:gd name="connsiteY1" fmla="*/ 13080 h 73723"/>
              <a:gd name="connsiteX2" fmla="*/ 88284 w 88331"/>
              <a:gd name="connsiteY2" fmla="*/ 28257 h 73723"/>
              <a:gd name="connsiteX3" fmla="*/ 78378 w 88331"/>
              <a:gd name="connsiteY3" fmla="*/ 35114 h 73723"/>
              <a:gd name="connsiteX4" fmla="*/ 35325 w 88331"/>
              <a:gd name="connsiteY4" fmla="*/ 37592 h 73723"/>
              <a:gd name="connsiteX5" fmla="*/ 47246 w 88331"/>
              <a:gd name="connsiteY5" fmla="*/ 64515 h 73723"/>
              <a:gd name="connsiteX6" fmla="*/ 38310 w 88331"/>
              <a:gd name="connsiteY6" fmla="*/ 67563 h 73723"/>
              <a:gd name="connsiteX7" fmla="*/ 1988 w 88331"/>
              <a:gd name="connsiteY7" fmla="*/ 69278 h 73723"/>
              <a:gd name="connsiteX8" fmla="*/ 1353 w 88331"/>
              <a:gd name="connsiteY8" fmla="*/ 73723 h 73723"/>
              <a:gd name="connsiteX0" fmla="*/ 82676 w 86978"/>
              <a:gd name="connsiteY0" fmla="*/ 0 h 73723"/>
              <a:gd name="connsiteX1" fmla="*/ 74930 w 86978"/>
              <a:gd name="connsiteY1" fmla="*/ 13080 h 73723"/>
              <a:gd name="connsiteX2" fmla="*/ 86931 w 86978"/>
              <a:gd name="connsiteY2" fmla="*/ 28257 h 73723"/>
              <a:gd name="connsiteX3" fmla="*/ 77025 w 86978"/>
              <a:gd name="connsiteY3" fmla="*/ 35114 h 73723"/>
              <a:gd name="connsiteX4" fmla="*/ 33972 w 86978"/>
              <a:gd name="connsiteY4" fmla="*/ 37592 h 73723"/>
              <a:gd name="connsiteX5" fmla="*/ 45893 w 86978"/>
              <a:gd name="connsiteY5" fmla="*/ 64515 h 73723"/>
              <a:gd name="connsiteX6" fmla="*/ 36957 w 86978"/>
              <a:gd name="connsiteY6" fmla="*/ 67563 h 73723"/>
              <a:gd name="connsiteX7" fmla="*/ 18733 w 86978"/>
              <a:gd name="connsiteY7" fmla="*/ 65468 h 73723"/>
              <a:gd name="connsiteX8" fmla="*/ 0 w 86978"/>
              <a:gd name="connsiteY8" fmla="*/ 73723 h 73723"/>
              <a:gd name="connsiteX0" fmla="*/ 65516 w 69818"/>
              <a:gd name="connsiteY0" fmla="*/ 0 h 70865"/>
              <a:gd name="connsiteX1" fmla="*/ 57770 w 69818"/>
              <a:gd name="connsiteY1" fmla="*/ 13080 h 70865"/>
              <a:gd name="connsiteX2" fmla="*/ 69771 w 69818"/>
              <a:gd name="connsiteY2" fmla="*/ 28257 h 70865"/>
              <a:gd name="connsiteX3" fmla="*/ 59865 w 69818"/>
              <a:gd name="connsiteY3" fmla="*/ 35114 h 70865"/>
              <a:gd name="connsiteX4" fmla="*/ 16812 w 69818"/>
              <a:gd name="connsiteY4" fmla="*/ 37592 h 70865"/>
              <a:gd name="connsiteX5" fmla="*/ 28733 w 69818"/>
              <a:gd name="connsiteY5" fmla="*/ 64515 h 70865"/>
              <a:gd name="connsiteX6" fmla="*/ 19797 w 69818"/>
              <a:gd name="connsiteY6" fmla="*/ 67563 h 70865"/>
              <a:gd name="connsiteX7" fmla="*/ 1573 w 69818"/>
              <a:gd name="connsiteY7" fmla="*/ 65468 h 70865"/>
              <a:gd name="connsiteX8" fmla="*/ 2652 w 69818"/>
              <a:gd name="connsiteY8" fmla="*/ 70865 h 70865"/>
              <a:gd name="connsiteX0" fmla="*/ 62864 w 67166"/>
              <a:gd name="connsiteY0" fmla="*/ 0 h 70865"/>
              <a:gd name="connsiteX1" fmla="*/ 55118 w 67166"/>
              <a:gd name="connsiteY1" fmla="*/ 13080 h 70865"/>
              <a:gd name="connsiteX2" fmla="*/ 67119 w 67166"/>
              <a:gd name="connsiteY2" fmla="*/ 28257 h 70865"/>
              <a:gd name="connsiteX3" fmla="*/ 57213 w 67166"/>
              <a:gd name="connsiteY3" fmla="*/ 35114 h 70865"/>
              <a:gd name="connsiteX4" fmla="*/ 14160 w 67166"/>
              <a:gd name="connsiteY4" fmla="*/ 37592 h 70865"/>
              <a:gd name="connsiteX5" fmla="*/ 26081 w 67166"/>
              <a:gd name="connsiteY5" fmla="*/ 64515 h 70865"/>
              <a:gd name="connsiteX6" fmla="*/ 17145 w 67166"/>
              <a:gd name="connsiteY6" fmla="*/ 67563 h 70865"/>
              <a:gd name="connsiteX7" fmla="*/ 4826 w 67166"/>
              <a:gd name="connsiteY7" fmla="*/ 68897 h 70865"/>
              <a:gd name="connsiteX8" fmla="*/ 0 w 67166"/>
              <a:gd name="connsiteY8" fmla="*/ 70865 h 70865"/>
              <a:gd name="connsiteX0" fmla="*/ 62864 w 67166"/>
              <a:gd name="connsiteY0" fmla="*/ 0 h 70865"/>
              <a:gd name="connsiteX1" fmla="*/ 55118 w 67166"/>
              <a:gd name="connsiteY1" fmla="*/ 13080 h 70865"/>
              <a:gd name="connsiteX2" fmla="*/ 67119 w 67166"/>
              <a:gd name="connsiteY2" fmla="*/ 28257 h 70865"/>
              <a:gd name="connsiteX3" fmla="*/ 57213 w 67166"/>
              <a:gd name="connsiteY3" fmla="*/ 35114 h 70865"/>
              <a:gd name="connsiteX4" fmla="*/ 14160 w 67166"/>
              <a:gd name="connsiteY4" fmla="*/ 37592 h 70865"/>
              <a:gd name="connsiteX5" fmla="*/ 25890 w 67166"/>
              <a:gd name="connsiteY5" fmla="*/ 59372 h 70865"/>
              <a:gd name="connsiteX6" fmla="*/ 17145 w 67166"/>
              <a:gd name="connsiteY6" fmla="*/ 67563 h 70865"/>
              <a:gd name="connsiteX7" fmla="*/ 4826 w 67166"/>
              <a:gd name="connsiteY7" fmla="*/ 68897 h 70865"/>
              <a:gd name="connsiteX8" fmla="*/ 0 w 67166"/>
              <a:gd name="connsiteY8" fmla="*/ 70865 h 70865"/>
              <a:gd name="connsiteX0" fmla="*/ 62864 w 67166"/>
              <a:gd name="connsiteY0" fmla="*/ 0 h 70865"/>
              <a:gd name="connsiteX1" fmla="*/ 55118 w 67166"/>
              <a:gd name="connsiteY1" fmla="*/ 13080 h 70865"/>
              <a:gd name="connsiteX2" fmla="*/ 67119 w 67166"/>
              <a:gd name="connsiteY2" fmla="*/ 28257 h 70865"/>
              <a:gd name="connsiteX3" fmla="*/ 57213 w 67166"/>
              <a:gd name="connsiteY3" fmla="*/ 35114 h 70865"/>
              <a:gd name="connsiteX4" fmla="*/ 14160 w 67166"/>
              <a:gd name="connsiteY4" fmla="*/ 37592 h 70865"/>
              <a:gd name="connsiteX5" fmla="*/ 21699 w 67166"/>
              <a:gd name="connsiteY5" fmla="*/ 58229 h 70865"/>
              <a:gd name="connsiteX6" fmla="*/ 17145 w 67166"/>
              <a:gd name="connsiteY6" fmla="*/ 67563 h 70865"/>
              <a:gd name="connsiteX7" fmla="*/ 4826 w 67166"/>
              <a:gd name="connsiteY7" fmla="*/ 68897 h 70865"/>
              <a:gd name="connsiteX8" fmla="*/ 0 w 67166"/>
              <a:gd name="connsiteY8" fmla="*/ 70865 h 70865"/>
              <a:gd name="connsiteX0" fmla="*/ 62864 w 67138"/>
              <a:gd name="connsiteY0" fmla="*/ 0 h 70865"/>
              <a:gd name="connsiteX1" fmla="*/ 55118 w 67138"/>
              <a:gd name="connsiteY1" fmla="*/ 13080 h 70865"/>
              <a:gd name="connsiteX2" fmla="*/ 67119 w 67138"/>
              <a:gd name="connsiteY2" fmla="*/ 28257 h 70865"/>
              <a:gd name="connsiteX3" fmla="*/ 57213 w 67138"/>
              <a:gd name="connsiteY3" fmla="*/ 35114 h 70865"/>
              <a:gd name="connsiteX4" fmla="*/ 32257 w 67138"/>
              <a:gd name="connsiteY4" fmla="*/ 36830 h 70865"/>
              <a:gd name="connsiteX5" fmla="*/ 21699 w 67138"/>
              <a:gd name="connsiteY5" fmla="*/ 58229 h 70865"/>
              <a:gd name="connsiteX6" fmla="*/ 17145 w 67138"/>
              <a:gd name="connsiteY6" fmla="*/ 67563 h 70865"/>
              <a:gd name="connsiteX7" fmla="*/ 4826 w 67138"/>
              <a:gd name="connsiteY7" fmla="*/ 68897 h 70865"/>
              <a:gd name="connsiteX8" fmla="*/ 0 w 67138"/>
              <a:gd name="connsiteY8" fmla="*/ 70865 h 70865"/>
              <a:gd name="connsiteX0" fmla="*/ 62864 w 67136"/>
              <a:gd name="connsiteY0" fmla="*/ 0 h 70865"/>
              <a:gd name="connsiteX1" fmla="*/ 55118 w 67136"/>
              <a:gd name="connsiteY1" fmla="*/ 13080 h 70865"/>
              <a:gd name="connsiteX2" fmla="*/ 67119 w 67136"/>
              <a:gd name="connsiteY2" fmla="*/ 28257 h 70865"/>
              <a:gd name="connsiteX3" fmla="*/ 57213 w 67136"/>
              <a:gd name="connsiteY3" fmla="*/ 35114 h 70865"/>
              <a:gd name="connsiteX4" fmla="*/ 35495 w 67136"/>
              <a:gd name="connsiteY4" fmla="*/ 36639 h 70865"/>
              <a:gd name="connsiteX5" fmla="*/ 21699 w 67136"/>
              <a:gd name="connsiteY5" fmla="*/ 58229 h 70865"/>
              <a:gd name="connsiteX6" fmla="*/ 17145 w 67136"/>
              <a:gd name="connsiteY6" fmla="*/ 67563 h 70865"/>
              <a:gd name="connsiteX7" fmla="*/ 4826 w 67136"/>
              <a:gd name="connsiteY7" fmla="*/ 68897 h 70865"/>
              <a:gd name="connsiteX8" fmla="*/ 0 w 67136"/>
              <a:gd name="connsiteY8" fmla="*/ 70865 h 70865"/>
              <a:gd name="connsiteX0" fmla="*/ 62864 w 67136"/>
              <a:gd name="connsiteY0" fmla="*/ 0 h 70865"/>
              <a:gd name="connsiteX1" fmla="*/ 55118 w 67136"/>
              <a:gd name="connsiteY1" fmla="*/ 13080 h 70865"/>
              <a:gd name="connsiteX2" fmla="*/ 67119 w 67136"/>
              <a:gd name="connsiteY2" fmla="*/ 28257 h 70865"/>
              <a:gd name="connsiteX3" fmla="*/ 57213 w 67136"/>
              <a:gd name="connsiteY3" fmla="*/ 35114 h 70865"/>
              <a:gd name="connsiteX4" fmla="*/ 35495 w 67136"/>
              <a:gd name="connsiteY4" fmla="*/ 36639 h 70865"/>
              <a:gd name="connsiteX5" fmla="*/ 27604 w 67136"/>
              <a:gd name="connsiteY5" fmla="*/ 58229 h 70865"/>
              <a:gd name="connsiteX6" fmla="*/ 17145 w 67136"/>
              <a:gd name="connsiteY6" fmla="*/ 67563 h 70865"/>
              <a:gd name="connsiteX7" fmla="*/ 4826 w 67136"/>
              <a:gd name="connsiteY7" fmla="*/ 68897 h 70865"/>
              <a:gd name="connsiteX8" fmla="*/ 0 w 67136"/>
              <a:gd name="connsiteY8" fmla="*/ 70865 h 70865"/>
              <a:gd name="connsiteX0" fmla="*/ 62864 w 67136"/>
              <a:gd name="connsiteY0" fmla="*/ 0 h 70865"/>
              <a:gd name="connsiteX1" fmla="*/ 55118 w 67136"/>
              <a:gd name="connsiteY1" fmla="*/ 13080 h 70865"/>
              <a:gd name="connsiteX2" fmla="*/ 67119 w 67136"/>
              <a:gd name="connsiteY2" fmla="*/ 28257 h 70865"/>
              <a:gd name="connsiteX3" fmla="*/ 57213 w 67136"/>
              <a:gd name="connsiteY3" fmla="*/ 35114 h 70865"/>
              <a:gd name="connsiteX4" fmla="*/ 35495 w 67136"/>
              <a:gd name="connsiteY4" fmla="*/ 36639 h 70865"/>
              <a:gd name="connsiteX5" fmla="*/ 27604 w 67136"/>
              <a:gd name="connsiteY5" fmla="*/ 58229 h 70865"/>
              <a:gd name="connsiteX6" fmla="*/ 17526 w 67136"/>
              <a:gd name="connsiteY6" fmla="*/ 65658 h 70865"/>
              <a:gd name="connsiteX7" fmla="*/ 4826 w 67136"/>
              <a:gd name="connsiteY7" fmla="*/ 68897 h 70865"/>
              <a:gd name="connsiteX8" fmla="*/ 0 w 67136"/>
              <a:gd name="connsiteY8" fmla="*/ 70865 h 70865"/>
              <a:gd name="connsiteX0" fmla="*/ 62864 w 67136"/>
              <a:gd name="connsiteY0" fmla="*/ 0 h 70865"/>
              <a:gd name="connsiteX1" fmla="*/ 55118 w 67136"/>
              <a:gd name="connsiteY1" fmla="*/ 13080 h 70865"/>
              <a:gd name="connsiteX2" fmla="*/ 67119 w 67136"/>
              <a:gd name="connsiteY2" fmla="*/ 28257 h 70865"/>
              <a:gd name="connsiteX3" fmla="*/ 57213 w 67136"/>
              <a:gd name="connsiteY3" fmla="*/ 35114 h 70865"/>
              <a:gd name="connsiteX4" fmla="*/ 35495 w 67136"/>
              <a:gd name="connsiteY4" fmla="*/ 36639 h 70865"/>
              <a:gd name="connsiteX5" fmla="*/ 27604 w 67136"/>
              <a:gd name="connsiteY5" fmla="*/ 58229 h 70865"/>
              <a:gd name="connsiteX6" fmla="*/ 17526 w 67136"/>
              <a:gd name="connsiteY6" fmla="*/ 65658 h 70865"/>
              <a:gd name="connsiteX7" fmla="*/ 4826 w 67136"/>
              <a:gd name="connsiteY7" fmla="*/ 67563 h 70865"/>
              <a:gd name="connsiteX8" fmla="*/ 0 w 67136"/>
              <a:gd name="connsiteY8" fmla="*/ 70865 h 70865"/>
              <a:gd name="connsiteX0" fmla="*/ 62102 w 66374"/>
              <a:gd name="connsiteY0" fmla="*/ 0 h 69722"/>
              <a:gd name="connsiteX1" fmla="*/ 54356 w 66374"/>
              <a:gd name="connsiteY1" fmla="*/ 13080 h 69722"/>
              <a:gd name="connsiteX2" fmla="*/ 66357 w 66374"/>
              <a:gd name="connsiteY2" fmla="*/ 28257 h 69722"/>
              <a:gd name="connsiteX3" fmla="*/ 56451 w 66374"/>
              <a:gd name="connsiteY3" fmla="*/ 35114 h 69722"/>
              <a:gd name="connsiteX4" fmla="*/ 34733 w 66374"/>
              <a:gd name="connsiteY4" fmla="*/ 36639 h 69722"/>
              <a:gd name="connsiteX5" fmla="*/ 26842 w 66374"/>
              <a:gd name="connsiteY5" fmla="*/ 58229 h 69722"/>
              <a:gd name="connsiteX6" fmla="*/ 16764 w 66374"/>
              <a:gd name="connsiteY6" fmla="*/ 65658 h 69722"/>
              <a:gd name="connsiteX7" fmla="*/ 4064 w 66374"/>
              <a:gd name="connsiteY7" fmla="*/ 67563 h 69722"/>
              <a:gd name="connsiteX8" fmla="*/ 0 w 66374"/>
              <a:gd name="connsiteY8" fmla="*/ 69722 h 69722"/>
              <a:gd name="connsiteX0" fmla="*/ 62102 w 66374"/>
              <a:gd name="connsiteY0" fmla="*/ 0 h 69722"/>
              <a:gd name="connsiteX1" fmla="*/ 54356 w 66374"/>
              <a:gd name="connsiteY1" fmla="*/ 13080 h 69722"/>
              <a:gd name="connsiteX2" fmla="*/ 66357 w 66374"/>
              <a:gd name="connsiteY2" fmla="*/ 28257 h 69722"/>
              <a:gd name="connsiteX3" fmla="*/ 56451 w 66374"/>
              <a:gd name="connsiteY3" fmla="*/ 35114 h 69722"/>
              <a:gd name="connsiteX4" fmla="*/ 34733 w 66374"/>
              <a:gd name="connsiteY4" fmla="*/ 36639 h 69722"/>
              <a:gd name="connsiteX5" fmla="*/ 26842 w 66374"/>
              <a:gd name="connsiteY5" fmla="*/ 58229 h 69722"/>
              <a:gd name="connsiteX6" fmla="*/ 16383 w 66374"/>
              <a:gd name="connsiteY6" fmla="*/ 64134 h 69722"/>
              <a:gd name="connsiteX7" fmla="*/ 4064 w 66374"/>
              <a:gd name="connsiteY7" fmla="*/ 67563 h 69722"/>
              <a:gd name="connsiteX8" fmla="*/ 0 w 66374"/>
              <a:gd name="connsiteY8" fmla="*/ 69722 h 69722"/>
              <a:gd name="connsiteX0" fmla="*/ 62102 w 66374"/>
              <a:gd name="connsiteY0" fmla="*/ 0 h 69722"/>
              <a:gd name="connsiteX1" fmla="*/ 54356 w 66374"/>
              <a:gd name="connsiteY1" fmla="*/ 13080 h 69722"/>
              <a:gd name="connsiteX2" fmla="*/ 66357 w 66374"/>
              <a:gd name="connsiteY2" fmla="*/ 28257 h 69722"/>
              <a:gd name="connsiteX3" fmla="*/ 56451 w 66374"/>
              <a:gd name="connsiteY3" fmla="*/ 35114 h 69722"/>
              <a:gd name="connsiteX4" fmla="*/ 34733 w 66374"/>
              <a:gd name="connsiteY4" fmla="*/ 36639 h 69722"/>
              <a:gd name="connsiteX5" fmla="*/ 26842 w 66374"/>
              <a:gd name="connsiteY5" fmla="*/ 58229 h 69722"/>
              <a:gd name="connsiteX6" fmla="*/ 16383 w 66374"/>
              <a:gd name="connsiteY6" fmla="*/ 64325 h 69722"/>
              <a:gd name="connsiteX7" fmla="*/ 4064 w 66374"/>
              <a:gd name="connsiteY7" fmla="*/ 67563 h 69722"/>
              <a:gd name="connsiteX8" fmla="*/ 0 w 66374"/>
              <a:gd name="connsiteY8" fmla="*/ 69722 h 69722"/>
              <a:gd name="connsiteX0" fmla="*/ 62102 w 66374"/>
              <a:gd name="connsiteY0" fmla="*/ 0 h 69722"/>
              <a:gd name="connsiteX1" fmla="*/ 54356 w 66374"/>
              <a:gd name="connsiteY1" fmla="*/ 13080 h 69722"/>
              <a:gd name="connsiteX2" fmla="*/ 66357 w 66374"/>
              <a:gd name="connsiteY2" fmla="*/ 28257 h 69722"/>
              <a:gd name="connsiteX3" fmla="*/ 56451 w 66374"/>
              <a:gd name="connsiteY3" fmla="*/ 35114 h 69722"/>
              <a:gd name="connsiteX4" fmla="*/ 34733 w 66374"/>
              <a:gd name="connsiteY4" fmla="*/ 36639 h 69722"/>
              <a:gd name="connsiteX5" fmla="*/ 26080 w 66374"/>
              <a:gd name="connsiteY5" fmla="*/ 55181 h 69722"/>
              <a:gd name="connsiteX6" fmla="*/ 16383 w 66374"/>
              <a:gd name="connsiteY6" fmla="*/ 64325 h 69722"/>
              <a:gd name="connsiteX7" fmla="*/ 4064 w 66374"/>
              <a:gd name="connsiteY7" fmla="*/ 67563 h 69722"/>
              <a:gd name="connsiteX8" fmla="*/ 0 w 66374"/>
              <a:gd name="connsiteY8" fmla="*/ 69722 h 69722"/>
              <a:gd name="connsiteX0" fmla="*/ 62102 w 66374"/>
              <a:gd name="connsiteY0" fmla="*/ 0 h 69722"/>
              <a:gd name="connsiteX1" fmla="*/ 54356 w 66374"/>
              <a:gd name="connsiteY1" fmla="*/ 13080 h 69722"/>
              <a:gd name="connsiteX2" fmla="*/ 66357 w 66374"/>
              <a:gd name="connsiteY2" fmla="*/ 28257 h 69722"/>
              <a:gd name="connsiteX3" fmla="*/ 56451 w 66374"/>
              <a:gd name="connsiteY3" fmla="*/ 35114 h 69722"/>
              <a:gd name="connsiteX4" fmla="*/ 34733 w 66374"/>
              <a:gd name="connsiteY4" fmla="*/ 36639 h 69722"/>
              <a:gd name="connsiteX5" fmla="*/ 18044 w 66374"/>
              <a:gd name="connsiteY5" fmla="*/ 55320 h 69722"/>
              <a:gd name="connsiteX6" fmla="*/ 16383 w 66374"/>
              <a:gd name="connsiteY6" fmla="*/ 64325 h 69722"/>
              <a:gd name="connsiteX7" fmla="*/ 4064 w 66374"/>
              <a:gd name="connsiteY7" fmla="*/ 67563 h 69722"/>
              <a:gd name="connsiteX8" fmla="*/ 0 w 66374"/>
              <a:gd name="connsiteY8" fmla="*/ 69722 h 69722"/>
              <a:gd name="connsiteX0" fmla="*/ 62102 w 65959"/>
              <a:gd name="connsiteY0" fmla="*/ 0 h 69722"/>
              <a:gd name="connsiteX1" fmla="*/ 54356 w 65959"/>
              <a:gd name="connsiteY1" fmla="*/ 13080 h 69722"/>
              <a:gd name="connsiteX2" fmla="*/ 65941 w 65959"/>
              <a:gd name="connsiteY2" fmla="*/ 28396 h 69722"/>
              <a:gd name="connsiteX3" fmla="*/ 56451 w 65959"/>
              <a:gd name="connsiteY3" fmla="*/ 35114 h 69722"/>
              <a:gd name="connsiteX4" fmla="*/ 34733 w 65959"/>
              <a:gd name="connsiteY4" fmla="*/ 36639 h 69722"/>
              <a:gd name="connsiteX5" fmla="*/ 18044 w 65959"/>
              <a:gd name="connsiteY5" fmla="*/ 55320 h 69722"/>
              <a:gd name="connsiteX6" fmla="*/ 16383 w 65959"/>
              <a:gd name="connsiteY6" fmla="*/ 64325 h 69722"/>
              <a:gd name="connsiteX7" fmla="*/ 4064 w 65959"/>
              <a:gd name="connsiteY7" fmla="*/ 67563 h 69722"/>
              <a:gd name="connsiteX8" fmla="*/ 0 w 65959"/>
              <a:gd name="connsiteY8" fmla="*/ 69722 h 69722"/>
              <a:gd name="connsiteX0" fmla="*/ 62102 w 65968"/>
              <a:gd name="connsiteY0" fmla="*/ 0 h 69722"/>
              <a:gd name="connsiteX1" fmla="*/ 54356 w 65968"/>
              <a:gd name="connsiteY1" fmla="*/ 13080 h 69722"/>
              <a:gd name="connsiteX2" fmla="*/ 65941 w 65968"/>
              <a:gd name="connsiteY2" fmla="*/ 28396 h 69722"/>
              <a:gd name="connsiteX3" fmla="*/ 56451 w 65968"/>
              <a:gd name="connsiteY3" fmla="*/ 35114 h 69722"/>
              <a:gd name="connsiteX4" fmla="*/ 24619 w 65968"/>
              <a:gd name="connsiteY4" fmla="*/ 43705 h 69722"/>
              <a:gd name="connsiteX5" fmla="*/ 18044 w 65968"/>
              <a:gd name="connsiteY5" fmla="*/ 55320 h 69722"/>
              <a:gd name="connsiteX6" fmla="*/ 16383 w 65968"/>
              <a:gd name="connsiteY6" fmla="*/ 64325 h 69722"/>
              <a:gd name="connsiteX7" fmla="*/ 4064 w 65968"/>
              <a:gd name="connsiteY7" fmla="*/ 67563 h 69722"/>
              <a:gd name="connsiteX8" fmla="*/ 0 w 65968"/>
              <a:gd name="connsiteY8" fmla="*/ 69722 h 69722"/>
              <a:gd name="connsiteX0" fmla="*/ 62102 w 65968"/>
              <a:gd name="connsiteY0" fmla="*/ 0 h 69722"/>
              <a:gd name="connsiteX1" fmla="*/ 54356 w 65968"/>
              <a:gd name="connsiteY1" fmla="*/ 13080 h 69722"/>
              <a:gd name="connsiteX2" fmla="*/ 65941 w 65968"/>
              <a:gd name="connsiteY2" fmla="*/ 28396 h 69722"/>
              <a:gd name="connsiteX3" fmla="*/ 56451 w 65968"/>
              <a:gd name="connsiteY3" fmla="*/ 35114 h 69722"/>
              <a:gd name="connsiteX4" fmla="*/ 24619 w 65968"/>
              <a:gd name="connsiteY4" fmla="*/ 43705 h 69722"/>
              <a:gd name="connsiteX5" fmla="*/ 18044 w 65968"/>
              <a:gd name="connsiteY5" fmla="*/ 55320 h 69722"/>
              <a:gd name="connsiteX6" fmla="*/ 17214 w 65968"/>
              <a:gd name="connsiteY6" fmla="*/ 64186 h 69722"/>
              <a:gd name="connsiteX7" fmla="*/ 4064 w 65968"/>
              <a:gd name="connsiteY7" fmla="*/ 67563 h 69722"/>
              <a:gd name="connsiteX8" fmla="*/ 0 w 65968"/>
              <a:gd name="connsiteY8" fmla="*/ 69722 h 69722"/>
              <a:gd name="connsiteX0" fmla="*/ 62102 w 65961"/>
              <a:gd name="connsiteY0" fmla="*/ 0 h 69722"/>
              <a:gd name="connsiteX1" fmla="*/ 54356 w 65961"/>
              <a:gd name="connsiteY1" fmla="*/ 13080 h 69722"/>
              <a:gd name="connsiteX2" fmla="*/ 65941 w 65961"/>
              <a:gd name="connsiteY2" fmla="*/ 28396 h 69722"/>
              <a:gd name="connsiteX3" fmla="*/ 56451 w 65961"/>
              <a:gd name="connsiteY3" fmla="*/ 35114 h 69722"/>
              <a:gd name="connsiteX4" fmla="*/ 32378 w 65961"/>
              <a:gd name="connsiteY4" fmla="*/ 37193 h 69722"/>
              <a:gd name="connsiteX5" fmla="*/ 18044 w 65961"/>
              <a:gd name="connsiteY5" fmla="*/ 55320 h 69722"/>
              <a:gd name="connsiteX6" fmla="*/ 17214 w 65961"/>
              <a:gd name="connsiteY6" fmla="*/ 64186 h 69722"/>
              <a:gd name="connsiteX7" fmla="*/ 4064 w 65961"/>
              <a:gd name="connsiteY7" fmla="*/ 67563 h 69722"/>
              <a:gd name="connsiteX8" fmla="*/ 0 w 65961"/>
              <a:gd name="connsiteY8" fmla="*/ 69722 h 69722"/>
              <a:gd name="connsiteX0" fmla="*/ 62102 w 65947"/>
              <a:gd name="connsiteY0" fmla="*/ 0 h 69722"/>
              <a:gd name="connsiteX1" fmla="*/ 54356 w 65947"/>
              <a:gd name="connsiteY1" fmla="*/ 13080 h 69722"/>
              <a:gd name="connsiteX2" fmla="*/ 65941 w 65947"/>
              <a:gd name="connsiteY2" fmla="*/ 28396 h 69722"/>
              <a:gd name="connsiteX3" fmla="*/ 55620 w 65947"/>
              <a:gd name="connsiteY3" fmla="*/ 33867 h 69722"/>
              <a:gd name="connsiteX4" fmla="*/ 32378 w 65947"/>
              <a:gd name="connsiteY4" fmla="*/ 37193 h 69722"/>
              <a:gd name="connsiteX5" fmla="*/ 18044 w 65947"/>
              <a:gd name="connsiteY5" fmla="*/ 55320 h 69722"/>
              <a:gd name="connsiteX6" fmla="*/ 17214 w 65947"/>
              <a:gd name="connsiteY6" fmla="*/ 64186 h 69722"/>
              <a:gd name="connsiteX7" fmla="*/ 4064 w 65947"/>
              <a:gd name="connsiteY7" fmla="*/ 67563 h 69722"/>
              <a:gd name="connsiteX8" fmla="*/ 0 w 65947"/>
              <a:gd name="connsiteY8" fmla="*/ 69722 h 69722"/>
              <a:gd name="connsiteX0" fmla="*/ 62102 w 65947"/>
              <a:gd name="connsiteY0" fmla="*/ 0 h 69722"/>
              <a:gd name="connsiteX1" fmla="*/ 54356 w 65947"/>
              <a:gd name="connsiteY1" fmla="*/ 13080 h 69722"/>
              <a:gd name="connsiteX2" fmla="*/ 65941 w 65947"/>
              <a:gd name="connsiteY2" fmla="*/ 28396 h 69722"/>
              <a:gd name="connsiteX3" fmla="*/ 55620 w 65947"/>
              <a:gd name="connsiteY3" fmla="*/ 33867 h 69722"/>
              <a:gd name="connsiteX4" fmla="*/ 32378 w 65947"/>
              <a:gd name="connsiteY4" fmla="*/ 37193 h 69722"/>
              <a:gd name="connsiteX5" fmla="*/ 17628 w 65947"/>
              <a:gd name="connsiteY5" fmla="*/ 54350 h 69722"/>
              <a:gd name="connsiteX6" fmla="*/ 17214 w 65947"/>
              <a:gd name="connsiteY6" fmla="*/ 64186 h 69722"/>
              <a:gd name="connsiteX7" fmla="*/ 4064 w 65947"/>
              <a:gd name="connsiteY7" fmla="*/ 67563 h 69722"/>
              <a:gd name="connsiteX8" fmla="*/ 0 w 65947"/>
              <a:gd name="connsiteY8" fmla="*/ 69722 h 69722"/>
              <a:gd name="connsiteX0" fmla="*/ 63288 w 67133"/>
              <a:gd name="connsiteY0" fmla="*/ 0 h 69722"/>
              <a:gd name="connsiteX1" fmla="*/ 55542 w 67133"/>
              <a:gd name="connsiteY1" fmla="*/ 13080 h 69722"/>
              <a:gd name="connsiteX2" fmla="*/ 67127 w 67133"/>
              <a:gd name="connsiteY2" fmla="*/ 28396 h 69722"/>
              <a:gd name="connsiteX3" fmla="*/ 56806 w 67133"/>
              <a:gd name="connsiteY3" fmla="*/ 33867 h 69722"/>
              <a:gd name="connsiteX4" fmla="*/ 33564 w 67133"/>
              <a:gd name="connsiteY4" fmla="*/ 37193 h 69722"/>
              <a:gd name="connsiteX5" fmla="*/ 18814 w 67133"/>
              <a:gd name="connsiteY5" fmla="*/ 54350 h 69722"/>
              <a:gd name="connsiteX6" fmla="*/ 18400 w 67133"/>
              <a:gd name="connsiteY6" fmla="*/ 64186 h 69722"/>
              <a:gd name="connsiteX7" fmla="*/ 2063 w 67133"/>
              <a:gd name="connsiteY7" fmla="*/ 66593 h 69722"/>
              <a:gd name="connsiteX8" fmla="*/ 1186 w 67133"/>
              <a:gd name="connsiteY8" fmla="*/ 69722 h 69722"/>
              <a:gd name="connsiteX0" fmla="*/ 63288 w 67133"/>
              <a:gd name="connsiteY0" fmla="*/ 0 h 69722"/>
              <a:gd name="connsiteX1" fmla="*/ 55542 w 67133"/>
              <a:gd name="connsiteY1" fmla="*/ 13080 h 69722"/>
              <a:gd name="connsiteX2" fmla="*/ 67127 w 67133"/>
              <a:gd name="connsiteY2" fmla="*/ 28396 h 69722"/>
              <a:gd name="connsiteX3" fmla="*/ 56806 w 67133"/>
              <a:gd name="connsiteY3" fmla="*/ 33867 h 69722"/>
              <a:gd name="connsiteX4" fmla="*/ 33564 w 67133"/>
              <a:gd name="connsiteY4" fmla="*/ 37193 h 69722"/>
              <a:gd name="connsiteX5" fmla="*/ 18814 w 67133"/>
              <a:gd name="connsiteY5" fmla="*/ 54350 h 69722"/>
              <a:gd name="connsiteX6" fmla="*/ 18400 w 67133"/>
              <a:gd name="connsiteY6" fmla="*/ 64186 h 69722"/>
              <a:gd name="connsiteX7" fmla="*/ 2063 w 67133"/>
              <a:gd name="connsiteY7" fmla="*/ 66593 h 69722"/>
              <a:gd name="connsiteX8" fmla="*/ 1186 w 67133"/>
              <a:gd name="connsiteY8" fmla="*/ 69722 h 69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133" h="69722" extrusionOk="0">
                <a:moveTo>
                  <a:pt x="63288" y="0"/>
                </a:moveTo>
                <a:cubicBezTo>
                  <a:pt x="62600" y="1005"/>
                  <a:pt x="54902" y="8347"/>
                  <a:pt x="55542" y="13080"/>
                </a:cubicBezTo>
                <a:cubicBezTo>
                  <a:pt x="56182" y="17813"/>
                  <a:pt x="66916" y="24932"/>
                  <a:pt x="67127" y="28396"/>
                </a:cubicBezTo>
                <a:cubicBezTo>
                  <a:pt x="67338" y="31860"/>
                  <a:pt x="62400" y="32401"/>
                  <a:pt x="56806" y="33867"/>
                </a:cubicBezTo>
                <a:cubicBezTo>
                  <a:pt x="51212" y="35333"/>
                  <a:pt x="39896" y="33779"/>
                  <a:pt x="33564" y="37193"/>
                </a:cubicBezTo>
                <a:cubicBezTo>
                  <a:pt x="27232" y="40607"/>
                  <a:pt x="21341" y="49851"/>
                  <a:pt x="18814" y="54350"/>
                </a:cubicBezTo>
                <a:cubicBezTo>
                  <a:pt x="16287" y="58849"/>
                  <a:pt x="21192" y="62146"/>
                  <a:pt x="18400" y="64186"/>
                </a:cubicBezTo>
                <a:cubicBezTo>
                  <a:pt x="15608" y="66226"/>
                  <a:pt x="6191" y="65535"/>
                  <a:pt x="2063" y="66593"/>
                </a:cubicBezTo>
                <a:cubicBezTo>
                  <a:pt x="-2064" y="67651"/>
                  <a:pt x="1292" y="68981"/>
                  <a:pt x="1186" y="69722"/>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13" name="Shape 329"/>
          <p:cNvSpPr/>
          <p:nvPr/>
        </p:nvSpPr>
        <p:spPr>
          <a:xfrm>
            <a:off x="4019558" y="1781103"/>
            <a:ext cx="1788304" cy="349894"/>
          </a:xfrm>
          <a:custGeom>
            <a:avLst/>
            <a:gdLst>
              <a:gd name="connsiteX0" fmla="*/ 415 w 10002"/>
              <a:gd name="connsiteY0" fmla="*/ 0 h 10000"/>
              <a:gd name="connsiteX1" fmla="*/ 708 w 10002"/>
              <a:gd name="connsiteY1" fmla="*/ 5000 h 10000"/>
              <a:gd name="connsiteX2" fmla="*/ 9002 w 10002"/>
              <a:gd name="connsiteY2" fmla="*/ 5966 h 10000"/>
              <a:gd name="connsiteX3" fmla="*/ 9964 w 10002"/>
              <a:gd name="connsiteY3" fmla="*/ 10000 h 10000"/>
              <a:gd name="connsiteX0" fmla="*/ 0 w 9587"/>
              <a:gd name="connsiteY0" fmla="*/ 0 h 10000"/>
              <a:gd name="connsiteX1" fmla="*/ 2158 w 9587"/>
              <a:gd name="connsiteY1" fmla="*/ 5363 h 10000"/>
              <a:gd name="connsiteX2" fmla="*/ 8587 w 9587"/>
              <a:gd name="connsiteY2" fmla="*/ 5966 h 10000"/>
              <a:gd name="connsiteX3" fmla="*/ 9549 w 9587"/>
              <a:gd name="connsiteY3" fmla="*/ 10000 h 10000"/>
              <a:gd name="connsiteX0" fmla="*/ 0 w 9960"/>
              <a:gd name="connsiteY0" fmla="*/ 0 h 10000"/>
              <a:gd name="connsiteX1" fmla="*/ 2251 w 9960"/>
              <a:gd name="connsiteY1" fmla="*/ 5363 h 10000"/>
              <a:gd name="connsiteX2" fmla="*/ 7189 w 9960"/>
              <a:gd name="connsiteY2" fmla="*/ 5240 h 10000"/>
              <a:gd name="connsiteX3" fmla="*/ 9960 w 9960"/>
              <a:gd name="connsiteY3" fmla="*/ 10000 h 10000"/>
            </a:gdLst>
            <a:ahLst/>
            <a:cxnLst>
              <a:cxn ang="0">
                <a:pos x="connsiteX0" y="connsiteY0"/>
              </a:cxn>
              <a:cxn ang="0">
                <a:pos x="connsiteX1" y="connsiteY1"/>
              </a:cxn>
              <a:cxn ang="0">
                <a:pos x="connsiteX2" y="connsiteY2"/>
              </a:cxn>
              <a:cxn ang="0">
                <a:pos x="connsiteX3" y="connsiteY3"/>
              </a:cxn>
            </a:cxnLst>
            <a:rect l="l" t="t" r="r" b="b"/>
            <a:pathLst>
              <a:path w="9960" h="10000" extrusionOk="0">
                <a:moveTo>
                  <a:pt x="0" y="0"/>
                </a:moveTo>
                <a:cubicBezTo>
                  <a:pt x="51" y="834"/>
                  <a:pt x="1053" y="4490"/>
                  <a:pt x="2251" y="5363"/>
                </a:cubicBezTo>
                <a:cubicBezTo>
                  <a:pt x="3449" y="6236"/>
                  <a:pt x="5579" y="4406"/>
                  <a:pt x="7189" y="5240"/>
                </a:cubicBezTo>
                <a:cubicBezTo>
                  <a:pt x="8798" y="6073"/>
                  <a:pt x="9787" y="8571"/>
                  <a:pt x="9960" y="1000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14" name="Shape 330"/>
          <p:cNvSpPr/>
          <p:nvPr/>
        </p:nvSpPr>
        <p:spPr>
          <a:xfrm>
            <a:off x="5916734" y="1861432"/>
            <a:ext cx="2475469" cy="2517485"/>
          </a:xfrm>
          <a:custGeom>
            <a:avLst/>
            <a:gdLst>
              <a:gd name="connsiteX0" fmla="*/ 0 w 56029"/>
              <a:gd name="connsiteY0" fmla="*/ 8684 h 73137"/>
              <a:gd name="connsiteX1" fmla="*/ 3492 w 56029"/>
              <a:gd name="connsiteY1" fmla="*/ 1382 h 73137"/>
              <a:gd name="connsiteX2" fmla="*/ 26987 w 56029"/>
              <a:gd name="connsiteY2" fmla="*/ 747 h 73137"/>
              <a:gd name="connsiteX3" fmla="*/ 48386 w 56029"/>
              <a:gd name="connsiteY3" fmla="*/ 9552 h 73137"/>
              <a:gd name="connsiteX4" fmla="*/ 55562 w 56029"/>
              <a:gd name="connsiteY4" fmla="*/ 36624 h 73137"/>
              <a:gd name="connsiteX5" fmla="*/ 36830 w 56029"/>
              <a:gd name="connsiteY5" fmla="*/ 39482 h 73137"/>
              <a:gd name="connsiteX6" fmla="*/ 36195 w 56029"/>
              <a:gd name="connsiteY6" fmla="*/ 52817 h 73137"/>
              <a:gd name="connsiteX7" fmla="*/ 51752 w 56029"/>
              <a:gd name="connsiteY7" fmla="*/ 55039 h 73137"/>
              <a:gd name="connsiteX8" fmla="*/ 50800 w 56029"/>
              <a:gd name="connsiteY8" fmla="*/ 73137 h 73137"/>
              <a:gd name="connsiteX0" fmla="*/ 0 w 57272"/>
              <a:gd name="connsiteY0" fmla="*/ 8684 h 73137"/>
              <a:gd name="connsiteX1" fmla="*/ 3492 w 57272"/>
              <a:gd name="connsiteY1" fmla="*/ 1382 h 73137"/>
              <a:gd name="connsiteX2" fmla="*/ 26987 w 57272"/>
              <a:gd name="connsiteY2" fmla="*/ 747 h 73137"/>
              <a:gd name="connsiteX3" fmla="*/ 48386 w 57272"/>
              <a:gd name="connsiteY3" fmla="*/ 9552 h 73137"/>
              <a:gd name="connsiteX4" fmla="*/ 56875 w 57272"/>
              <a:gd name="connsiteY4" fmla="*/ 31459 h 73137"/>
              <a:gd name="connsiteX5" fmla="*/ 36830 w 57272"/>
              <a:gd name="connsiteY5" fmla="*/ 39482 h 73137"/>
              <a:gd name="connsiteX6" fmla="*/ 36195 w 57272"/>
              <a:gd name="connsiteY6" fmla="*/ 52817 h 73137"/>
              <a:gd name="connsiteX7" fmla="*/ 51752 w 57272"/>
              <a:gd name="connsiteY7" fmla="*/ 55039 h 73137"/>
              <a:gd name="connsiteX8" fmla="*/ 50800 w 57272"/>
              <a:gd name="connsiteY8" fmla="*/ 73137 h 73137"/>
              <a:gd name="connsiteX0" fmla="*/ 0 w 56888"/>
              <a:gd name="connsiteY0" fmla="*/ 8684 h 73137"/>
              <a:gd name="connsiteX1" fmla="*/ 3492 w 56888"/>
              <a:gd name="connsiteY1" fmla="*/ 1382 h 73137"/>
              <a:gd name="connsiteX2" fmla="*/ 26987 w 56888"/>
              <a:gd name="connsiteY2" fmla="*/ 747 h 73137"/>
              <a:gd name="connsiteX3" fmla="*/ 48386 w 56888"/>
              <a:gd name="connsiteY3" fmla="*/ 9552 h 73137"/>
              <a:gd name="connsiteX4" fmla="*/ 56875 w 56888"/>
              <a:gd name="connsiteY4" fmla="*/ 31459 h 73137"/>
              <a:gd name="connsiteX5" fmla="*/ 46753 w 56888"/>
              <a:gd name="connsiteY5" fmla="*/ 38744 h 73137"/>
              <a:gd name="connsiteX6" fmla="*/ 36195 w 56888"/>
              <a:gd name="connsiteY6" fmla="*/ 52817 h 73137"/>
              <a:gd name="connsiteX7" fmla="*/ 51752 w 56888"/>
              <a:gd name="connsiteY7" fmla="*/ 55039 h 73137"/>
              <a:gd name="connsiteX8" fmla="*/ 50800 w 56888"/>
              <a:gd name="connsiteY8" fmla="*/ 73137 h 73137"/>
              <a:gd name="connsiteX0" fmla="*/ 0 w 56888"/>
              <a:gd name="connsiteY0" fmla="*/ 8684 h 73137"/>
              <a:gd name="connsiteX1" fmla="*/ 3492 w 56888"/>
              <a:gd name="connsiteY1" fmla="*/ 1382 h 73137"/>
              <a:gd name="connsiteX2" fmla="*/ 26987 w 56888"/>
              <a:gd name="connsiteY2" fmla="*/ 747 h 73137"/>
              <a:gd name="connsiteX3" fmla="*/ 48386 w 56888"/>
              <a:gd name="connsiteY3" fmla="*/ 9552 h 73137"/>
              <a:gd name="connsiteX4" fmla="*/ 56875 w 56888"/>
              <a:gd name="connsiteY4" fmla="*/ 31459 h 73137"/>
              <a:gd name="connsiteX5" fmla="*/ 46753 w 56888"/>
              <a:gd name="connsiteY5" fmla="*/ 38744 h 73137"/>
              <a:gd name="connsiteX6" fmla="*/ 43783 w 56888"/>
              <a:gd name="connsiteY6" fmla="*/ 51341 h 73137"/>
              <a:gd name="connsiteX7" fmla="*/ 51752 w 56888"/>
              <a:gd name="connsiteY7" fmla="*/ 55039 h 73137"/>
              <a:gd name="connsiteX8" fmla="*/ 50800 w 56888"/>
              <a:gd name="connsiteY8" fmla="*/ 73137 h 73137"/>
              <a:gd name="connsiteX0" fmla="*/ 0 w 56888"/>
              <a:gd name="connsiteY0" fmla="*/ 8684 h 73137"/>
              <a:gd name="connsiteX1" fmla="*/ 11372 w 56888"/>
              <a:gd name="connsiteY1" fmla="*/ 1382 h 73137"/>
              <a:gd name="connsiteX2" fmla="*/ 26987 w 56888"/>
              <a:gd name="connsiteY2" fmla="*/ 747 h 73137"/>
              <a:gd name="connsiteX3" fmla="*/ 48386 w 56888"/>
              <a:gd name="connsiteY3" fmla="*/ 9552 h 73137"/>
              <a:gd name="connsiteX4" fmla="*/ 56875 w 56888"/>
              <a:gd name="connsiteY4" fmla="*/ 31459 h 73137"/>
              <a:gd name="connsiteX5" fmla="*/ 46753 w 56888"/>
              <a:gd name="connsiteY5" fmla="*/ 38744 h 73137"/>
              <a:gd name="connsiteX6" fmla="*/ 43783 w 56888"/>
              <a:gd name="connsiteY6" fmla="*/ 51341 h 73137"/>
              <a:gd name="connsiteX7" fmla="*/ 51752 w 56888"/>
              <a:gd name="connsiteY7" fmla="*/ 55039 h 73137"/>
              <a:gd name="connsiteX8" fmla="*/ 50800 w 56888"/>
              <a:gd name="connsiteY8" fmla="*/ 73137 h 73137"/>
              <a:gd name="connsiteX0" fmla="*/ 0 w 56888"/>
              <a:gd name="connsiteY0" fmla="*/ 8684 h 73137"/>
              <a:gd name="connsiteX1" fmla="*/ 11372 w 56888"/>
              <a:gd name="connsiteY1" fmla="*/ 1382 h 73137"/>
              <a:gd name="connsiteX2" fmla="*/ 26987 w 56888"/>
              <a:gd name="connsiteY2" fmla="*/ 747 h 73137"/>
              <a:gd name="connsiteX3" fmla="*/ 48386 w 56888"/>
              <a:gd name="connsiteY3" fmla="*/ 9552 h 73137"/>
              <a:gd name="connsiteX4" fmla="*/ 56875 w 56888"/>
              <a:gd name="connsiteY4" fmla="*/ 31459 h 73137"/>
              <a:gd name="connsiteX5" fmla="*/ 46753 w 56888"/>
              <a:gd name="connsiteY5" fmla="*/ 38744 h 73137"/>
              <a:gd name="connsiteX6" fmla="*/ 46702 w 56888"/>
              <a:gd name="connsiteY6" fmla="*/ 50419 h 73137"/>
              <a:gd name="connsiteX7" fmla="*/ 51752 w 56888"/>
              <a:gd name="connsiteY7" fmla="*/ 55039 h 73137"/>
              <a:gd name="connsiteX8" fmla="*/ 50800 w 56888"/>
              <a:gd name="connsiteY8" fmla="*/ 73137 h 73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88" h="73137" extrusionOk="0">
                <a:moveTo>
                  <a:pt x="0" y="8684"/>
                </a:moveTo>
                <a:cubicBezTo>
                  <a:pt x="582" y="7467"/>
                  <a:pt x="6874" y="2705"/>
                  <a:pt x="11372" y="1382"/>
                </a:cubicBezTo>
                <a:cubicBezTo>
                  <a:pt x="15870" y="59"/>
                  <a:pt x="20818" y="-615"/>
                  <a:pt x="26987" y="747"/>
                </a:cubicBezTo>
                <a:cubicBezTo>
                  <a:pt x="33156" y="2109"/>
                  <a:pt x="43405" y="4433"/>
                  <a:pt x="48386" y="9552"/>
                </a:cubicBezTo>
                <a:cubicBezTo>
                  <a:pt x="53367" y="14671"/>
                  <a:pt x="57147" y="26594"/>
                  <a:pt x="56875" y="31459"/>
                </a:cubicBezTo>
                <a:cubicBezTo>
                  <a:pt x="56603" y="36324"/>
                  <a:pt x="48449" y="35584"/>
                  <a:pt x="46753" y="38744"/>
                </a:cubicBezTo>
                <a:cubicBezTo>
                  <a:pt x="45058" y="41904"/>
                  <a:pt x="45869" y="47703"/>
                  <a:pt x="46702" y="50419"/>
                </a:cubicBezTo>
                <a:cubicBezTo>
                  <a:pt x="47535" y="53135"/>
                  <a:pt x="49318" y="51652"/>
                  <a:pt x="51752" y="55039"/>
                </a:cubicBezTo>
                <a:cubicBezTo>
                  <a:pt x="54186" y="58426"/>
                  <a:pt x="50959" y="70121"/>
                  <a:pt x="50800" y="73137"/>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15" name="Shape 358"/>
          <p:cNvSpPr/>
          <p:nvPr/>
        </p:nvSpPr>
        <p:spPr>
          <a:xfrm>
            <a:off x="1851352" y="1365268"/>
            <a:ext cx="344216" cy="149484"/>
          </a:xfrm>
          <a:custGeom>
            <a:avLst/>
            <a:gdLst/>
            <a:ahLst/>
            <a:cxnLst/>
            <a:rect l="0" t="0" r="0" b="0"/>
            <a:pathLst>
              <a:path w="8572" h="8890" extrusionOk="0">
                <a:moveTo>
                  <a:pt x="8572" y="0"/>
                </a:moveTo>
                <a:cubicBezTo>
                  <a:pt x="7408" y="1005"/>
                  <a:pt x="3016" y="4550"/>
                  <a:pt x="1587" y="6032"/>
                </a:cubicBezTo>
                <a:cubicBezTo>
                  <a:pt x="158" y="7514"/>
                  <a:pt x="265" y="8414"/>
                  <a:pt x="0" y="889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16" name="Shape 359"/>
          <p:cNvSpPr/>
          <p:nvPr/>
        </p:nvSpPr>
        <p:spPr>
          <a:xfrm>
            <a:off x="1876139" y="1778211"/>
            <a:ext cx="749288" cy="321720"/>
          </a:xfrm>
          <a:custGeom>
            <a:avLst/>
            <a:gdLst/>
            <a:ahLst/>
            <a:cxnLst/>
            <a:rect l="0" t="0" r="0" b="0"/>
            <a:pathLst>
              <a:path w="23177" h="10477" extrusionOk="0">
                <a:moveTo>
                  <a:pt x="0" y="0"/>
                </a:moveTo>
                <a:cubicBezTo>
                  <a:pt x="1111" y="1376"/>
                  <a:pt x="2804" y="6509"/>
                  <a:pt x="6667" y="8255"/>
                </a:cubicBezTo>
                <a:cubicBezTo>
                  <a:pt x="10530" y="10001"/>
                  <a:pt x="20425" y="10107"/>
                  <a:pt x="23177" y="10477"/>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17" name="Shape 360"/>
          <p:cNvSpPr/>
          <p:nvPr/>
        </p:nvSpPr>
        <p:spPr>
          <a:xfrm flipV="1">
            <a:off x="2634531" y="1648679"/>
            <a:ext cx="910335" cy="55675"/>
          </a:xfrm>
          <a:custGeom>
            <a:avLst/>
            <a:gdLst/>
            <a:ahLst/>
            <a:cxnLst/>
            <a:rect l="0" t="0" r="0" b="0"/>
            <a:pathLst>
              <a:path w="27622" h="635" extrusionOk="0">
                <a:moveTo>
                  <a:pt x="0" y="635"/>
                </a:moveTo>
                <a:cubicBezTo>
                  <a:pt x="4604" y="529"/>
                  <a:pt x="23018" y="106"/>
                  <a:pt x="27622" y="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18" name="Shape 361"/>
          <p:cNvSpPr/>
          <p:nvPr/>
        </p:nvSpPr>
        <p:spPr>
          <a:xfrm>
            <a:off x="2353226" y="1373629"/>
            <a:ext cx="2974996" cy="167073"/>
          </a:xfrm>
          <a:custGeom>
            <a:avLst/>
            <a:gdLst/>
            <a:ahLst/>
            <a:cxnLst/>
            <a:rect l="0" t="0" r="0" b="0"/>
            <a:pathLst>
              <a:path w="86995" h="7369" extrusionOk="0">
                <a:moveTo>
                  <a:pt x="0" y="7369"/>
                </a:moveTo>
                <a:cubicBezTo>
                  <a:pt x="7514" y="6152"/>
                  <a:pt x="30586" y="331"/>
                  <a:pt x="45085" y="66"/>
                </a:cubicBezTo>
                <a:cubicBezTo>
                  <a:pt x="59584" y="-199"/>
                  <a:pt x="80010" y="4829"/>
                  <a:pt x="86995" y="5781"/>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19" name="Shape 362"/>
          <p:cNvSpPr/>
          <p:nvPr/>
        </p:nvSpPr>
        <p:spPr>
          <a:xfrm>
            <a:off x="4672243" y="1610816"/>
            <a:ext cx="370400" cy="95267"/>
          </a:xfrm>
          <a:custGeom>
            <a:avLst/>
            <a:gdLst/>
            <a:ahLst/>
            <a:cxnLst/>
            <a:rect l="0" t="0" r="0" b="0"/>
            <a:pathLst>
              <a:path w="11112" h="2858" extrusionOk="0">
                <a:moveTo>
                  <a:pt x="0" y="2858"/>
                </a:moveTo>
                <a:cubicBezTo>
                  <a:pt x="1852" y="2382"/>
                  <a:pt x="9260" y="476"/>
                  <a:pt x="11112" y="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20" name="Shape 363"/>
          <p:cNvSpPr/>
          <p:nvPr/>
        </p:nvSpPr>
        <p:spPr>
          <a:xfrm>
            <a:off x="3587284" y="1788351"/>
            <a:ext cx="316764" cy="316890"/>
          </a:xfrm>
          <a:custGeom>
            <a:avLst/>
            <a:gdLst>
              <a:gd name="connsiteX0" fmla="*/ 10000 w 10000"/>
              <a:gd name="connsiteY0" fmla="*/ 0 h 9276"/>
              <a:gd name="connsiteX1" fmla="*/ 7344 w 10000"/>
              <a:gd name="connsiteY1" fmla="*/ 5001 h 9276"/>
              <a:gd name="connsiteX2" fmla="*/ 0 w 10000"/>
              <a:gd name="connsiteY2" fmla="*/ 9276 h 9276"/>
            </a:gdLst>
            <a:ahLst/>
            <a:cxnLst>
              <a:cxn ang="0">
                <a:pos x="connsiteX0" y="connsiteY0"/>
              </a:cxn>
              <a:cxn ang="0">
                <a:pos x="connsiteX1" y="connsiteY1"/>
              </a:cxn>
              <a:cxn ang="0">
                <a:pos x="connsiteX2" y="connsiteY2"/>
              </a:cxn>
            </a:cxnLst>
            <a:rect l="l" t="t" r="r" b="b"/>
            <a:pathLst>
              <a:path w="10000" h="9276" extrusionOk="0">
                <a:moveTo>
                  <a:pt x="10000" y="0"/>
                </a:moveTo>
                <a:cubicBezTo>
                  <a:pt x="9390" y="1546"/>
                  <a:pt x="9011" y="3455"/>
                  <a:pt x="7344" y="5001"/>
                </a:cubicBezTo>
                <a:cubicBezTo>
                  <a:pt x="5677" y="6547"/>
                  <a:pt x="1057" y="9276"/>
                  <a:pt x="0" y="9276"/>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21" name="Shape 364"/>
          <p:cNvSpPr/>
          <p:nvPr/>
        </p:nvSpPr>
        <p:spPr>
          <a:xfrm>
            <a:off x="3055425" y="2208230"/>
            <a:ext cx="2476389" cy="208643"/>
          </a:xfrm>
          <a:custGeom>
            <a:avLst/>
            <a:gdLst>
              <a:gd name="connsiteX0" fmla="*/ 409 w 10941"/>
              <a:gd name="connsiteY0" fmla="*/ 0 h 15042"/>
              <a:gd name="connsiteX1" fmla="*/ 814 w 10941"/>
              <a:gd name="connsiteY1" fmla="*/ 10000 h 15042"/>
              <a:gd name="connsiteX2" fmla="*/ 10941 w 10941"/>
              <a:gd name="connsiteY2" fmla="*/ 14767 h 15042"/>
              <a:gd name="connsiteX0" fmla="*/ 0 w 10532"/>
              <a:gd name="connsiteY0" fmla="*/ 0 h 15163"/>
              <a:gd name="connsiteX1" fmla="*/ 1647 w 10532"/>
              <a:gd name="connsiteY1" fmla="*/ 12307 h 15163"/>
              <a:gd name="connsiteX2" fmla="*/ 10532 w 10532"/>
              <a:gd name="connsiteY2" fmla="*/ 14767 h 15163"/>
            </a:gdLst>
            <a:ahLst/>
            <a:cxnLst>
              <a:cxn ang="0">
                <a:pos x="connsiteX0" y="connsiteY0"/>
              </a:cxn>
              <a:cxn ang="0">
                <a:pos x="connsiteX1" y="connsiteY1"/>
              </a:cxn>
              <a:cxn ang="0">
                <a:pos x="connsiteX2" y="connsiteY2"/>
              </a:cxn>
            </a:cxnLst>
            <a:rect l="l" t="t" r="r" b="b"/>
            <a:pathLst>
              <a:path w="10532" h="15163" extrusionOk="0">
                <a:moveTo>
                  <a:pt x="0" y="0"/>
                </a:moveTo>
                <a:cubicBezTo>
                  <a:pt x="67" y="1667"/>
                  <a:pt x="49" y="12307"/>
                  <a:pt x="1647" y="12307"/>
                </a:cubicBezTo>
                <a:cubicBezTo>
                  <a:pt x="3245" y="12307"/>
                  <a:pt x="9002" y="16434"/>
                  <a:pt x="10532" y="14767"/>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22" name="Shape 365"/>
          <p:cNvSpPr/>
          <p:nvPr/>
        </p:nvSpPr>
        <p:spPr>
          <a:xfrm>
            <a:off x="6274368" y="2334599"/>
            <a:ext cx="1001199" cy="395900"/>
          </a:xfrm>
          <a:custGeom>
            <a:avLst/>
            <a:gdLst>
              <a:gd name="connsiteX0" fmla="*/ 0 w 30036"/>
              <a:gd name="connsiteY0" fmla="*/ 42 h 11916"/>
              <a:gd name="connsiteX1" fmla="*/ 27814 w 30036"/>
              <a:gd name="connsiteY1" fmla="*/ 1439 h 11916"/>
              <a:gd name="connsiteX2" fmla="*/ 30036 w 30036"/>
              <a:gd name="connsiteY2" fmla="*/ 11916 h 11916"/>
              <a:gd name="connsiteX0" fmla="*/ 0 w 30036"/>
              <a:gd name="connsiteY0" fmla="*/ 2 h 11876"/>
              <a:gd name="connsiteX1" fmla="*/ 19622 w 30036"/>
              <a:gd name="connsiteY1" fmla="*/ 2733 h 11876"/>
              <a:gd name="connsiteX2" fmla="*/ 30036 w 30036"/>
              <a:gd name="connsiteY2" fmla="*/ 11876 h 11876"/>
              <a:gd name="connsiteX0" fmla="*/ 0 w 30036"/>
              <a:gd name="connsiteY0" fmla="*/ 2 h 11876"/>
              <a:gd name="connsiteX1" fmla="*/ 18479 w 30036"/>
              <a:gd name="connsiteY1" fmla="*/ 3304 h 11876"/>
              <a:gd name="connsiteX2" fmla="*/ 30036 w 30036"/>
              <a:gd name="connsiteY2" fmla="*/ 11876 h 11876"/>
              <a:gd name="connsiteX0" fmla="*/ 0 w 30036"/>
              <a:gd name="connsiteY0" fmla="*/ 2 h 11876"/>
              <a:gd name="connsiteX1" fmla="*/ 18479 w 30036"/>
              <a:gd name="connsiteY1" fmla="*/ 3304 h 11876"/>
              <a:gd name="connsiteX2" fmla="*/ 30036 w 30036"/>
              <a:gd name="connsiteY2" fmla="*/ 11876 h 11876"/>
              <a:gd name="connsiteX0" fmla="*/ 0 w 30036"/>
              <a:gd name="connsiteY0" fmla="*/ 3 h 11877"/>
              <a:gd name="connsiteX1" fmla="*/ 18479 w 30036"/>
              <a:gd name="connsiteY1" fmla="*/ 3305 h 11877"/>
              <a:gd name="connsiteX2" fmla="*/ 30036 w 30036"/>
              <a:gd name="connsiteY2" fmla="*/ 11877 h 11877"/>
            </a:gdLst>
            <a:ahLst/>
            <a:cxnLst>
              <a:cxn ang="0">
                <a:pos x="connsiteX0" y="connsiteY0"/>
              </a:cxn>
              <a:cxn ang="0">
                <a:pos x="connsiteX1" y="connsiteY1"/>
              </a:cxn>
              <a:cxn ang="0">
                <a:pos x="connsiteX2" y="connsiteY2"/>
              </a:cxn>
            </a:cxnLst>
            <a:rect l="l" t="t" r="r" b="b"/>
            <a:pathLst>
              <a:path w="30036" h="11877" extrusionOk="0">
                <a:moveTo>
                  <a:pt x="0" y="3"/>
                </a:moveTo>
                <a:cubicBezTo>
                  <a:pt x="1746" y="-50"/>
                  <a:pt x="12171" y="469"/>
                  <a:pt x="18479" y="3305"/>
                </a:cubicBezTo>
                <a:cubicBezTo>
                  <a:pt x="26692" y="6332"/>
                  <a:pt x="29666" y="10131"/>
                  <a:pt x="30036" y="11877"/>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23" name="Shape 366"/>
          <p:cNvSpPr/>
          <p:nvPr/>
        </p:nvSpPr>
        <p:spPr>
          <a:xfrm>
            <a:off x="3986113" y="1790852"/>
            <a:ext cx="2278522" cy="1001846"/>
          </a:xfrm>
          <a:custGeom>
            <a:avLst/>
            <a:gdLst>
              <a:gd name="connsiteX0" fmla="*/ 0 w 55563"/>
              <a:gd name="connsiteY0" fmla="*/ 0 h 26670"/>
              <a:gd name="connsiteX1" fmla="*/ 3175 w 55563"/>
              <a:gd name="connsiteY1" fmla="*/ 8890 h 26670"/>
              <a:gd name="connsiteX2" fmla="*/ 19539 w 55563"/>
              <a:gd name="connsiteY2" fmla="*/ 13624 h 26670"/>
              <a:gd name="connsiteX3" fmla="*/ 29528 w 55563"/>
              <a:gd name="connsiteY3" fmla="*/ 24130 h 26670"/>
              <a:gd name="connsiteX4" fmla="*/ 55563 w 55563"/>
              <a:gd name="connsiteY4" fmla="*/ 26670 h 26670"/>
              <a:gd name="connsiteX0" fmla="*/ 0 w 55563"/>
              <a:gd name="connsiteY0" fmla="*/ 0 h 26670"/>
              <a:gd name="connsiteX1" fmla="*/ 3175 w 55563"/>
              <a:gd name="connsiteY1" fmla="*/ 8890 h 26670"/>
              <a:gd name="connsiteX2" fmla="*/ 19539 w 55563"/>
              <a:gd name="connsiteY2" fmla="*/ 13624 h 26670"/>
              <a:gd name="connsiteX3" fmla="*/ 36883 w 55563"/>
              <a:gd name="connsiteY3" fmla="*/ 22407 h 26670"/>
              <a:gd name="connsiteX4" fmla="*/ 55563 w 55563"/>
              <a:gd name="connsiteY4" fmla="*/ 26670 h 26670"/>
              <a:gd name="connsiteX0" fmla="*/ 0 w 61379"/>
              <a:gd name="connsiteY0" fmla="*/ 0 h 27187"/>
              <a:gd name="connsiteX1" fmla="*/ 8991 w 61379"/>
              <a:gd name="connsiteY1" fmla="*/ 9407 h 27187"/>
              <a:gd name="connsiteX2" fmla="*/ 25355 w 61379"/>
              <a:gd name="connsiteY2" fmla="*/ 14141 h 27187"/>
              <a:gd name="connsiteX3" fmla="*/ 42699 w 61379"/>
              <a:gd name="connsiteY3" fmla="*/ 22924 h 27187"/>
              <a:gd name="connsiteX4" fmla="*/ 61379 w 61379"/>
              <a:gd name="connsiteY4" fmla="*/ 27187 h 27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9" h="27187" extrusionOk="0">
                <a:moveTo>
                  <a:pt x="0" y="0"/>
                </a:moveTo>
                <a:cubicBezTo>
                  <a:pt x="529" y="1482"/>
                  <a:pt x="4765" y="7050"/>
                  <a:pt x="8991" y="9407"/>
                </a:cubicBezTo>
                <a:cubicBezTo>
                  <a:pt x="13217" y="11764"/>
                  <a:pt x="19737" y="11888"/>
                  <a:pt x="25355" y="14141"/>
                </a:cubicBezTo>
                <a:cubicBezTo>
                  <a:pt x="30973" y="16394"/>
                  <a:pt x="36667" y="19802"/>
                  <a:pt x="42699" y="22924"/>
                </a:cubicBezTo>
                <a:cubicBezTo>
                  <a:pt x="48732" y="26046"/>
                  <a:pt x="57040" y="26764"/>
                  <a:pt x="61379" y="27187"/>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24" name="Shape 367"/>
          <p:cNvSpPr/>
          <p:nvPr/>
        </p:nvSpPr>
        <p:spPr>
          <a:xfrm>
            <a:off x="1552123" y="2182301"/>
            <a:ext cx="1405434" cy="582067"/>
          </a:xfrm>
          <a:custGeom>
            <a:avLst/>
            <a:gdLst>
              <a:gd name="connsiteX0" fmla="*/ 43553 w 43553"/>
              <a:gd name="connsiteY0" fmla="*/ 0 h 20891"/>
              <a:gd name="connsiteX1" fmla="*/ 34981 w 43553"/>
              <a:gd name="connsiteY1" fmla="*/ 9779 h 20891"/>
              <a:gd name="connsiteX2" fmla="*/ 2596 w 43553"/>
              <a:gd name="connsiteY2" fmla="*/ 7874 h 20891"/>
              <a:gd name="connsiteX3" fmla="*/ 1961 w 43553"/>
              <a:gd name="connsiteY3" fmla="*/ 20891 h 20891"/>
              <a:gd name="connsiteX0" fmla="*/ 43553 w 43553"/>
              <a:gd name="connsiteY0" fmla="*/ 0 h 20891"/>
              <a:gd name="connsiteX1" fmla="*/ 31362 w 43553"/>
              <a:gd name="connsiteY1" fmla="*/ 5779 h 20891"/>
              <a:gd name="connsiteX2" fmla="*/ 2596 w 43553"/>
              <a:gd name="connsiteY2" fmla="*/ 7874 h 20891"/>
              <a:gd name="connsiteX3" fmla="*/ 1961 w 43553"/>
              <a:gd name="connsiteY3" fmla="*/ 20891 h 20891"/>
              <a:gd name="connsiteX0" fmla="*/ 43730 w 43730"/>
              <a:gd name="connsiteY0" fmla="*/ 0 h 17462"/>
              <a:gd name="connsiteX1" fmla="*/ 31539 w 43730"/>
              <a:gd name="connsiteY1" fmla="*/ 5779 h 17462"/>
              <a:gd name="connsiteX2" fmla="*/ 2773 w 43730"/>
              <a:gd name="connsiteY2" fmla="*/ 7874 h 17462"/>
              <a:gd name="connsiteX3" fmla="*/ 1567 w 43730"/>
              <a:gd name="connsiteY3" fmla="*/ 17462 h 17462"/>
              <a:gd name="connsiteX0" fmla="*/ 42163 w 42163"/>
              <a:gd name="connsiteY0" fmla="*/ 0 h 17462"/>
              <a:gd name="connsiteX1" fmla="*/ 29972 w 42163"/>
              <a:gd name="connsiteY1" fmla="*/ 5779 h 17462"/>
              <a:gd name="connsiteX2" fmla="*/ 12826 w 42163"/>
              <a:gd name="connsiteY2" fmla="*/ 9208 h 17462"/>
              <a:gd name="connsiteX3" fmla="*/ 0 w 42163"/>
              <a:gd name="connsiteY3" fmla="*/ 17462 h 17462"/>
            </a:gdLst>
            <a:ahLst/>
            <a:cxnLst>
              <a:cxn ang="0">
                <a:pos x="connsiteX0" y="connsiteY0"/>
              </a:cxn>
              <a:cxn ang="0">
                <a:pos x="connsiteX1" y="connsiteY1"/>
              </a:cxn>
              <a:cxn ang="0">
                <a:pos x="connsiteX2" y="connsiteY2"/>
              </a:cxn>
              <a:cxn ang="0">
                <a:pos x="connsiteX3" y="connsiteY3"/>
              </a:cxn>
            </a:cxnLst>
            <a:rect l="l" t="t" r="r" b="b"/>
            <a:pathLst>
              <a:path w="42163" h="17462" extrusionOk="0">
                <a:moveTo>
                  <a:pt x="42163" y="0"/>
                </a:moveTo>
                <a:cubicBezTo>
                  <a:pt x="42004" y="741"/>
                  <a:pt x="34861" y="4244"/>
                  <a:pt x="29972" y="5779"/>
                </a:cubicBezTo>
                <a:cubicBezTo>
                  <a:pt x="25083" y="7314"/>
                  <a:pt x="18329" y="7356"/>
                  <a:pt x="12826" y="9208"/>
                </a:cubicBezTo>
                <a:cubicBezTo>
                  <a:pt x="7323" y="11060"/>
                  <a:pt x="106" y="15293"/>
                  <a:pt x="0" y="17462"/>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25" name="Shape 368"/>
          <p:cNvSpPr/>
          <p:nvPr/>
        </p:nvSpPr>
        <p:spPr>
          <a:xfrm>
            <a:off x="1757435" y="1744133"/>
            <a:ext cx="1018134" cy="893233"/>
          </a:xfrm>
          <a:custGeom>
            <a:avLst/>
            <a:gdLst>
              <a:gd name="connsiteX0" fmla="*/ 7015 w 25557"/>
              <a:gd name="connsiteY0" fmla="*/ 0 h 28369"/>
              <a:gd name="connsiteX1" fmla="*/ 157 w 25557"/>
              <a:gd name="connsiteY1" fmla="*/ 13399 h 28369"/>
              <a:gd name="connsiteX2" fmla="*/ 15714 w 25557"/>
              <a:gd name="connsiteY2" fmla="*/ 26734 h 28369"/>
              <a:gd name="connsiteX3" fmla="*/ 25557 w 25557"/>
              <a:gd name="connsiteY3" fmla="*/ 28321 h 28369"/>
              <a:gd name="connsiteX0" fmla="*/ 7015 w 37559"/>
              <a:gd name="connsiteY0" fmla="*/ 0 h 27798"/>
              <a:gd name="connsiteX1" fmla="*/ 157 w 37559"/>
              <a:gd name="connsiteY1" fmla="*/ 13399 h 27798"/>
              <a:gd name="connsiteX2" fmla="*/ 15714 w 37559"/>
              <a:gd name="connsiteY2" fmla="*/ 26734 h 27798"/>
              <a:gd name="connsiteX3" fmla="*/ 37559 w 37559"/>
              <a:gd name="connsiteY3" fmla="*/ 26797 h 27798"/>
              <a:gd name="connsiteX0" fmla="*/ 7197 w 37741"/>
              <a:gd name="connsiteY0" fmla="*/ 0 h 26797"/>
              <a:gd name="connsiteX1" fmla="*/ 339 w 37741"/>
              <a:gd name="connsiteY1" fmla="*/ 13399 h 26797"/>
              <a:gd name="connsiteX2" fmla="*/ 20849 w 37741"/>
              <a:gd name="connsiteY2" fmla="*/ 22352 h 26797"/>
              <a:gd name="connsiteX3" fmla="*/ 37741 w 37741"/>
              <a:gd name="connsiteY3" fmla="*/ 26797 h 26797"/>
              <a:gd name="connsiteX0" fmla="*/ 0 w 30544"/>
              <a:gd name="connsiteY0" fmla="*/ 0 h 26797"/>
              <a:gd name="connsiteX1" fmla="*/ 4191 w 30544"/>
              <a:gd name="connsiteY1" fmla="*/ 12637 h 26797"/>
              <a:gd name="connsiteX2" fmla="*/ 13652 w 30544"/>
              <a:gd name="connsiteY2" fmla="*/ 22352 h 26797"/>
              <a:gd name="connsiteX3" fmla="*/ 30544 w 30544"/>
              <a:gd name="connsiteY3" fmla="*/ 26797 h 26797"/>
            </a:gdLst>
            <a:ahLst/>
            <a:cxnLst>
              <a:cxn ang="0">
                <a:pos x="connsiteX0" y="connsiteY0"/>
              </a:cxn>
              <a:cxn ang="0">
                <a:pos x="connsiteX1" y="connsiteY1"/>
              </a:cxn>
              <a:cxn ang="0">
                <a:pos x="connsiteX2" y="connsiteY2"/>
              </a:cxn>
              <a:cxn ang="0">
                <a:pos x="connsiteX3" y="connsiteY3"/>
              </a:cxn>
            </a:cxnLst>
            <a:rect l="l" t="t" r="r" b="b"/>
            <a:pathLst>
              <a:path w="30544" h="26797" extrusionOk="0">
                <a:moveTo>
                  <a:pt x="0" y="0"/>
                </a:moveTo>
                <a:cubicBezTo>
                  <a:pt x="794" y="1217"/>
                  <a:pt x="1916" y="8912"/>
                  <a:pt x="4191" y="12637"/>
                </a:cubicBezTo>
                <a:cubicBezTo>
                  <a:pt x="6466" y="16362"/>
                  <a:pt x="9419" y="19865"/>
                  <a:pt x="13652" y="22352"/>
                </a:cubicBezTo>
                <a:cubicBezTo>
                  <a:pt x="17885" y="24839"/>
                  <a:pt x="28904" y="26533"/>
                  <a:pt x="30544" y="26797"/>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26" name="Shape 369"/>
          <p:cNvSpPr/>
          <p:nvPr/>
        </p:nvSpPr>
        <p:spPr>
          <a:xfrm>
            <a:off x="2246355" y="2973940"/>
            <a:ext cx="2444686" cy="107931"/>
          </a:xfrm>
          <a:custGeom>
            <a:avLst/>
            <a:gdLst>
              <a:gd name="connsiteX0" fmla="*/ 0 w 8723"/>
              <a:gd name="connsiteY0" fmla="*/ 0 h 14000"/>
              <a:gd name="connsiteX1" fmla="*/ 8723 w 8723"/>
              <a:gd name="connsiteY1" fmla="*/ 14000 h 14000"/>
              <a:gd name="connsiteX0" fmla="*/ 0 w 10580"/>
              <a:gd name="connsiteY0" fmla="*/ 0 h 3714"/>
              <a:gd name="connsiteX1" fmla="*/ 10580 w 10580"/>
              <a:gd name="connsiteY1" fmla="*/ 3714 h 3714"/>
              <a:gd name="connsiteX0" fmla="*/ 0 w 10052"/>
              <a:gd name="connsiteY0" fmla="*/ 0 h 13077"/>
              <a:gd name="connsiteX1" fmla="*/ 10052 w 10052"/>
              <a:gd name="connsiteY1" fmla="*/ 13077 h 13077"/>
            </a:gdLst>
            <a:ahLst/>
            <a:cxnLst>
              <a:cxn ang="0">
                <a:pos x="connsiteX0" y="connsiteY0"/>
              </a:cxn>
              <a:cxn ang="0">
                <a:pos x="connsiteX1" y="connsiteY1"/>
              </a:cxn>
            </a:cxnLst>
            <a:rect l="l" t="t" r="r" b="b"/>
            <a:pathLst>
              <a:path w="10052" h="13077" extrusionOk="0">
                <a:moveTo>
                  <a:pt x="0" y="0"/>
                </a:moveTo>
                <a:cubicBezTo>
                  <a:pt x="1806" y="3207"/>
                  <a:pt x="8246" y="9870"/>
                  <a:pt x="10052" y="13077"/>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27" name="Shape 370"/>
          <p:cNvSpPr/>
          <p:nvPr/>
        </p:nvSpPr>
        <p:spPr>
          <a:xfrm>
            <a:off x="4822099" y="3161339"/>
            <a:ext cx="806522" cy="453940"/>
          </a:xfrm>
          <a:custGeom>
            <a:avLst/>
            <a:gdLst>
              <a:gd name="connsiteX0" fmla="*/ 0 w 30143"/>
              <a:gd name="connsiteY0" fmla="*/ 0 h 13273"/>
              <a:gd name="connsiteX1" fmla="*/ 30143 w 30143"/>
              <a:gd name="connsiteY1" fmla="*/ 13273 h 13273"/>
              <a:gd name="connsiteX0" fmla="*/ 0 w 30143"/>
              <a:gd name="connsiteY0" fmla="*/ 0 h 13273"/>
              <a:gd name="connsiteX1" fmla="*/ 5666 w 30143"/>
              <a:gd name="connsiteY1" fmla="*/ 3314 h 13273"/>
              <a:gd name="connsiteX2" fmla="*/ 30143 w 30143"/>
              <a:gd name="connsiteY2" fmla="*/ 13273 h 13273"/>
              <a:gd name="connsiteX0" fmla="*/ 0 w 30143"/>
              <a:gd name="connsiteY0" fmla="*/ 0 h 13273"/>
              <a:gd name="connsiteX1" fmla="*/ 4380 w 30143"/>
              <a:gd name="connsiteY1" fmla="*/ 10678 h 13273"/>
              <a:gd name="connsiteX2" fmla="*/ 30143 w 30143"/>
              <a:gd name="connsiteY2" fmla="*/ 13273 h 13273"/>
              <a:gd name="connsiteX0" fmla="*/ 4608 w 34751"/>
              <a:gd name="connsiteY0" fmla="*/ 0 h 13273"/>
              <a:gd name="connsiteX1" fmla="*/ 8988 w 34751"/>
              <a:gd name="connsiteY1" fmla="*/ 10678 h 13273"/>
              <a:gd name="connsiteX2" fmla="*/ 34751 w 34751"/>
              <a:gd name="connsiteY2" fmla="*/ 13273 h 13273"/>
              <a:gd name="connsiteX0" fmla="*/ 4608 w 34751"/>
              <a:gd name="connsiteY0" fmla="*/ 0 h 13463"/>
              <a:gd name="connsiteX1" fmla="*/ 8988 w 34751"/>
              <a:gd name="connsiteY1" fmla="*/ 10678 h 13463"/>
              <a:gd name="connsiteX2" fmla="*/ 34751 w 34751"/>
              <a:gd name="connsiteY2" fmla="*/ 13273 h 13463"/>
              <a:gd name="connsiteX0" fmla="*/ 4039 w 34182"/>
              <a:gd name="connsiteY0" fmla="*/ 0 h 15467"/>
              <a:gd name="connsiteX1" fmla="*/ 9276 w 34182"/>
              <a:gd name="connsiteY1" fmla="*/ 13405 h 15467"/>
              <a:gd name="connsiteX2" fmla="*/ 34182 w 34182"/>
              <a:gd name="connsiteY2" fmla="*/ 13273 h 15467"/>
              <a:gd name="connsiteX0" fmla="*/ 0 w 30143"/>
              <a:gd name="connsiteY0" fmla="*/ 0 h 15467"/>
              <a:gd name="connsiteX1" fmla="*/ 5237 w 30143"/>
              <a:gd name="connsiteY1" fmla="*/ 13405 h 15467"/>
              <a:gd name="connsiteX2" fmla="*/ 30143 w 30143"/>
              <a:gd name="connsiteY2" fmla="*/ 13273 h 15467"/>
              <a:gd name="connsiteX0" fmla="*/ 0 w 30143"/>
              <a:gd name="connsiteY0" fmla="*/ 0 h 13405"/>
              <a:gd name="connsiteX1" fmla="*/ 5237 w 30143"/>
              <a:gd name="connsiteY1" fmla="*/ 13405 h 13405"/>
              <a:gd name="connsiteX2" fmla="*/ 30143 w 30143"/>
              <a:gd name="connsiteY2" fmla="*/ 13273 h 13405"/>
              <a:gd name="connsiteX0" fmla="*/ 0 w 30143"/>
              <a:gd name="connsiteY0" fmla="*/ 0 h 13273"/>
              <a:gd name="connsiteX1" fmla="*/ 6094 w 30143"/>
              <a:gd name="connsiteY1" fmla="*/ 10132 h 13273"/>
              <a:gd name="connsiteX2" fmla="*/ 30143 w 30143"/>
              <a:gd name="connsiteY2" fmla="*/ 13273 h 13273"/>
              <a:gd name="connsiteX0" fmla="*/ 0 w 30143"/>
              <a:gd name="connsiteY0" fmla="*/ 0 h 13273"/>
              <a:gd name="connsiteX1" fmla="*/ 6094 w 30143"/>
              <a:gd name="connsiteY1" fmla="*/ 10132 h 13273"/>
              <a:gd name="connsiteX2" fmla="*/ 30143 w 30143"/>
              <a:gd name="connsiteY2" fmla="*/ 13273 h 13273"/>
              <a:gd name="connsiteX0" fmla="*/ 0 w 30143"/>
              <a:gd name="connsiteY0" fmla="*/ 0 h 13382"/>
              <a:gd name="connsiteX1" fmla="*/ 6094 w 30143"/>
              <a:gd name="connsiteY1" fmla="*/ 10132 h 13382"/>
              <a:gd name="connsiteX2" fmla="*/ 30143 w 30143"/>
              <a:gd name="connsiteY2" fmla="*/ 13273 h 13382"/>
              <a:gd name="connsiteX0" fmla="*/ 1355 w 31498"/>
              <a:gd name="connsiteY0" fmla="*/ 0 h 13382"/>
              <a:gd name="connsiteX1" fmla="*/ 7449 w 31498"/>
              <a:gd name="connsiteY1" fmla="*/ 10132 h 13382"/>
              <a:gd name="connsiteX2" fmla="*/ 31498 w 31498"/>
              <a:gd name="connsiteY2" fmla="*/ 13273 h 13382"/>
              <a:gd name="connsiteX0" fmla="*/ 0 w 30143"/>
              <a:gd name="connsiteY0" fmla="*/ 0 h 13382"/>
              <a:gd name="connsiteX1" fmla="*/ 6094 w 30143"/>
              <a:gd name="connsiteY1" fmla="*/ 10132 h 13382"/>
              <a:gd name="connsiteX2" fmla="*/ 30143 w 30143"/>
              <a:gd name="connsiteY2" fmla="*/ 13273 h 13382"/>
              <a:gd name="connsiteX0" fmla="*/ 0 w 33572"/>
              <a:gd name="connsiteY0" fmla="*/ 0 h 11200"/>
              <a:gd name="connsiteX1" fmla="*/ 9523 w 33572"/>
              <a:gd name="connsiteY1" fmla="*/ 7950 h 11200"/>
              <a:gd name="connsiteX2" fmla="*/ 33572 w 33572"/>
              <a:gd name="connsiteY2" fmla="*/ 11091 h 11200"/>
              <a:gd name="connsiteX0" fmla="*/ 0 w 30143"/>
              <a:gd name="connsiteY0" fmla="*/ 0 h 13382"/>
              <a:gd name="connsiteX1" fmla="*/ 6094 w 30143"/>
              <a:gd name="connsiteY1" fmla="*/ 10132 h 13382"/>
              <a:gd name="connsiteX2" fmla="*/ 30143 w 30143"/>
              <a:gd name="connsiteY2" fmla="*/ 13273 h 13382"/>
              <a:gd name="connsiteX0" fmla="*/ 0 w 30143"/>
              <a:gd name="connsiteY0" fmla="*/ 0 h 13382"/>
              <a:gd name="connsiteX1" fmla="*/ 6094 w 30143"/>
              <a:gd name="connsiteY1" fmla="*/ 10132 h 13382"/>
              <a:gd name="connsiteX2" fmla="*/ 30143 w 30143"/>
              <a:gd name="connsiteY2" fmla="*/ 13273 h 13382"/>
              <a:gd name="connsiteX0" fmla="*/ 0 w 30143"/>
              <a:gd name="connsiteY0" fmla="*/ 0 h 13382"/>
              <a:gd name="connsiteX1" fmla="*/ 6094 w 30143"/>
              <a:gd name="connsiteY1" fmla="*/ 10132 h 13382"/>
              <a:gd name="connsiteX2" fmla="*/ 30143 w 30143"/>
              <a:gd name="connsiteY2" fmla="*/ 13273 h 13382"/>
              <a:gd name="connsiteX0" fmla="*/ 224 w 30367"/>
              <a:gd name="connsiteY0" fmla="*/ 0 h 13382"/>
              <a:gd name="connsiteX1" fmla="*/ 6318 w 30367"/>
              <a:gd name="connsiteY1" fmla="*/ 10132 h 13382"/>
              <a:gd name="connsiteX2" fmla="*/ 30367 w 30367"/>
              <a:gd name="connsiteY2" fmla="*/ 13273 h 13382"/>
              <a:gd name="connsiteX0" fmla="*/ 668 w 30811"/>
              <a:gd name="connsiteY0" fmla="*/ 0 h 13382"/>
              <a:gd name="connsiteX1" fmla="*/ 6762 w 30811"/>
              <a:gd name="connsiteY1" fmla="*/ 10132 h 13382"/>
              <a:gd name="connsiteX2" fmla="*/ 30811 w 30811"/>
              <a:gd name="connsiteY2" fmla="*/ 13273 h 13382"/>
              <a:gd name="connsiteX0" fmla="*/ 668 w 30811"/>
              <a:gd name="connsiteY0" fmla="*/ 0 h 13332"/>
              <a:gd name="connsiteX1" fmla="*/ 6762 w 30811"/>
              <a:gd name="connsiteY1" fmla="*/ 10132 h 13332"/>
              <a:gd name="connsiteX2" fmla="*/ 30811 w 30811"/>
              <a:gd name="connsiteY2" fmla="*/ 13273 h 13332"/>
              <a:gd name="connsiteX0" fmla="*/ 6454 w 36597"/>
              <a:gd name="connsiteY0" fmla="*/ 0 h 13332"/>
              <a:gd name="connsiteX1" fmla="*/ 12548 w 36597"/>
              <a:gd name="connsiteY1" fmla="*/ 10132 h 13332"/>
              <a:gd name="connsiteX2" fmla="*/ 36597 w 36597"/>
              <a:gd name="connsiteY2" fmla="*/ 13273 h 13332"/>
              <a:gd name="connsiteX0" fmla="*/ 3080 w 33223"/>
              <a:gd name="connsiteY0" fmla="*/ 0 h 13332"/>
              <a:gd name="connsiteX1" fmla="*/ 9174 w 33223"/>
              <a:gd name="connsiteY1" fmla="*/ 10132 h 13332"/>
              <a:gd name="connsiteX2" fmla="*/ 33223 w 33223"/>
              <a:gd name="connsiteY2" fmla="*/ 13273 h 13332"/>
              <a:gd name="connsiteX0" fmla="*/ 3080 w 33223"/>
              <a:gd name="connsiteY0" fmla="*/ 0 h 13290"/>
              <a:gd name="connsiteX1" fmla="*/ 9174 w 33223"/>
              <a:gd name="connsiteY1" fmla="*/ 10132 h 13290"/>
              <a:gd name="connsiteX2" fmla="*/ 33223 w 33223"/>
              <a:gd name="connsiteY2" fmla="*/ 13273 h 13290"/>
              <a:gd name="connsiteX0" fmla="*/ 3080 w 26794"/>
              <a:gd name="connsiteY0" fmla="*/ 0 h 15192"/>
              <a:gd name="connsiteX1" fmla="*/ 9174 w 26794"/>
              <a:gd name="connsiteY1" fmla="*/ 10132 h 15192"/>
              <a:gd name="connsiteX2" fmla="*/ 26794 w 26794"/>
              <a:gd name="connsiteY2" fmla="*/ 15182 h 15192"/>
              <a:gd name="connsiteX0" fmla="*/ 3080 w 27717"/>
              <a:gd name="connsiteY0" fmla="*/ 0 h 15726"/>
              <a:gd name="connsiteX1" fmla="*/ 9174 w 27717"/>
              <a:gd name="connsiteY1" fmla="*/ 10132 h 15726"/>
              <a:gd name="connsiteX2" fmla="*/ 26794 w 27717"/>
              <a:gd name="connsiteY2" fmla="*/ 15182 h 15726"/>
              <a:gd name="connsiteX0" fmla="*/ 3080 w 32393"/>
              <a:gd name="connsiteY0" fmla="*/ 0 h 14225"/>
              <a:gd name="connsiteX1" fmla="*/ 9174 w 32393"/>
              <a:gd name="connsiteY1" fmla="*/ 10132 h 14225"/>
              <a:gd name="connsiteX2" fmla="*/ 31937 w 32393"/>
              <a:gd name="connsiteY2" fmla="*/ 13546 h 14225"/>
              <a:gd name="connsiteX0" fmla="*/ 3080 w 31584"/>
              <a:gd name="connsiteY0" fmla="*/ 0 h 10979"/>
              <a:gd name="connsiteX1" fmla="*/ 9174 w 31584"/>
              <a:gd name="connsiteY1" fmla="*/ 10132 h 10979"/>
              <a:gd name="connsiteX2" fmla="*/ 31080 w 31584"/>
              <a:gd name="connsiteY2" fmla="*/ 9182 h 10979"/>
              <a:gd name="connsiteX0" fmla="*/ 3080 w 30386"/>
              <a:gd name="connsiteY0" fmla="*/ 0 h 10453"/>
              <a:gd name="connsiteX1" fmla="*/ 9174 w 30386"/>
              <a:gd name="connsiteY1" fmla="*/ 10132 h 10453"/>
              <a:gd name="connsiteX2" fmla="*/ 29794 w 30386"/>
              <a:gd name="connsiteY2" fmla="*/ 7000 h 10453"/>
              <a:gd name="connsiteX0" fmla="*/ 764 w 28070"/>
              <a:gd name="connsiteY0" fmla="*/ 0 h 10453"/>
              <a:gd name="connsiteX1" fmla="*/ 6858 w 28070"/>
              <a:gd name="connsiteY1" fmla="*/ 10132 h 10453"/>
              <a:gd name="connsiteX2" fmla="*/ 27478 w 28070"/>
              <a:gd name="connsiteY2" fmla="*/ 7000 h 10453"/>
              <a:gd name="connsiteX0" fmla="*/ 764 w 28866"/>
              <a:gd name="connsiteY0" fmla="*/ 0 h 10692"/>
              <a:gd name="connsiteX1" fmla="*/ 6858 w 28866"/>
              <a:gd name="connsiteY1" fmla="*/ 10132 h 10692"/>
              <a:gd name="connsiteX2" fmla="*/ 28335 w 28866"/>
              <a:gd name="connsiteY2" fmla="*/ 8364 h 10692"/>
              <a:gd name="connsiteX0" fmla="*/ 486 w 28685"/>
              <a:gd name="connsiteY0" fmla="*/ 0 h 9673"/>
              <a:gd name="connsiteX1" fmla="*/ 7866 w 28685"/>
              <a:gd name="connsiteY1" fmla="*/ 8223 h 9673"/>
              <a:gd name="connsiteX2" fmla="*/ 28057 w 28685"/>
              <a:gd name="connsiteY2" fmla="*/ 8364 h 9673"/>
              <a:gd name="connsiteX0" fmla="*/ 169 w 9864"/>
              <a:gd name="connsiteY0" fmla="*/ 0 h 11504"/>
              <a:gd name="connsiteX1" fmla="*/ 2742 w 9864"/>
              <a:gd name="connsiteY1" fmla="*/ 8501 h 11504"/>
              <a:gd name="connsiteX2" fmla="*/ 9632 w 9864"/>
              <a:gd name="connsiteY2" fmla="*/ 10621 h 11504"/>
              <a:gd name="connsiteX0" fmla="*/ 171 w 10137"/>
              <a:gd name="connsiteY0" fmla="*/ 0 h 8051"/>
              <a:gd name="connsiteX1" fmla="*/ 2780 w 10137"/>
              <a:gd name="connsiteY1" fmla="*/ 7390 h 8051"/>
              <a:gd name="connsiteX2" fmla="*/ 9916 w 10137"/>
              <a:gd name="connsiteY2" fmla="*/ 6291 h 8051"/>
              <a:gd name="connsiteX0" fmla="*/ 129 w 9989"/>
              <a:gd name="connsiteY0" fmla="*/ 0 h 9821"/>
              <a:gd name="connsiteX1" fmla="*/ 3001 w 9989"/>
              <a:gd name="connsiteY1" fmla="*/ 8875 h 9821"/>
              <a:gd name="connsiteX2" fmla="*/ 9742 w 9989"/>
              <a:gd name="connsiteY2" fmla="*/ 7814 h 9821"/>
              <a:gd name="connsiteX0" fmla="*/ 52 w 9923"/>
              <a:gd name="connsiteY0" fmla="*/ 0 h 10000"/>
              <a:gd name="connsiteX1" fmla="*/ 2927 w 9923"/>
              <a:gd name="connsiteY1" fmla="*/ 9037 h 10000"/>
              <a:gd name="connsiteX2" fmla="*/ 9676 w 9923"/>
              <a:gd name="connsiteY2" fmla="*/ 7956 h 10000"/>
              <a:gd name="connsiteX0" fmla="*/ 52 w 9832"/>
              <a:gd name="connsiteY0" fmla="*/ 0 h 9345"/>
              <a:gd name="connsiteX1" fmla="*/ 2950 w 9832"/>
              <a:gd name="connsiteY1" fmla="*/ 9037 h 9345"/>
              <a:gd name="connsiteX2" fmla="*/ 9751 w 9832"/>
              <a:gd name="connsiteY2" fmla="*/ 7956 h 9345"/>
              <a:gd name="connsiteX0" fmla="*/ 53 w 10757"/>
              <a:gd name="connsiteY0" fmla="*/ 0 h 14801"/>
              <a:gd name="connsiteX1" fmla="*/ 3000 w 10757"/>
              <a:gd name="connsiteY1" fmla="*/ 9670 h 14801"/>
              <a:gd name="connsiteX2" fmla="*/ 10685 w 10757"/>
              <a:gd name="connsiteY2" fmla="*/ 14153 h 14801"/>
              <a:gd name="connsiteX0" fmla="*/ 53 w 10803"/>
              <a:gd name="connsiteY0" fmla="*/ 0 h 15952"/>
              <a:gd name="connsiteX1" fmla="*/ 3000 w 10803"/>
              <a:gd name="connsiteY1" fmla="*/ 9670 h 15952"/>
              <a:gd name="connsiteX2" fmla="*/ 10685 w 10803"/>
              <a:gd name="connsiteY2" fmla="*/ 14153 h 15952"/>
              <a:gd name="connsiteX0" fmla="*/ 191 w 10941"/>
              <a:gd name="connsiteY0" fmla="*/ 0 h 15952"/>
              <a:gd name="connsiteX1" fmla="*/ 3138 w 10941"/>
              <a:gd name="connsiteY1" fmla="*/ 9670 h 15952"/>
              <a:gd name="connsiteX2" fmla="*/ 10823 w 10941"/>
              <a:gd name="connsiteY2" fmla="*/ 14153 h 15952"/>
              <a:gd name="connsiteX0" fmla="*/ 1081 w 11790"/>
              <a:gd name="connsiteY0" fmla="*/ 0 h 18041"/>
              <a:gd name="connsiteX1" fmla="*/ 1882 w 11790"/>
              <a:gd name="connsiteY1" fmla="*/ 13982 h 18041"/>
              <a:gd name="connsiteX2" fmla="*/ 11713 w 11790"/>
              <a:gd name="connsiteY2" fmla="*/ 14153 h 18041"/>
              <a:gd name="connsiteX0" fmla="*/ 1081 w 5949"/>
              <a:gd name="connsiteY0" fmla="*/ 0 h 16564"/>
              <a:gd name="connsiteX1" fmla="*/ 1882 w 5949"/>
              <a:gd name="connsiteY1" fmla="*/ 13982 h 16564"/>
              <a:gd name="connsiteX2" fmla="*/ 5274 w 5949"/>
              <a:gd name="connsiteY2" fmla="*/ 8183 h 16564"/>
              <a:gd name="connsiteX0" fmla="*/ 1817 w 32375"/>
              <a:gd name="connsiteY0" fmla="*/ 0 h 13122"/>
              <a:gd name="connsiteX1" fmla="*/ 3164 w 32375"/>
              <a:gd name="connsiteY1" fmla="*/ 8441 h 13122"/>
              <a:gd name="connsiteX2" fmla="*/ 32318 w 32375"/>
              <a:gd name="connsiteY2" fmla="*/ 12349 h 13122"/>
              <a:gd name="connsiteX0" fmla="*/ 1817 w 34433"/>
              <a:gd name="connsiteY0" fmla="*/ 0 h 13956"/>
              <a:gd name="connsiteX1" fmla="*/ 3164 w 34433"/>
              <a:gd name="connsiteY1" fmla="*/ 8441 h 13956"/>
              <a:gd name="connsiteX2" fmla="*/ 34380 w 34433"/>
              <a:gd name="connsiteY2" fmla="*/ 13350 h 13956"/>
              <a:gd name="connsiteX0" fmla="*/ 100 w 32734"/>
              <a:gd name="connsiteY0" fmla="*/ 0 h 14315"/>
              <a:gd name="connsiteX1" fmla="*/ 7890 w 32734"/>
              <a:gd name="connsiteY1" fmla="*/ 10243 h 14315"/>
              <a:gd name="connsiteX2" fmla="*/ 32663 w 32734"/>
              <a:gd name="connsiteY2" fmla="*/ 13350 h 14315"/>
            </a:gdLst>
            <a:ahLst/>
            <a:cxnLst>
              <a:cxn ang="0">
                <a:pos x="connsiteX0" y="connsiteY0"/>
              </a:cxn>
              <a:cxn ang="0">
                <a:pos x="connsiteX1" y="connsiteY1"/>
              </a:cxn>
              <a:cxn ang="0">
                <a:pos x="connsiteX2" y="connsiteY2"/>
              </a:cxn>
            </a:cxnLst>
            <a:rect l="l" t="t" r="r" b="b"/>
            <a:pathLst>
              <a:path w="32734" h="14315" extrusionOk="0">
                <a:moveTo>
                  <a:pt x="100" y="0"/>
                </a:moveTo>
                <a:cubicBezTo>
                  <a:pt x="-567" y="3014"/>
                  <a:pt x="2117" y="6230"/>
                  <a:pt x="7890" y="10243"/>
                </a:cubicBezTo>
                <a:cubicBezTo>
                  <a:pt x="16826" y="14641"/>
                  <a:pt x="33981" y="15132"/>
                  <a:pt x="32663" y="1335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28" name="Shape 371"/>
          <p:cNvSpPr/>
          <p:nvPr/>
        </p:nvSpPr>
        <p:spPr>
          <a:xfrm>
            <a:off x="4947220" y="3153845"/>
            <a:ext cx="785292" cy="234962"/>
          </a:xfrm>
          <a:custGeom>
            <a:avLst/>
            <a:gdLst>
              <a:gd name="connsiteX0" fmla="*/ 0 w 16717"/>
              <a:gd name="connsiteY0" fmla="*/ 0 h 11667"/>
              <a:gd name="connsiteX1" fmla="*/ 16717 w 16717"/>
              <a:gd name="connsiteY1" fmla="*/ 11667 h 11667"/>
              <a:gd name="connsiteX0" fmla="*/ 0 w 11075"/>
              <a:gd name="connsiteY0" fmla="*/ 0 h 12334"/>
              <a:gd name="connsiteX1" fmla="*/ 11075 w 11075"/>
              <a:gd name="connsiteY1" fmla="*/ 12334 h 12334"/>
            </a:gdLst>
            <a:ahLst/>
            <a:cxnLst>
              <a:cxn ang="0">
                <a:pos x="connsiteX0" y="connsiteY0"/>
              </a:cxn>
              <a:cxn ang="0">
                <a:pos x="connsiteX1" y="connsiteY1"/>
              </a:cxn>
            </a:cxnLst>
            <a:rect l="l" t="t" r="r" b="b"/>
            <a:pathLst>
              <a:path w="11075" h="12334" extrusionOk="0">
                <a:moveTo>
                  <a:pt x="0" y="0"/>
                </a:moveTo>
                <a:cubicBezTo>
                  <a:pt x="1667" y="1668"/>
                  <a:pt x="9408" y="10668"/>
                  <a:pt x="11075" y="12334"/>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29" name="Shape 372"/>
          <p:cNvSpPr/>
          <p:nvPr/>
        </p:nvSpPr>
        <p:spPr>
          <a:xfrm>
            <a:off x="5984401" y="3503101"/>
            <a:ext cx="539767" cy="275167"/>
          </a:xfrm>
          <a:custGeom>
            <a:avLst/>
            <a:gdLst/>
            <a:ahLst/>
            <a:cxnLst/>
            <a:rect l="0" t="0" r="0" b="0"/>
            <a:pathLst>
              <a:path w="16193" h="8255" extrusionOk="0">
                <a:moveTo>
                  <a:pt x="0" y="8255"/>
                </a:moveTo>
                <a:cubicBezTo>
                  <a:pt x="2699" y="6879"/>
                  <a:pt x="13494" y="1376"/>
                  <a:pt x="16193" y="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30" name="Shape 373"/>
          <p:cNvSpPr/>
          <p:nvPr/>
        </p:nvSpPr>
        <p:spPr>
          <a:xfrm>
            <a:off x="4013258" y="2730537"/>
            <a:ext cx="647691" cy="296312"/>
          </a:xfrm>
          <a:custGeom>
            <a:avLst/>
            <a:gdLst>
              <a:gd name="connsiteX0" fmla="*/ 0 w 10737"/>
              <a:gd name="connsiteY0" fmla="*/ 0 h 14737"/>
              <a:gd name="connsiteX1" fmla="*/ 10737 w 10737"/>
              <a:gd name="connsiteY1" fmla="*/ 14737 h 14737"/>
            </a:gdLst>
            <a:ahLst/>
            <a:cxnLst>
              <a:cxn ang="0">
                <a:pos x="connsiteX0" y="connsiteY0"/>
              </a:cxn>
              <a:cxn ang="0">
                <a:pos x="connsiteX1" y="connsiteY1"/>
              </a:cxn>
            </a:cxnLst>
            <a:rect l="l" t="t" r="r" b="b"/>
            <a:pathLst>
              <a:path w="10737" h="14737" extrusionOk="0">
                <a:moveTo>
                  <a:pt x="0" y="0"/>
                </a:moveTo>
                <a:cubicBezTo>
                  <a:pt x="1667" y="1666"/>
                  <a:pt x="9070" y="13071"/>
                  <a:pt x="10737" y="14737"/>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31" name="Shape 374"/>
          <p:cNvSpPr/>
          <p:nvPr/>
        </p:nvSpPr>
        <p:spPr>
          <a:xfrm>
            <a:off x="8455091" y="3564304"/>
            <a:ext cx="508900" cy="906200"/>
          </a:xfrm>
          <a:custGeom>
            <a:avLst/>
            <a:gdLst/>
            <a:ahLst/>
            <a:cxnLst/>
            <a:rect l="0" t="0" r="0" b="0"/>
            <a:pathLst>
              <a:path w="15267" h="27186" extrusionOk="0">
                <a:moveTo>
                  <a:pt x="13970" y="0"/>
                </a:moveTo>
                <a:cubicBezTo>
                  <a:pt x="14182" y="1746"/>
                  <a:pt x="15293" y="6880"/>
                  <a:pt x="15240" y="10478"/>
                </a:cubicBezTo>
                <a:cubicBezTo>
                  <a:pt x="15187" y="14076"/>
                  <a:pt x="15240" y="18891"/>
                  <a:pt x="13652" y="21590"/>
                </a:cubicBezTo>
                <a:cubicBezTo>
                  <a:pt x="12065" y="24289"/>
                  <a:pt x="7990" y="25770"/>
                  <a:pt x="5715" y="26670"/>
                </a:cubicBezTo>
                <a:cubicBezTo>
                  <a:pt x="3440" y="27570"/>
                  <a:pt x="953" y="26935"/>
                  <a:pt x="0" y="26988"/>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32" name="Shape 375"/>
          <p:cNvSpPr/>
          <p:nvPr/>
        </p:nvSpPr>
        <p:spPr>
          <a:xfrm>
            <a:off x="5984400" y="3545434"/>
            <a:ext cx="1830933" cy="306900"/>
          </a:xfrm>
          <a:custGeom>
            <a:avLst/>
            <a:gdLst/>
            <a:ahLst/>
            <a:cxnLst/>
            <a:rect l="0" t="0" r="0" b="0"/>
            <a:pathLst>
              <a:path w="54928" h="9207" extrusionOk="0">
                <a:moveTo>
                  <a:pt x="0" y="9207"/>
                </a:moveTo>
                <a:cubicBezTo>
                  <a:pt x="9155" y="7673"/>
                  <a:pt x="45773" y="1535"/>
                  <a:pt x="54928" y="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33" name="Shape 376"/>
          <p:cNvSpPr/>
          <p:nvPr/>
        </p:nvSpPr>
        <p:spPr>
          <a:xfrm>
            <a:off x="7011001" y="3608933"/>
            <a:ext cx="1407567" cy="1100667"/>
          </a:xfrm>
          <a:custGeom>
            <a:avLst/>
            <a:gdLst/>
            <a:ahLst/>
            <a:cxnLst/>
            <a:rect l="0" t="0" r="0" b="0"/>
            <a:pathLst>
              <a:path w="42227" h="33020" extrusionOk="0">
                <a:moveTo>
                  <a:pt x="42227" y="0"/>
                </a:moveTo>
                <a:cubicBezTo>
                  <a:pt x="41328" y="2223"/>
                  <a:pt x="41487" y="9790"/>
                  <a:pt x="36830" y="13335"/>
                </a:cubicBezTo>
                <a:cubicBezTo>
                  <a:pt x="32173" y="16880"/>
                  <a:pt x="20425" y="17991"/>
                  <a:pt x="14287" y="21272"/>
                </a:cubicBezTo>
                <a:cubicBezTo>
                  <a:pt x="8149" y="24553"/>
                  <a:pt x="2381" y="31062"/>
                  <a:pt x="0" y="3302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34" name="Shape 377"/>
          <p:cNvSpPr/>
          <p:nvPr/>
        </p:nvSpPr>
        <p:spPr>
          <a:xfrm>
            <a:off x="5675402" y="3130534"/>
            <a:ext cx="1617132" cy="626532"/>
          </a:xfrm>
          <a:custGeom>
            <a:avLst/>
            <a:gdLst>
              <a:gd name="connsiteX0" fmla="*/ 0 w 38798"/>
              <a:gd name="connsiteY0" fmla="*/ 0 h 19749"/>
              <a:gd name="connsiteX1" fmla="*/ 38798 w 38798"/>
              <a:gd name="connsiteY1" fmla="*/ 19749 h 19749"/>
              <a:gd name="connsiteX0" fmla="*/ 0 w 48514"/>
              <a:gd name="connsiteY0" fmla="*/ 0 h 18796"/>
              <a:gd name="connsiteX1" fmla="*/ 48514 w 48514"/>
              <a:gd name="connsiteY1" fmla="*/ 18796 h 18796"/>
              <a:gd name="connsiteX0" fmla="*/ 0 w 48514"/>
              <a:gd name="connsiteY0" fmla="*/ 0 h 18796"/>
              <a:gd name="connsiteX1" fmla="*/ 25000 w 48514"/>
              <a:gd name="connsiteY1" fmla="*/ 9716 h 18796"/>
              <a:gd name="connsiteX2" fmla="*/ 48514 w 48514"/>
              <a:gd name="connsiteY2" fmla="*/ 18796 h 18796"/>
              <a:gd name="connsiteX0" fmla="*/ 0 w 48514"/>
              <a:gd name="connsiteY0" fmla="*/ 0 h 18796"/>
              <a:gd name="connsiteX1" fmla="*/ 28239 w 48514"/>
              <a:gd name="connsiteY1" fmla="*/ 7239 h 18796"/>
              <a:gd name="connsiteX2" fmla="*/ 48514 w 48514"/>
              <a:gd name="connsiteY2" fmla="*/ 18796 h 18796"/>
              <a:gd name="connsiteX0" fmla="*/ 0 w 48514"/>
              <a:gd name="connsiteY0" fmla="*/ 0 h 18796"/>
              <a:gd name="connsiteX1" fmla="*/ 28239 w 48514"/>
              <a:gd name="connsiteY1" fmla="*/ 7239 h 18796"/>
              <a:gd name="connsiteX2" fmla="*/ 48514 w 48514"/>
              <a:gd name="connsiteY2" fmla="*/ 18796 h 18796"/>
              <a:gd name="connsiteX0" fmla="*/ 0 w 48514"/>
              <a:gd name="connsiteY0" fmla="*/ 0 h 18796"/>
              <a:gd name="connsiteX1" fmla="*/ 28239 w 48514"/>
              <a:gd name="connsiteY1" fmla="*/ 7239 h 18796"/>
              <a:gd name="connsiteX2" fmla="*/ 48514 w 48514"/>
              <a:gd name="connsiteY2" fmla="*/ 18796 h 18796"/>
              <a:gd name="connsiteX0" fmla="*/ 0 w 48514"/>
              <a:gd name="connsiteY0" fmla="*/ 0 h 18796"/>
              <a:gd name="connsiteX1" fmla="*/ 28239 w 48514"/>
              <a:gd name="connsiteY1" fmla="*/ 7239 h 18796"/>
              <a:gd name="connsiteX2" fmla="*/ 48514 w 48514"/>
              <a:gd name="connsiteY2" fmla="*/ 18796 h 18796"/>
              <a:gd name="connsiteX0" fmla="*/ 0 w 48514"/>
              <a:gd name="connsiteY0" fmla="*/ 0 h 18796"/>
              <a:gd name="connsiteX1" fmla="*/ 30715 w 48514"/>
              <a:gd name="connsiteY1" fmla="*/ 9906 h 18796"/>
              <a:gd name="connsiteX2" fmla="*/ 48514 w 48514"/>
              <a:gd name="connsiteY2" fmla="*/ 18796 h 18796"/>
            </a:gdLst>
            <a:ahLst/>
            <a:cxnLst>
              <a:cxn ang="0">
                <a:pos x="connsiteX0" y="connsiteY0"/>
              </a:cxn>
              <a:cxn ang="0">
                <a:pos x="connsiteX1" y="connsiteY1"/>
              </a:cxn>
              <a:cxn ang="0">
                <a:pos x="connsiteX2" y="connsiteY2"/>
              </a:cxn>
            </a:cxnLst>
            <a:rect l="l" t="t" r="r" b="b"/>
            <a:pathLst>
              <a:path w="48514" h="18796" extrusionOk="0">
                <a:moveTo>
                  <a:pt x="0" y="0"/>
                </a:moveTo>
                <a:cubicBezTo>
                  <a:pt x="9413" y="2413"/>
                  <a:pt x="17682" y="2350"/>
                  <a:pt x="30715" y="9906"/>
                </a:cubicBezTo>
                <a:cubicBezTo>
                  <a:pt x="46885" y="16976"/>
                  <a:pt x="40682" y="16679"/>
                  <a:pt x="48514" y="18796"/>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35" name="Shape 378"/>
          <p:cNvSpPr/>
          <p:nvPr/>
        </p:nvSpPr>
        <p:spPr>
          <a:xfrm>
            <a:off x="5736372" y="3575266"/>
            <a:ext cx="1031546" cy="391141"/>
          </a:xfrm>
          <a:custGeom>
            <a:avLst/>
            <a:gdLst>
              <a:gd name="connsiteX0" fmla="*/ 23 w 8804"/>
              <a:gd name="connsiteY0" fmla="*/ 0 h 29631"/>
              <a:gd name="connsiteX1" fmla="*/ 155 w 8804"/>
              <a:gd name="connsiteY1" fmla="*/ 26511 h 29631"/>
              <a:gd name="connsiteX2" fmla="*/ 2317 w 8804"/>
              <a:gd name="connsiteY2" fmla="*/ 28268 h 29631"/>
              <a:gd name="connsiteX3" fmla="*/ 8804 w 8804"/>
              <a:gd name="connsiteY3" fmla="*/ 18902 h 29631"/>
              <a:gd name="connsiteX0" fmla="*/ 0 w 9974"/>
              <a:gd name="connsiteY0" fmla="*/ 0 h 9602"/>
              <a:gd name="connsiteX1" fmla="*/ 1668 w 9974"/>
              <a:gd name="connsiteY1" fmla="*/ 6533 h 9602"/>
              <a:gd name="connsiteX2" fmla="*/ 2606 w 9974"/>
              <a:gd name="connsiteY2" fmla="*/ 9540 h 9602"/>
              <a:gd name="connsiteX3" fmla="*/ 9974 w 9974"/>
              <a:gd name="connsiteY3" fmla="*/ 6379 h 9602"/>
              <a:gd name="connsiteX0" fmla="*/ 0 w 10000"/>
              <a:gd name="connsiteY0" fmla="*/ 0 h 7878"/>
              <a:gd name="connsiteX1" fmla="*/ 1672 w 10000"/>
              <a:gd name="connsiteY1" fmla="*/ 6804 h 7878"/>
              <a:gd name="connsiteX2" fmla="*/ 5031 w 10000"/>
              <a:gd name="connsiteY2" fmla="*/ 7601 h 7878"/>
              <a:gd name="connsiteX3" fmla="*/ 10000 w 10000"/>
              <a:gd name="connsiteY3" fmla="*/ 6643 h 7878"/>
              <a:gd name="connsiteX0" fmla="*/ 0 w 10000"/>
              <a:gd name="connsiteY0" fmla="*/ 0 h 9716"/>
              <a:gd name="connsiteX1" fmla="*/ 1672 w 10000"/>
              <a:gd name="connsiteY1" fmla="*/ 8637 h 9716"/>
              <a:gd name="connsiteX2" fmla="*/ 5031 w 10000"/>
              <a:gd name="connsiteY2" fmla="*/ 9648 h 9716"/>
              <a:gd name="connsiteX3" fmla="*/ 7023 w 10000"/>
              <a:gd name="connsiteY3" fmla="*/ 7958 h 9716"/>
              <a:gd name="connsiteX4" fmla="*/ 10000 w 10000"/>
              <a:gd name="connsiteY4" fmla="*/ 8432 h 9716"/>
              <a:gd name="connsiteX0" fmla="*/ 0 w 10000"/>
              <a:gd name="connsiteY0" fmla="*/ 0 h 9934"/>
              <a:gd name="connsiteX1" fmla="*/ 2567 w 10000"/>
              <a:gd name="connsiteY1" fmla="*/ 8185 h 9934"/>
              <a:gd name="connsiteX2" fmla="*/ 5031 w 10000"/>
              <a:gd name="connsiteY2" fmla="*/ 9930 h 9934"/>
              <a:gd name="connsiteX3" fmla="*/ 7023 w 10000"/>
              <a:gd name="connsiteY3" fmla="*/ 8191 h 9934"/>
              <a:gd name="connsiteX4" fmla="*/ 10000 w 10000"/>
              <a:gd name="connsiteY4" fmla="*/ 8678 h 9934"/>
              <a:gd name="connsiteX0" fmla="*/ 0 w 10000"/>
              <a:gd name="connsiteY0" fmla="*/ 0 h 10000"/>
              <a:gd name="connsiteX1" fmla="*/ 2567 w 10000"/>
              <a:gd name="connsiteY1" fmla="*/ 8239 h 10000"/>
              <a:gd name="connsiteX2" fmla="*/ 5031 w 10000"/>
              <a:gd name="connsiteY2" fmla="*/ 9996 h 10000"/>
              <a:gd name="connsiteX3" fmla="*/ 10000 w 10000"/>
              <a:gd name="connsiteY3" fmla="*/ 8736 h 10000"/>
            </a:gdLst>
            <a:ahLst/>
            <a:cxnLst>
              <a:cxn ang="0">
                <a:pos x="connsiteX0" y="connsiteY0"/>
              </a:cxn>
              <a:cxn ang="0">
                <a:pos x="connsiteX1" y="connsiteY1"/>
              </a:cxn>
              <a:cxn ang="0">
                <a:pos x="connsiteX2" y="connsiteY2"/>
              </a:cxn>
              <a:cxn ang="0">
                <a:pos x="connsiteX3" y="connsiteY3"/>
              </a:cxn>
            </a:cxnLst>
            <a:rect l="l" t="t" r="r" b="b"/>
            <a:pathLst>
              <a:path w="10000" h="10000" extrusionOk="0">
                <a:moveTo>
                  <a:pt x="0" y="0"/>
                </a:moveTo>
                <a:cubicBezTo>
                  <a:pt x="257" y="587"/>
                  <a:pt x="1729" y="6572"/>
                  <a:pt x="2567" y="8239"/>
                </a:cubicBezTo>
                <a:cubicBezTo>
                  <a:pt x="3406" y="9905"/>
                  <a:pt x="3792" y="9913"/>
                  <a:pt x="5031" y="9996"/>
                </a:cubicBezTo>
                <a:cubicBezTo>
                  <a:pt x="6270" y="10079"/>
                  <a:pt x="8965" y="8998"/>
                  <a:pt x="10000" y="8736"/>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36" name="Shape 379"/>
          <p:cNvSpPr/>
          <p:nvPr/>
        </p:nvSpPr>
        <p:spPr>
          <a:xfrm>
            <a:off x="1642181" y="1748368"/>
            <a:ext cx="1294233" cy="1545200"/>
          </a:xfrm>
          <a:custGeom>
            <a:avLst/>
            <a:gdLst>
              <a:gd name="connsiteX0" fmla="*/ 14230 w 40646"/>
              <a:gd name="connsiteY0" fmla="*/ 0 h 45022"/>
              <a:gd name="connsiteX1" fmla="*/ 6 w 40646"/>
              <a:gd name="connsiteY1" fmla="*/ 19622 h 45022"/>
              <a:gd name="connsiteX2" fmla="*/ 16198 w 40646"/>
              <a:gd name="connsiteY2" fmla="*/ 26289 h 45022"/>
              <a:gd name="connsiteX3" fmla="*/ 32391 w 40646"/>
              <a:gd name="connsiteY3" fmla="*/ 34544 h 45022"/>
              <a:gd name="connsiteX4" fmla="*/ 40646 w 40646"/>
              <a:gd name="connsiteY4" fmla="*/ 45022 h 45022"/>
              <a:gd name="connsiteX0" fmla="*/ 172 w 26588"/>
              <a:gd name="connsiteY0" fmla="*/ 0 h 45022"/>
              <a:gd name="connsiteX1" fmla="*/ 235 w 26588"/>
              <a:gd name="connsiteY1" fmla="*/ 19051 h 45022"/>
              <a:gd name="connsiteX2" fmla="*/ 2140 w 26588"/>
              <a:gd name="connsiteY2" fmla="*/ 26289 h 45022"/>
              <a:gd name="connsiteX3" fmla="*/ 18333 w 26588"/>
              <a:gd name="connsiteY3" fmla="*/ 34544 h 45022"/>
              <a:gd name="connsiteX4" fmla="*/ 26588 w 26588"/>
              <a:gd name="connsiteY4" fmla="*/ 45022 h 45022"/>
              <a:gd name="connsiteX0" fmla="*/ 172 w 38970"/>
              <a:gd name="connsiteY0" fmla="*/ 0 h 46356"/>
              <a:gd name="connsiteX1" fmla="*/ 235 w 38970"/>
              <a:gd name="connsiteY1" fmla="*/ 19051 h 46356"/>
              <a:gd name="connsiteX2" fmla="*/ 2140 w 38970"/>
              <a:gd name="connsiteY2" fmla="*/ 26289 h 46356"/>
              <a:gd name="connsiteX3" fmla="*/ 18333 w 38970"/>
              <a:gd name="connsiteY3" fmla="*/ 34544 h 46356"/>
              <a:gd name="connsiteX4" fmla="*/ 38970 w 38970"/>
              <a:gd name="connsiteY4" fmla="*/ 46356 h 46356"/>
              <a:gd name="connsiteX0" fmla="*/ 652 w 39450"/>
              <a:gd name="connsiteY0" fmla="*/ 0 h 46356"/>
              <a:gd name="connsiteX1" fmla="*/ 715 w 39450"/>
              <a:gd name="connsiteY1" fmla="*/ 19051 h 46356"/>
              <a:gd name="connsiteX2" fmla="*/ 2620 w 39450"/>
              <a:gd name="connsiteY2" fmla="*/ 26289 h 46356"/>
              <a:gd name="connsiteX3" fmla="*/ 28909 w 39450"/>
              <a:gd name="connsiteY3" fmla="*/ 33020 h 46356"/>
              <a:gd name="connsiteX4" fmla="*/ 39450 w 39450"/>
              <a:gd name="connsiteY4" fmla="*/ 46356 h 46356"/>
              <a:gd name="connsiteX0" fmla="*/ 1052 w 39850"/>
              <a:gd name="connsiteY0" fmla="*/ 0 h 46356"/>
              <a:gd name="connsiteX1" fmla="*/ 1115 w 39850"/>
              <a:gd name="connsiteY1" fmla="*/ 19051 h 46356"/>
              <a:gd name="connsiteX2" fmla="*/ 15212 w 39850"/>
              <a:gd name="connsiteY2" fmla="*/ 28194 h 46356"/>
              <a:gd name="connsiteX3" fmla="*/ 29309 w 39850"/>
              <a:gd name="connsiteY3" fmla="*/ 33020 h 46356"/>
              <a:gd name="connsiteX4" fmla="*/ 39850 w 39850"/>
              <a:gd name="connsiteY4" fmla="*/ 46356 h 46356"/>
              <a:gd name="connsiteX0" fmla="*/ 29 w 38827"/>
              <a:gd name="connsiteY0" fmla="*/ 0 h 46356"/>
              <a:gd name="connsiteX1" fmla="*/ 3140 w 38827"/>
              <a:gd name="connsiteY1" fmla="*/ 17336 h 46356"/>
              <a:gd name="connsiteX2" fmla="*/ 14189 w 38827"/>
              <a:gd name="connsiteY2" fmla="*/ 28194 h 46356"/>
              <a:gd name="connsiteX3" fmla="*/ 28286 w 38827"/>
              <a:gd name="connsiteY3" fmla="*/ 33020 h 46356"/>
              <a:gd name="connsiteX4" fmla="*/ 38827 w 38827"/>
              <a:gd name="connsiteY4" fmla="*/ 46356 h 46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27" h="46356" extrusionOk="0">
                <a:moveTo>
                  <a:pt x="29" y="0"/>
                </a:moveTo>
                <a:cubicBezTo>
                  <a:pt x="-183" y="2381"/>
                  <a:pt x="780" y="12637"/>
                  <a:pt x="3140" y="17336"/>
                </a:cubicBezTo>
                <a:cubicBezTo>
                  <a:pt x="5500" y="22035"/>
                  <a:pt x="9998" y="25580"/>
                  <a:pt x="14189" y="28194"/>
                </a:cubicBezTo>
                <a:cubicBezTo>
                  <a:pt x="18380" y="30808"/>
                  <a:pt x="24211" y="29898"/>
                  <a:pt x="28286" y="33020"/>
                </a:cubicBezTo>
                <a:cubicBezTo>
                  <a:pt x="32361" y="36142"/>
                  <a:pt x="37451" y="44610"/>
                  <a:pt x="38827" y="46356"/>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37" name="Shape 380"/>
          <p:cNvSpPr/>
          <p:nvPr/>
        </p:nvSpPr>
        <p:spPr>
          <a:xfrm>
            <a:off x="3045605" y="2715684"/>
            <a:ext cx="917401" cy="586321"/>
          </a:xfrm>
          <a:custGeom>
            <a:avLst/>
            <a:gdLst>
              <a:gd name="connsiteX0" fmla="*/ 29354 w 29354"/>
              <a:gd name="connsiteY0" fmla="*/ 0 h 13257"/>
              <a:gd name="connsiteX1" fmla="*/ 0 w 29354"/>
              <a:gd name="connsiteY1" fmla="*/ 13257 h 13257"/>
              <a:gd name="connsiteX0" fmla="*/ 27961 w 27961"/>
              <a:gd name="connsiteY0" fmla="*/ 0 h 15828"/>
              <a:gd name="connsiteX1" fmla="*/ 0 w 27961"/>
              <a:gd name="connsiteY1" fmla="*/ 15828 h 15828"/>
            </a:gdLst>
            <a:ahLst/>
            <a:cxnLst>
              <a:cxn ang="0">
                <a:pos x="connsiteX0" y="connsiteY0"/>
              </a:cxn>
              <a:cxn ang="0">
                <a:pos x="connsiteX1" y="connsiteY1"/>
              </a:cxn>
            </a:cxnLst>
            <a:rect l="l" t="t" r="r" b="b"/>
            <a:pathLst>
              <a:path w="27961" h="15828" extrusionOk="0">
                <a:moveTo>
                  <a:pt x="27961" y="0"/>
                </a:moveTo>
                <a:cubicBezTo>
                  <a:pt x="26295" y="1667"/>
                  <a:pt x="1667" y="14161"/>
                  <a:pt x="0" y="15828"/>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38" name="Shape 381"/>
          <p:cNvSpPr/>
          <p:nvPr/>
        </p:nvSpPr>
        <p:spPr>
          <a:xfrm>
            <a:off x="2629489" y="3445731"/>
            <a:ext cx="309639" cy="230927"/>
          </a:xfrm>
          <a:custGeom>
            <a:avLst/>
            <a:gdLst>
              <a:gd name="connsiteX0" fmla="*/ 0 w 10398"/>
              <a:gd name="connsiteY0" fmla="*/ 13250 h 13250"/>
              <a:gd name="connsiteX1" fmla="*/ 9726 w 10398"/>
              <a:gd name="connsiteY1" fmla="*/ 9917 h 13250"/>
              <a:gd name="connsiteX2" fmla="*/ 9819 w 10398"/>
              <a:gd name="connsiteY2" fmla="*/ 0 h 13250"/>
              <a:gd name="connsiteX0" fmla="*/ 0 w 9839"/>
              <a:gd name="connsiteY0" fmla="*/ 13250 h 13250"/>
              <a:gd name="connsiteX1" fmla="*/ 2640 w 9839"/>
              <a:gd name="connsiteY1" fmla="*/ 2417 h 13250"/>
              <a:gd name="connsiteX2" fmla="*/ 9819 w 9839"/>
              <a:gd name="connsiteY2" fmla="*/ 0 h 13250"/>
              <a:gd name="connsiteX0" fmla="*/ 0 w 10706"/>
              <a:gd name="connsiteY0" fmla="*/ 6038 h 6038"/>
              <a:gd name="connsiteX1" fmla="*/ 3389 w 10706"/>
              <a:gd name="connsiteY1" fmla="*/ 1824 h 6038"/>
              <a:gd name="connsiteX2" fmla="*/ 10686 w 10706"/>
              <a:gd name="connsiteY2" fmla="*/ 0 h 6038"/>
              <a:gd name="connsiteX0" fmla="*/ 0 w 10239"/>
              <a:gd name="connsiteY0" fmla="*/ 10000 h 10000"/>
              <a:gd name="connsiteX1" fmla="*/ 3166 w 10239"/>
              <a:gd name="connsiteY1" fmla="*/ 3021 h 10000"/>
              <a:gd name="connsiteX2" fmla="*/ 9981 w 10239"/>
              <a:gd name="connsiteY2" fmla="*/ 0 h 10000"/>
              <a:gd name="connsiteX0" fmla="*/ 606 w 10845"/>
              <a:gd name="connsiteY0" fmla="*/ 10000 h 10000"/>
              <a:gd name="connsiteX1" fmla="*/ 3772 w 10845"/>
              <a:gd name="connsiteY1" fmla="*/ 3021 h 10000"/>
              <a:gd name="connsiteX2" fmla="*/ 10587 w 10845"/>
              <a:gd name="connsiteY2" fmla="*/ 0 h 10000"/>
              <a:gd name="connsiteX0" fmla="*/ 496 w 10781"/>
              <a:gd name="connsiteY0" fmla="*/ 10000 h 10000"/>
              <a:gd name="connsiteX1" fmla="*/ 4981 w 10781"/>
              <a:gd name="connsiteY1" fmla="*/ 2084 h 10000"/>
              <a:gd name="connsiteX2" fmla="*/ 10477 w 10781"/>
              <a:gd name="connsiteY2" fmla="*/ 0 h 10000"/>
              <a:gd name="connsiteX0" fmla="*/ 496 w 10859"/>
              <a:gd name="connsiteY0" fmla="*/ 10000 h 10000"/>
              <a:gd name="connsiteX1" fmla="*/ 4981 w 10859"/>
              <a:gd name="connsiteY1" fmla="*/ 2084 h 10000"/>
              <a:gd name="connsiteX2" fmla="*/ 10477 w 10859"/>
              <a:gd name="connsiteY2" fmla="*/ 0 h 10000"/>
              <a:gd name="connsiteX0" fmla="*/ 833 w 11196"/>
              <a:gd name="connsiteY0" fmla="*/ 10000 h 10000"/>
              <a:gd name="connsiteX1" fmla="*/ 5318 w 11196"/>
              <a:gd name="connsiteY1" fmla="*/ 2084 h 10000"/>
              <a:gd name="connsiteX2" fmla="*/ 10814 w 11196"/>
              <a:gd name="connsiteY2" fmla="*/ 0 h 10000"/>
              <a:gd name="connsiteX0" fmla="*/ 833 w 11160"/>
              <a:gd name="connsiteY0" fmla="*/ 10000 h 10000"/>
              <a:gd name="connsiteX1" fmla="*/ 5318 w 11160"/>
              <a:gd name="connsiteY1" fmla="*/ 2084 h 10000"/>
              <a:gd name="connsiteX2" fmla="*/ 10814 w 11160"/>
              <a:gd name="connsiteY2" fmla="*/ 0 h 10000"/>
              <a:gd name="connsiteX0" fmla="*/ 610 w 10937"/>
              <a:gd name="connsiteY0" fmla="*/ 10000 h 10000"/>
              <a:gd name="connsiteX1" fmla="*/ 5095 w 10937"/>
              <a:gd name="connsiteY1" fmla="*/ 2084 h 10000"/>
              <a:gd name="connsiteX2" fmla="*/ 10591 w 10937"/>
              <a:gd name="connsiteY2" fmla="*/ 0 h 10000"/>
              <a:gd name="connsiteX0" fmla="*/ 610 w 10937"/>
              <a:gd name="connsiteY0" fmla="*/ 10000 h 10000"/>
              <a:gd name="connsiteX1" fmla="*/ 5095 w 10937"/>
              <a:gd name="connsiteY1" fmla="*/ 2084 h 10000"/>
              <a:gd name="connsiteX2" fmla="*/ 10591 w 10937"/>
              <a:gd name="connsiteY2" fmla="*/ 0 h 10000"/>
              <a:gd name="connsiteX0" fmla="*/ 572 w 10921"/>
              <a:gd name="connsiteY0" fmla="*/ 10000 h 10000"/>
              <a:gd name="connsiteX1" fmla="*/ 5453 w 10921"/>
              <a:gd name="connsiteY1" fmla="*/ 4896 h 10000"/>
              <a:gd name="connsiteX2" fmla="*/ 10553 w 10921"/>
              <a:gd name="connsiteY2" fmla="*/ 0 h 10000"/>
              <a:gd name="connsiteX0" fmla="*/ 572 w 11034"/>
              <a:gd name="connsiteY0" fmla="*/ 10000 h 10000"/>
              <a:gd name="connsiteX1" fmla="*/ 5453 w 11034"/>
              <a:gd name="connsiteY1" fmla="*/ 4896 h 10000"/>
              <a:gd name="connsiteX2" fmla="*/ 10553 w 11034"/>
              <a:gd name="connsiteY2" fmla="*/ 0 h 10000"/>
              <a:gd name="connsiteX0" fmla="*/ 737 w 11088"/>
              <a:gd name="connsiteY0" fmla="*/ 10000 h 10000"/>
              <a:gd name="connsiteX1" fmla="*/ 4167 w 11088"/>
              <a:gd name="connsiteY1" fmla="*/ 2709 h 10000"/>
              <a:gd name="connsiteX2" fmla="*/ 10718 w 11088"/>
              <a:gd name="connsiteY2" fmla="*/ 0 h 10000"/>
              <a:gd name="connsiteX0" fmla="*/ 792 w 11143"/>
              <a:gd name="connsiteY0" fmla="*/ 10000 h 10000"/>
              <a:gd name="connsiteX1" fmla="*/ 4222 w 11143"/>
              <a:gd name="connsiteY1" fmla="*/ 2709 h 10000"/>
              <a:gd name="connsiteX2" fmla="*/ 10773 w 11143"/>
              <a:gd name="connsiteY2" fmla="*/ 0 h 10000"/>
              <a:gd name="connsiteX0" fmla="*/ 664 w 11079"/>
              <a:gd name="connsiteY0" fmla="*/ 10000 h 10000"/>
              <a:gd name="connsiteX1" fmla="*/ 5017 w 11079"/>
              <a:gd name="connsiteY1" fmla="*/ 4896 h 10000"/>
              <a:gd name="connsiteX2" fmla="*/ 10645 w 11079"/>
              <a:gd name="connsiteY2" fmla="*/ 0 h 10000"/>
              <a:gd name="connsiteX0" fmla="*/ 664 w 10645"/>
              <a:gd name="connsiteY0" fmla="*/ 10000 h 10000"/>
              <a:gd name="connsiteX1" fmla="*/ 5017 w 10645"/>
              <a:gd name="connsiteY1" fmla="*/ 4896 h 10000"/>
              <a:gd name="connsiteX2" fmla="*/ 10645 w 10645"/>
              <a:gd name="connsiteY2" fmla="*/ 0 h 10000"/>
              <a:gd name="connsiteX0" fmla="*/ 664 w 10645"/>
              <a:gd name="connsiteY0" fmla="*/ 10000 h 10000"/>
              <a:gd name="connsiteX1" fmla="*/ 5017 w 10645"/>
              <a:gd name="connsiteY1" fmla="*/ 4896 h 10000"/>
              <a:gd name="connsiteX2" fmla="*/ 10645 w 10645"/>
              <a:gd name="connsiteY2" fmla="*/ 0 h 10000"/>
              <a:gd name="connsiteX0" fmla="*/ 587 w 10568"/>
              <a:gd name="connsiteY0" fmla="*/ 10000 h 10000"/>
              <a:gd name="connsiteX1" fmla="*/ 4940 w 10568"/>
              <a:gd name="connsiteY1" fmla="*/ 4896 h 10000"/>
              <a:gd name="connsiteX2" fmla="*/ 10568 w 10568"/>
              <a:gd name="connsiteY2" fmla="*/ 0 h 10000"/>
              <a:gd name="connsiteX0" fmla="*/ 0 w 9981"/>
              <a:gd name="connsiteY0" fmla="*/ 10000 h 10000"/>
              <a:gd name="connsiteX1" fmla="*/ 4353 w 9981"/>
              <a:gd name="connsiteY1" fmla="*/ 4896 h 10000"/>
              <a:gd name="connsiteX2" fmla="*/ 9981 w 9981"/>
              <a:gd name="connsiteY2" fmla="*/ 0 h 10000"/>
              <a:gd name="connsiteX0" fmla="*/ 0 w 10000"/>
              <a:gd name="connsiteY0" fmla="*/ 10000 h 10000"/>
              <a:gd name="connsiteX1" fmla="*/ 4361 w 10000"/>
              <a:gd name="connsiteY1" fmla="*/ 4896 h 10000"/>
              <a:gd name="connsiteX2" fmla="*/ 10000 w 10000"/>
              <a:gd name="connsiteY2" fmla="*/ 0 h 10000"/>
              <a:gd name="connsiteX0" fmla="*/ 0 w 10000"/>
              <a:gd name="connsiteY0" fmla="*/ 10000 h 10000"/>
              <a:gd name="connsiteX1" fmla="*/ 10000 w 10000"/>
              <a:gd name="connsiteY1" fmla="*/ 0 h 10000"/>
              <a:gd name="connsiteX0" fmla="*/ 0 w 6444"/>
              <a:gd name="connsiteY0" fmla="*/ 11364 h 11364"/>
              <a:gd name="connsiteX1" fmla="*/ 6444 w 6444"/>
              <a:gd name="connsiteY1" fmla="*/ 0 h 11364"/>
            </a:gdLst>
            <a:ahLst/>
            <a:cxnLst>
              <a:cxn ang="0">
                <a:pos x="connsiteX0" y="connsiteY0"/>
              </a:cxn>
              <a:cxn ang="0">
                <a:pos x="connsiteX1" y="connsiteY1"/>
              </a:cxn>
            </a:cxnLst>
            <a:rect l="l" t="t" r="r" b="b"/>
            <a:pathLst>
              <a:path w="6444" h="11364" extrusionOk="0">
                <a:moveTo>
                  <a:pt x="0" y="11364"/>
                </a:moveTo>
                <a:lnTo>
                  <a:pt x="6444" y="0"/>
                </a:lnTo>
              </a:path>
            </a:pathLst>
          </a:custGeom>
          <a:ln w="28575">
            <a:headEnd type="none" w="med" len="med"/>
            <a:tailEnd type="none" w="med" len="med"/>
          </a:ln>
        </p:spPr>
        <p:style>
          <a:lnRef idx="1">
            <a:schemeClr val="accent4"/>
          </a:lnRef>
          <a:fillRef idx="0">
            <a:schemeClr val="accent4"/>
          </a:fillRef>
          <a:effectRef idx="0">
            <a:schemeClr val="accent4"/>
          </a:effectRef>
          <a:fontRef idx="minor">
            <a:schemeClr val="tx1"/>
          </a:fontRef>
        </p:style>
      </p:sp>
      <p:sp>
        <p:nvSpPr>
          <p:cNvPr id="139" name="Shape 382"/>
          <p:cNvSpPr/>
          <p:nvPr/>
        </p:nvSpPr>
        <p:spPr>
          <a:xfrm>
            <a:off x="1660028" y="3877754"/>
            <a:ext cx="1191680" cy="268811"/>
          </a:xfrm>
          <a:custGeom>
            <a:avLst/>
            <a:gdLst>
              <a:gd name="connsiteX0" fmla="*/ 1 w 16338"/>
              <a:gd name="connsiteY0" fmla="*/ 0 h 14846"/>
              <a:gd name="connsiteX1" fmla="*/ 6872 w 16338"/>
              <a:gd name="connsiteY1" fmla="*/ 9461 h 14846"/>
              <a:gd name="connsiteX2" fmla="*/ 16338 w 16338"/>
              <a:gd name="connsiteY2" fmla="*/ 14846 h 14846"/>
              <a:gd name="connsiteX0" fmla="*/ 1 w 39477"/>
              <a:gd name="connsiteY0" fmla="*/ 0 h 10093"/>
              <a:gd name="connsiteX1" fmla="*/ 6872 w 39477"/>
              <a:gd name="connsiteY1" fmla="*/ 9461 h 10093"/>
              <a:gd name="connsiteX2" fmla="*/ 39477 w 39477"/>
              <a:gd name="connsiteY2" fmla="*/ 9769 h 10093"/>
              <a:gd name="connsiteX0" fmla="*/ 1 w 39477"/>
              <a:gd name="connsiteY0" fmla="*/ 0 h 9769"/>
              <a:gd name="connsiteX1" fmla="*/ 16969 w 39477"/>
              <a:gd name="connsiteY1" fmla="*/ 6692 h 9769"/>
              <a:gd name="connsiteX2" fmla="*/ 39477 w 39477"/>
              <a:gd name="connsiteY2" fmla="*/ 9769 h 9769"/>
              <a:gd name="connsiteX0" fmla="*/ 0 w 10000"/>
              <a:gd name="connsiteY0" fmla="*/ 0 h 10000"/>
              <a:gd name="connsiteX1" fmla="*/ 4298 w 10000"/>
              <a:gd name="connsiteY1" fmla="*/ 6850 h 10000"/>
              <a:gd name="connsiteX2" fmla="*/ 10000 w 10000"/>
              <a:gd name="connsiteY2" fmla="*/ 10000 h 10000"/>
              <a:gd name="connsiteX0" fmla="*/ 0 w 10000"/>
              <a:gd name="connsiteY0" fmla="*/ 0 h 10000"/>
              <a:gd name="connsiteX1" fmla="*/ 4298 w 10000"/>
              <a:gd name="connsiteY1" fmla="*/ 6850 h 10000"/>
              <a:gd name="connsiteX2" fmla="*/ 10000 w 10000"/>
              <a:gd name="connsiteY2" fmla="*/ 10000 h 10000"/>
              <a:gd name="connsiteX0" fmla="*/ 0 w 10000"/>
              <a:gd name="connsiteY0" fmla="*/ 0 h 10000"/>
              <a:gd name="connsiteX1" fmla="*/ 4298 w 10000"/>
              <a:gd name="connsiteY1" fmla="*/ 6850 h 10000"/>
              <a:gd name="connsiteX2" fmla="*/ 10000 w 10000"/>
              <a:gd name="connsiteY2" fmla="*/ 10000 h 10000"/>
            </a:gdLst>
            <a:ahLst/>
            <a:cxnLst>
              <a:cxn ang="0">
                <a:pos x="connsiteX0" y="connsiteY0"/>
              </a:cxn>
              <a:cxn ang="0">
                <a:pos x="connsiteX1" y="connsiteY1"/>
              </a:cxn>
              <a:cxn ang="0">
                <a:pos x="connsiteX2" y="connsiteY2"/>
              </a:cxn>
            </a:cxnLst>
            <a:rect l="l" t="t" r="r" b="b"/>
            <a:pathLst>
              <a:path w="10000" h="10000" extrusionOk="0">
                <a:moveTo>
                  <a:pt x="0" y="0"/>
                </a:moveTo>
                <a:cubicBezTo>
                  <a:pt x="-29" y="787"/>
                  <a:pt x="2384" y="3728"/>
                  <a:pt x="4298" y="6850"/>
                </a:cubicBezTo>
                <a:cubicBezTo>
                  <a:pt x="6694" y="8793"/>
                  <a:pt x="9600" y="9081"/>
                  <a:pt x="10000" y="1000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40" name="Shape 383"/>
          <p:cNvSpPr/>
          <p:nvPr/>
        </p:nvSpPr>
        <p:spPr>
          <a:xfrm>
            <a:off x="4923036" y="3153833"/>
            <a:ext cx="911079" cy="1022340"/>
          </a:xfrm>
          <a:custGeom>
            <a:avLst/>
            <a:gdLst>
              <a:gd name="connsiteX0" fmla="*/ 20066 w 20066"/>
              <a:gd name="connsiteY0" fmla="*/ 0 h 30480"/>
              <a:gd name="connsiteX1" fmla="*/ 0 w 20066"/>
              <a:gd name="connsiteY1" fmla="*/ 30480 h 30480"/>
              <a:gd name="connsiteX0" fmla="*/ 728 w 1010"/>
              <a:gd name="connsiteY0" fmla="*/ 0 h 28956"/>
              <a:gd name="connsiteX1" fmla="*/ 283 w 1010"/>
              <a:gd name="connsiteY1" fmla="*/ 28956 h 28956"/>
              <a:gd name="connsiteX0" fmla="*/ 11414 w 11414"/>
              <a:gd name="connsiteY0" fmla="*/ 0 h 10000"/>
              <a:gd name="connsiteX1" fmla="*/ 7008 w 11414"/>
              <a:gd name="connsiteY1" fmla="*/ 10000 h 10000"/>
              <a:gd name="connsiteX0" fmla="*/ 4406 w 175658"/>
              <a:gd name="connsiteY0" fmla="*/ 0 h 10000"/>
              <a:gd name="connsiteX1" fmla="*/ 0 w 175658"/>
              <a:gd name="connsiteY1" fmla="*/ 10000 h 10000"/>
              <a:gd name="connsiteX0" fmla="*/ 562 w 396009"/>
              <a:gd name="connsiteY0" fmla="*/ 0 h 10592"/>
              <a:gd name="connsiteX1" fmla="*/ 269647 w 396009"/>
              <a:gd name="connsiteY1" fmla="*/ 10592 h 10592"/>
              <a:gd name="connsiteX0" fmla="*/ 1534 w 270619"/>
              <a:gd name="connsiteY0" fmla="*/ 0 h 10592"/>
              <a:gd name="connsiteX1" fmla="*/ 270619 w 270619"/>
              <a:gd name="connsiteY1" fmla="*/ 10592 h 10592"/>
            </a:gdLst>
            <a:ahLst/>
            <a:cxnLst>
              <a:cxn ang="0">
                <a:pos x="connsiteX0" y="connsiteY0"/>
              </a:cxn>
              <a:cxn ang="0">
                <a:pos x="connsiteX1" y="connsiteY1"/>
              </a:cxn>
            </a:cxnLst>
            <a:rect l="l" t="t" r="r" b="b"/>
            <a:pathLst>
              <a:path w="270619" h="10592" extrusionOk="0">
                <a:moveTo>
                  <a:pt x="1534" y="0"/>
                </a:moveTo>
                <a:cubicBezTo>
                  <a:pt x="-21516" y="1316"/>
                  <a:pt x="221995" y="6513"/>
                  <a:pt x="270619" y="10592"/>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41" name="Shape 384"/>
          <p:cNvSpPr/>
          <p:nvPr/>
        </p:nvSpPr>
        <p:spPr>
          <a:xfrm>
            <a:off x="2747917" y="4218501"/>
            <a:ext cx="1661567" cy="137600"/>
          </a:xfrm>
          <a:custGeom>
            <a:avLst/>
            <a:gdLst/>
            <a:ahLst/>
            <a:cxnLst/>
            <a:rect l="0" t="0" r="0" b="0"/>
            <a:pathLst>
              <a:path w="49847" h="4128" extrusionOk="0">
                <a:moveTo>
                  <a:pt x="49847" y="0"/>
                </a:moveTo>
                <a:cubicBezTo>
                  <a:pt x="41539" y="688"/>
                  <a:pt x="8308" y="3440"/>
                  <a:pt x="0" y="4128"/>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42" name="Shape 385"/>
          <p:cNvSpPr/>
          <p:nvPr/>
        </p:nvSpPr>
        <p:spPr>
          <a:xfrm>
            <a:off x="1434476" y="3873172"/>
            <a:ext cx="321735" cy="431797"/>
          </a:xfrm>
          <a:custGeom>
            <a:avLst/>
            <a:gdLst>
              <a:gd name="connsiteX0" fmla="*/ 0 w 2125"/>
              <a:gd name="connsiteY0" fmla="*/ 0 h 14728"/>
              <a:gd name="connsiteX1" fmla="*/ 2125 w 2125"/>
              <a:gd name="connsiteY1" fmla="*/ 14728 h 14728"/>
              <a:gd name="connsiteX0" fmla="*/ 0 w 89413"/>
              <a:gd name="connsiteY0" fmla="*/ 0 h 8395"/>
              <a:gd name="connsiteX1" fmla="*/ 89413 w 89413"/>
              <a:gd name="connsiteY1" fmla="*/ 8395 h 8395"/>
            </a:gdLst>
            <a:ahLst/>
            <a:cxnLst>
              <a:cxn ang="0">
                <a:pos x="connsiteX0" y="connsiteY0"/>
              </a:cxn>
              <a:cxn ang="0">
                <a:pos x="connsiteX1" y="connsiteY1"/>
              </a:cxn>
            </a:cxnLst>
            <a:rect l="l" t="t" r="r" b="b"/>
            <a:pathLst>
              <a:path w="89413" h="8395" extrusionOk="0">
                <a:moveTo>
                  <a:pt x="0" y="0"/>
                </a:moveTo>
                <a:cubicBezTo>
                  <a:pt x="7845" y="1132"/>
                  <a:pt x="81568" y="7263"/>
                  <a:pt x="89413" y="8395"/>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43" name="Shape 386"/>
          <p:cNvSpPr/>
          <p:nvPr/>
        </p:nvSpPr>
        <p:spPr>
          <a:xfrm>
            <a:off x="3793649" y="3346456"/>
            <a:ext cx="630784" cy="241301"/>
          </a:xfrm>
          <a:custGeom>
            <a:avLst/>
            <a:gdLst>
              <a:gd name="connsiteX0" fmla="*/ 0 w 7073"/>
              <a:gd name="connsiteY0" fmla="*/ 0 h 12986"/>
              <a:gd name="connsiteX1" fmla="*/ 3171 w 7073"/>
              <a:gd name="connsiteY1" fmla="*/ 3711 h 12986"/>
              <a:gd name="connsiteX2" fmla="*/ 7073 w 7073"/>
              <a:gd name="connsiteY2" fmla="*/ 12986 h 12986"/>
              <a:gd name="connsiteX0" fmla="*/ 0 w 21586"/>
              <a:gd name="connsiteY0" fmla="*/ 0 h 11429"/>
              <a:gd name="connsiteX1" fmla="*/ 4483 w 21586"/>
              <a:gd name="connsiteY1" fmla="*/ 2858 h 11429"/>
              <a:gd name="connsiteX2" fmla="*/ 21586 w 21586"/>
              <a:gd name="connsiteY2" fmla="*/ 11429 h 11429"/>
              <a:gd name="connsiteX0" fmla="*/ 0 w 21586"/>
              <a:gd name="connsiteY0" fmla="*/ 0 h 11429"/>
              <a:gd name="connsiteX1" fmla="*/ 10897 w 21586"/>
              <a:gd name="connsiteY1" fmla="*/ 4572 h 11429"/>
              <a:gd name="connsiteX2" fmla="*/ 21586 w 21586"/>
              <a:gd name="connsiteY2" fmla="*/ 11429 h 11429"/>
              <a:gd name="connsiteX0" fmla="*/ 0 w 20552"/>
              <a:gd name="connsiteY0" fmla="*/ 0 h 10858"/>
              <a:gd name="connsiteX1" fmla="*/ 9863 w 20552"/>
              <a:gd name="connsiteY1" fmla="*/ 4001 h 10858"/>
              <a:gd name="connsiteX2" fmla="*/ 20552 w 20552"/>
              <a:gd name="connsiteY2" fmla="*/ 10858 h 10858"/>
            </a:gdLst>
            <a:ahLst/>
            <a:cxnLst>
              <a:cxn ang="0">
                <a:pos x="connsiteX0" y="connsiteY0"/>
              </a:cxn>
              <a:cxn ang="0">
                <a:pos x="connsiteX1" y="connsiteY1"/>
              </a:cxn>
              <a:cxn ang="0">
                <a:pos x="connsiteX2" y="connsiteY2"/>
              </a:cxn>
            </a:cxnLst>
            <a:rect l="l" t="t" r="r" b="b"/>
            <a:pathLst>
              <a:path w="20552" h="10858" extrusionOk="0">
                <a:moveTo>
                  <a:pt x="0" y="0"/>
                </a:moveTo>
                <a:cubicBezTo>
                  <a:pt x="1436" y="0"/>
                  <a:pt x="7506" y="2809"/>
                  <a:pt x="9863" y="4001"/>
                </a:cubicBezTo>
                <a:cubicBezTo>
                  <a:pt x="12220" y="5191"/>
                  <a:pt x="19632" y="9667"/>
                  <a:pt x="20552" y="10858"/>
                </a:cubicBezTo>
              </a:path>
            </a:pathLst>
          </a:custGeom>
          <a:ln w="28575">
            <a:headEnd type="none" w="med" len="med"/>
            <a:tailEnd type="none" w="med" len="med"/>
          </a:ln>
        </p:spPr>
        <p:style>
          <a:lnRef idx="1">
            <a:schemeClr val="accent4"/>
          </a:lnRef>
          <a:fillRef idx="0">
            <a:schemeClr val="accent4"/>
          </a:fillRef>
          <a:effectRef idx="0">
            <a:schemeClr val="accent4"/>
          </a:effectRef>
          <a:fontRef idx="minor">
            <a:schemeClr val="tx1"/>
          </a:fontRef>
        </p:style>
      </p:sp>
      <p:sp>
        <p:nvSpPr>
          <p:cNvPr id="144" name="Shape 387"/>
          <p:cNvSpPr/>
          <p:nvPr/>
        </p:nvSpPr>
        <p:spPr>
          <a:xfrm>
            <a:off x="2700531" y="4457228"/>
            <a:ext cx="666733" cy="169333"/>
          </a:xfrm>
          <a:custGeom>
            <a:avLst/>
            <a:gdLst/>
            <a:ahLst/>
            <a:cxnLst/>
            <a:rect l="0" t="0" r="0" b="0"/>
            <a:pathLst>
              <a:path w="20002" h="5080" extrusionOk="0">
                <a:moveTo>
                  <a:pt x="0" y="0"/>
                </a:moveTo>
                <a:cubicBezTo>
                  <a:pt x="3334" y="847"/>
                  <a:pt x="16668" y="4233"/>
                  <a:pt x="20002" y="508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45" name="Shape 388"/>
          <p:cNvSpPr/>
          <p:nvPr/>
        </p:nvSpPr>
        <p:spPr>
          <a:xfrm>
            <a:off x="2373399" y="3903124"/>
            <a:ext cx="1090633" cy="746234"/>
          </a:xfrm>
          <a:custGeom>
            <a:avLst/>
            <a:gdLst>
              <a:gd name="connsiteX0" fmla="*/ 0 w 29405"/>
              <a:gd name="connsiteY0" fmla="*/ 12456 h 30617"/>
              <a:gd name="connsiteX1" fmla="*/ 11747 w 29405"/>
              <a:gd name="connsiteY1" fmla="*/ 137 h 30617"/>
              <a:gd name="connsiteX2" fmla="*/ 18732 w 29405"/>
              <a:gd name="connsiteY2" fmla="*/ 6487 h 30617"/>
              <a:gd name="connsiteX3" fmla="*/ 28575 w 29405"/>
              <a:gd name="connsiteY3" fmla="*/ 16012 h 30617"/>
              <a:gd name="connsiteX4" fmla="*/ 28892 w 29405"/>
              <a:gd name="connsiteY4" fmla="*/ 30617 h 30617"/>
              <a:gd name="connsiteX0" fmla="*/ 0 w 29405"/>
              <a:gd name="connsiteY0" fmla="*/ 5995 h 24156"/>
              <a:gd name="connsiteX1" fmla="*/ 7937 w 29405"/>
              <a:gd name="connsiteY1" fmla="*/ 12345 h 24156"/>
              <a:gd name="connsiteX2" fmla="*/ 18732 w 29405"/>
              <a:gd name="connsiteY2" fmla="*/ 26 h 24156"/>
              <a:gd name="connsiteX3" fmla="*/ 28575 w 29405"/>
              <a:gd name="connsiteY3" fmla="*/ 9551 h 24156"/>
              <a:gd name="connsiteX4" fmla="*/ 28892 w 29405"/>
              <a:gd name="connsiteY4" fmla="*/ 24156 h 24156"/>
              <a:gd name="connsiteX0" fmla="*/ 0 w 29405"/>
              <a:gd name="connsiteY0" fmla="*/ 7 h 18168"/>
              <a:gd name="connsiteX1" fmla="*/ 7937 w 29405"/>
              <a:gd name="connsiteY1" fmla="*/ 6357 h 18168"/>
              <a:gd name="connsiteX2" fmla="*/ 20065 w 29405"/>
              <a:gd name="connsiteY2" fmla="*/ 9278 h 18168"/>
              <a:gd name="connsiteX3" fmla="*/ 28575 w 29405"/>
              <a:gd name="connsiteY3" fmla="*/ 3563 h 18168"/>
              <a:gd name="connsiteX4" fmla="*/ 28892 w 29405"/>
              <a:gd name="connsiteY4" fmla="*/ 18168 h 18168"/>
              <a:gd name="connsiteX0" fmla="*/ 0 w 28915"/>
              <a:gd name="connsiteY0" fmla="*/ 7 h 18168"/>
              <a:gd name="connsiteX1" fmla="*/ 7937 w 28915"/>
              <a:gd name="connsiteY1" fmla="*/ 6357 h 18168"/>
              <a:gd name="connsiteX2" fmla="*/ 20065 w 28915"/>
              <a:gd name="connsiteY2" fmla="*/ 9278 h 18168"/>
              <a:gd name="connsiteX3" fmla="*/ 27622 w 28915"/>
              <a:gd name="connsiteY3" fmla="*/ 14612 h 18168"/>
              <a:gd name="connsiteX4" fmla="*/ 28892 w 28915"/>
              <a:gd name="connsiteY4" fmla="*/ 18168 h 18168"/>
              <a:gd name="connsiteX0" fmla="*/ 0 w 30248"/>
              <a:gd name="connsiteY0" fmla="*/ 4 h 21975"/>
              <a:gd name="connsiteX1" fmla="*/ 9270 w 30248"/>
              <a:gd name="connsiteY1" fmla="*/ 10164 h 21975"/>
              <a:gd name="connsiteX2" fmla="*/ 21398 w 30248"/>
              <a:gd name="connsiteY2" fmla="*/ 13085 h 21975"/>
              <a:gd name="connsiteX3" fmla="*/ 28955 w 30248"/>
              <a:gd name="connsiteY3" fmla="*/ 18419 h 21975"/>
              <a:gd name="connsiteX4" fmla="*/ 30225 w 30248"/>
              <a:gd name="connsiteY4" fmla="*/ 21975 h 21975"/>
              <a:gd name="connsiteX0" fmla="*/ 0 w 30248"/>
              <a:gd name="connsiteY0" fmla="*/ 4 h 21975"/>
              <a:gd name="connsiteX1" fmla="*/ 3745 w 30248"/>
              <a:gd name="connsiteY1" fmla="*/ 9021 h 21975"/>
              <a:gd name="connsiteX2" fmla="*/ 21398 w 30248"/>
              <a:gd name="connsiteY2" fmla="*/ 13085 h 21975"/>
              <a:gd name="connsiteX3" fmla="*/ 28955 w 30248"/>
              <a:gd name="connsiteY3" fmla="*/ 18419 h 21975"/>
              <a:gd name="connsiteX4" fmla="*/ 30225 w 30248"/>
              <a:gd name="connsiteY4" fmla="*/ 21975 h 21975"/>
              <a:gd name="connsiteX0" fmla="*/ 1177 w 31425"/>
              <a:gd name="connsiteY0" fmla="*/ 0 h 21971"/>
              <a:gd name="connsiteX1" fmla="*/ 4922 w 31425"/>
              <a:gd name="connsiteY1" fmla="*/ 9017 h 21971"/>
              <a:gd name="connsiteX2" fmla="*/ 22575 w 31425"/>
              <a:gd name="connsiteY2" fmla="*/ 13081 h 21971"/>
              <a:gd name="connsiteX3" fmla="*/ 30132 w 31425"/>
              <a:gd name="connsiteY3" fmla="*/ 18415 h 21971"/>
              <a:gd name="connsiteX4" fmla="*/ 31402 w 31425"/>
              <a:gd name="connsiteY4" fmla="*/ 21971 h 21971"/>
              <a:gd name="connsiteX0" fmla="*/ 0 w 30248"/>
              <a:gd name="connsiteY0" fmla="*/ 0 h 21971"/>
              <a:gd name="connsiteX1" fmla="*/ 3745 w 30248"/>
              <a:gd name="connsiteY1" fmla="*/ 9017 h 21971"/>
              <a:gd name="connsiteX2" fmla="*/ 21398 w 30248"/>
              <a:gd name="connsiteY2" fmla="*/ 13081 h 21971"/>
              <a:gd name="connsiteX3" fmla="*/ 28955 w 30248"/>
              <a:gd name="connsiteY3" fmla="*/ 18415 h 21971"/>
              <a:gd name="connsiteX4" fmla="*/ 30225 w 30248"/>
              <a:gd name="connsiteY4" fmla="*/ 21971 h 21971"/>
              <a:gd name="connsiteX0" fmla="*/ 0 w 30248"/>
              <a:gd name="connsiteY0" fmla="*/ 0 h 21971"/>
              <a:gd name="connsiteX1" fmla="*/ 7555 w 30248"/>
              <a:gd name="connsiteY1" fmla="*/ 9208 h 21971"/>
              <a:gd name="connsiteX2" fmla="*/ 21398 w 30248"/>
              <a:gd name="connsiteY2" fmla="*/ 13081 h 21971"/>
              <a:gd name="connsiteX3" fmla="*/ 28955 w 30248"/>
              <a:gd name="connsiteY3" fmla="*/ 18415 h 21971"/>
              <a:gd name="connsiteX4" fmla="*/ 30225 w 30248"/>
              <a:gd name="connsiteY4" fmla="*/ 21971 h 21971"/>
              <a:gd name="connsiteX0" fmla="*/ 0 w 30248"/>
              <a:gd name="connsiteY0" fmla="*/ 0 h 21971"/>
              <a:gd name="connsiteX1" fmla="*/ 9079 w 30248"/>
              <a:gd name="connsiteY1" fmla="*/ 8255 h 21971"/>
              <a:gd name="connsiteX2" fmla="*/ 21398 w 30248"/>
              <a:gd name="connsiteY2" fmla="*/ 13081 h 21971"/>
              <a:gd name="connsiteX3" fmla="*/ 28955 w 30248"/>
              <a:gd name="connsiteY3" fmla="*/ 18415 h 21971"/>
              <a:gd name="connsiteX4" fmla="*/ 30225 w 30248"/>
              <a:gd name="connsiteY4" fmla="*/ 21971 h 21971"/>
              <a:gd name="connsiteX0" fmla="*/ 0 w 30225"/>
              <a:gd name="connsiteY0" fmla="*/ 0 h 21971"/>
              <a:gd name="connsiteX1" fmla="*/ 9079 w 30225"/>
              <a:gd name="connsiteY1" fmla="*/ 8255 h 21971"/>
              <a:gd name="connsiteX2" fmla="*/ 21398 w 30225"/>
              <a:gd name="connsiteY2" fmla="*/ 13081 h 21971"/>
              <a:gd name="connsiteX3" fmla="*/ 28955 w 30225"/>
              <a:gd name="connsiteY3" fmla="*/ 18415 h 21971"/>
              <a:gd name="connsiteX4" fmla="*/ 30225 w 30225"/>
              <a:gd name="connsiteY4" fmla="*/ 21971 h 21971"/>
              <a:gd name="connsiteX0" fmla="*/ 0 w 32719"/>
              <a:gd name="connsiteY0" fmla="*/ 0 h 22387"/>
              <a:gd name="connsiteX1" fmla="*/ 9079 w 32719"/>
              <a:gd name="connsiteY1" fmla="*/ 8255 h 22387"/>
              <a:gd name="connsiteX2" fmla="*/ 21398 w 32719"/>
              <a:gd name="connsiteY2" fmla="*/ 13081 h 22387"/>
              <a:gd name="connsiteX3" fmla="*/ 28955 w 32719"/>
              <a:gd name="connsiteY3" fmla="*/ 18415 h 22387"/>
              <a:gd name="connsiteX4" fmla="*/ 32719 w 32719"/>
              <a:gd name="connsiteY4" fmla="*/ 22387 h 22387"/>
              <a:gd name="connsiteX0" fmla="*/ 0 w 32719"/>
              <a:gd name="connsiteY0" fmla="*/ 0 h 22387"/>
              <a:gd name="connsiteX1" fmla="*/ 9079 w 32719"/>
              <a:gd name="connsiteY1" fmla="*/ 8255 h 22387"/>
              <a:gd name="connsiteX2" fmla="*/ 21398 w 32719"/>
              <a:gd name="connsiteY2" fmla="*/ 13081 h 22387"/>
              <a:gd name="connsiteX3" fmla="*/ 32719 w 32719"/>
              <a:gd name="connsiteY3" fmla="*/ 22387 h 22387"/>
            </a:gdLst>
            <a:ahLst/>
            <a:cxnLst>
              <a:cxn ang="0">
                <a:pos x="connsiteX0" y="connsiteY0"/>
              </a:cxn>
              <a:cxn ang="0">
                <a:pos x="connsiteX1" y="connsiteY1"/>
              </a:cxn>
              <a:cxn ang="0">
                <a:pos x="connsiteX2" y="connsiteY2"/>
              </a:cxn>
              <a:cxn ang="0">
                <a:pos x="connsiteX3" y="connsiteY3"/>
              </a:cxn>
            </a:cxnLst>
            <a:rect l="l" t="t" r="r" b="b"/>
            <a:pathLst>
              <a:path w="32719" h="22387" extrusionOk="0">
                <a:moveTo>
                  <a:pt x="0" y="0"/>
                </a:moveTo>
                <a:cubicBezTo>
                  <a:pt x="3133" y="7408"/>
                  <a:pt x="5513" y="6075"/>
                  <a:pt x="9079" y="8255"/>
                </a:cubicBezTo>
                <a:cubicBezTo>
                  <a:pt x="12645" y="10435"/>
                  <a:pt x="17458" y="10726"/>
                  <a:pt x="21398" y="13081"/>
                </a:cubicBezTo>
                <a:cubicBezTo>
                  <a:pt x="25338" y="15436"/>
                  <a:pt x="30360" y="20448"/>
                  <a:pt x="32719" y="22387"/>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46" name="Shape 389"/>
          <p:cNvSpPr/>
          <p:nvPr/>
        </p:nvSpPr>
        <p:spPr>
          <a:xfrm>
            <a:off x="5200283" y="3599300"/>
            <a:ext cx="3943165" cy="956534"/>
          </a:xfrm>
          <a:custGeom>
            <a:avLst/>
            <a:gdLst>
              <a:gd name="connsiteX0" fmla="*/ 8634 w 133885"/>
              <a:gd name="connsiteY0" fmla="*/ 32991 h 32991"/>
              <a:gd name="connsiteX1" fmla="*/ 7999 w 133885"/>
              <a:gd name="connsiteY1" fmla="*/ 28864 h 32991"/>
              <a:gd name="connsiteX2" fmla="*/ 118489 w 133885"/>
              <a:gd name="connsiteY2" fmla="*/ 12671 h 32991"/>
              <a:gd name="connsiteX3" fmla="*/ 133885 w 133885"/>
              <a:gd name="connsiteY3" fmla="*/ 0 h 32991"/>
              <a:gd name="connsiteX0" fmla="*/ 3596 w 137298"/>
              <a:gd name="connsiteY0" fmla="*/ 31883 h 31883"/>
              <a:gd name="connsiteX1" fmla="*/ 11412 w 137298"/>
              <a:gd name="connsiteY1" fmla="*/ 28864 h 31883"/>
              <a:gd name="connsiteX2" fmla="*/ 121902 w 137298"/>
              <a:gd name="connsiteY2" fmla="*/ 12671 h 31883"/>
              <a:gd name="connsiteX3" fmla="*/ 137298 w 137298"/>
              <a:gd name="connsiteY3" fmla="*/ 0 h 31883"/>
              <a:gd name="connsiteX0" fmla="*/ 5279 w 138981"/>
              <a:gd name="connsiteY0" fmla="*/ 31883 h 31883"/>
              <a:gd name="connsiteX1" fmla="*/ 10324 w 138981"/>
              <a:gd name="connsiteY1" fmla="*/ 24846 h 31883"/>
              <a:gd name="connsiteX2" fmla="*/ 123585 w 138981"/>
              <a:gd name="connsiteY2" fmla="*/ 12671 h 31883"/>
              <a:gd name="connsiteX3" fmla="*/ 138981 w 138981"/>
              <a:gd name="connsiteY3" fmla="*/ 0 h 31883"/>
              <a:gd name="connsiteX0" fmla="*/ 7190 w 140892"/>
              <a:gd name="connsiteY0" fmla="*/ 31883 h 31883"/>
              <a:gd name="connsiteX1" fmla="*/ 12235 w 140892"/>
              <a:gd name="connsiteY1" fmla="*/ 24846 h 31883"/>
              <a:gd name="connsiteX2" fmla="*/ 125496 w 140892"/>
              <a:gd name="connsiteY2" fmla="*/ 12671 h 31883"/>
              <a:gd name="connsiteX3" fmla="*/ 140892 w 140892"/>
              <a:gd name="connsiteY3" fmla="*/ 0 h 31883"/>
              <a:gd name="connsiteX0" fmla="*/ 2088 w 135790"/>
              <a:gd name="connsiteY0" fmla="*/ 31883 h 31883"/>
              <a:gd name="connsiteX1" fmla="*/ 7133 w 135790"/>
              <a:gd name="connsiteY1" fmla="*/ 24846 h 31883"/>
              <a:gd name="connsiteX2" fmla="*/ 120394 w 135790"/>
              <a:gd name="connsiteY2" fmla="*/ 12671 h 31883"/>
              <a:gd name="connsiteX3" fmla="*/ 135790 w 135790"/>
              <a:gd name="connsiteY3" fmla="*/ 0 h 31883"/>
              <a:gd name="connsiteX0" fmla="*/ 1150 w 134852"/>
              <a:gd name="connsiteY0" fmla="*/ 31883 h 31883"/>
              <a:gd name="connsiteX1" fmla="*/ 17140 w 134852"/>
              <a:gd name="connsiteY1" fmla="*/ 23183 h 31883"/>
              <a:gd name="connsiteX2" fmla="*/ 119456 w 134852"/>
              <a:gd name="connsiteY2" fmla="*/ 12671 h 31883"/>
              <a:gd name="connsiteX3" fmla="*/ 134852 w 134852"/>
              <a:gd name="connsiteY3" fmla="*/ 0 h 31883"/>
              <a:gd name="connsiteX0" fmla="*/ 779 w 134481"/>
              <a:gd name="connsiteY0" fmla="*/ 31883 h 31883"/>
              <a:gd name="connsiteX1" fmla="*/ 28268 w 134481"/>
              <a:gd name="connsiteY1" fmla="*/ 22629 h 31883"/>
              <a:gd name="connsiteX2" fmla="*/ 119085 w 134481"/>
              <a:gd name="connsiteY2" fmla="*/ 12671 h 31883"/>
              <a:gd name="connsiteX3" fmla="*/ 134481 w 134481"/>
              <a:gd name="connsiteY3" fmla="*/ 0 h 31883"/>
              <a:gd name="connsiteX0" fmla="*/ 720 w 134422"/>
              <a:gd name="connsiteY0" fmla="*/ 31883 h 31883"/>
              <a:gd name="connsiteX1" fmla="*/ 31118 w 134422"/>
              <a:gd name="connsiteY1" fmla="*/ 23183 h 31883"/>
              <a:gd name="connsiteX2" fmla="*/ 119026 w 134422"/>
              <a:gd name="connsiteY2" fmla="*/ 12671 h 31883"/>
              <a:gd name="connsiteX3" fmla="*/ 134422 w 134422"/>
              <a:gd name="connsiteY3" fmla="*/ 0 h 31883"/>
              <a:gd name="connsiteX0" fmla="*/ 2775 w 120544"/>
              <a:gd name="connsiteY0" fmla="*/ 28696 h 28696"/>
              <a:gd name="connsiteX1" fmla="*/ 17240 w 120544"/>
              <a:gd name="connsiteY1" fmla="*/ 23183 h 28696"/>
              <a:gd name="connsiteX2" fmla="*/ 105148 w 120544"/>
              <a:gd name="connsiteY2" fmla="*/ 12671 h 28696"/>
              <a:gd name="connsiteX3" fmla="*/ 120544 w 120544"/>
              <a:gd name="connsiteY3" fmla="*/ 0 h 28696"/>
              <a:gd name="connsiteX0" fmla="*/ 580 w 118349"/>
              <a:gd name="connsiteY0" fmla="*/ 28696 h 28696"/>
              <a:gd name="connsiteX1" fmla="*/ 54669 w 118349"/>
              <a:gd name="connsiteY1" fmla="*/ 19719 h 28696"/>
              <a:gd name="connsiteX2" fmla="*/ 102953 w 118349"/>
              <a:gd name="connsiteY2" fmla="*/ 12671 h 28696"/>
              <a:gd name="connsiteX3" fmla="*/ 118349 w 118349"/>
              <a:gd name="connsiteY3" fmla="*/ 0 h 28696"/>
              <a:gd name="connsiteX0" fmla="*/ 526 w 118295"/>
              <a:gd name="connsiteY0" fmla="*/ 28696 h 28696"/>
              <a:gd name="connsiteX1" fmla="*/ 59603 w 118295"/>
              <a:gd name="connsiteY1" fmla="*/ 21520 h 28696"/>
              <a:gd name="connsiteX2" fmla="*/ 102899 w 118295"/>
              <a:gd name="connsiteY2" fmla="*/ 12671 h 28696"/>
              <a:gd name="connsiteX3" fmla="*/ 118295 w 118295"/>
              <a:gd name="connsiteY3" fmla="*/ 0 h 28696"/>
            </a:gdLst>
            <a:ahLst/>
            <a:cxnLst>
              <a:cxn ang="0">
                <a:pos x="connsiteX0" y="connsiteY0"/>
              </a:cxn>
              <a:cxn ang="0">
                <a:pos x="connsiteX1" y="connsiteY1"/>
              </a:cxn>
              <a:cxn ang="0">
                <a:pos x="connsiteX2" y="connsiteY2"/>
              </a:cxn>
              <a:cxn ang="0">
                <a:pos x="connsiteX3" y="connsiteY3"/>
              </a:cxn>
            </a:cxnLst>
            <a:rect l="l" t="t" r="r" b="b"/>
            <a:pathLst>
              <a:path w="118295" h="28696" extrusionOk="0">
                <a:moveTo>
                  <a:pt x="526" y="28696"/>
                </a:moveTo>
                <a:cubicBezTo>
                  <a:pt x="-5537" y="19280"/>
                  <a:pt x="42541" y="24191"/>
                  <a:pt x="59603" y="21520"/>
                </a:cubicBezTo>
                <a:cubicBezTo>
                  <a:pt x="76665" y="18849"/>
                  <a:pt x="82103" y="16904"/>
                  <a:pt x="102899" y="12671"/>
                </a:cubicBezTo>
                <a:cubicBezTo>
                  <a:pt x="123695" y="8438"/>
                  <a:pt x="115914" y="1535"/>
                  <a:pt x="118295" y="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47" name="Shape 390"/>
          <p:cNvSpPr/>
          <p:nvPr/>
        </p:nvSpPr>
        <p:spPr>
          <a:xfrm>
            <a:off x="4354126" y="4924911"/>
            <a:ext cx="3060744" cy="584569"/>
          </a:xfrm>
          <a:custGeom>
            <a:avLst/>
            <a:gdLst>
              <a:gd name="connsiteX0" fmla="*/ 0 w 8384"/>
              <a:gd name="connsiteY0" fmla="*/ 9553 h 9969"/>
              <a:gd name="connsiteX1" fmla="*/ 5305 w 8384"/>
              <a:gd name="connsiteY1" fmla="*/ 9913 h 9969"/>
              <a:gd name="connsiteX2" fmla="*/ 8100 w 8384"/>
              <a:gd name="connsiteY2" fmla="*/ 8347 h 9969"/>
              <a:gd name="connsiteX3" fmla="*/ 8315 w 8384"/>
              <a:gd name="connsiteY3" fmla="*/ 0 h 9969"/>
              <a:gd name="connsiteX0" fmla="*/ 0 w 12361"/>
              <a:gd name="connsiteY0" fmla="*/ 16205 h 16622"/>
              <a:gd name="connsiteX1" fmla="*/ 6328 w 12361"/>
              <a:gd name="connsiteY1" fmla="*/ 16566 h 16622"/>
              <a:gd name="connsiteX2" fmla="*/ 9661 w 12361"/>
              <a:gd name="connsiteY2" fmla="*/ 14995 h 16622"/>
              <a:gd name="connsiteX3" fmla="*/ 12361 w 12361"/>
              <a:gd name="connsiteY3" fmla="*/ 0 h 16622"/>
              <a:gd name="connsiteX0" fmla="*/ 0 w 12361"/>
              <a:gd name="connsiteY0" fmla="*/ 16205 h 16699"/>
              <a:gd name="connsiteX1" fmla="*/ 6328 w 12361"/>
              <a:gd name="connsiteY1" fmla="*/ 16566 h 16699"/>
              <a:gd name="connsiteX2" fmla="*/ 10929 w 12361"/>
              <a:gd name="connsiteY2" fmla="*/ 13853 h 16699"/>
              <a:gd name="connsiteX3" fmla="*/ 12361 w 12361"/>
              <a:gd name="connsiteY3" fmla="*/ 0 h 16699"/>
              <a:gd name="connsiteX0" fmla="*/ 0 w 12361"/>
              <a:gd name="connsiteY0" fmla="*/ 16205 h 28905"/>
              <a:gd name="connsiteX1" fmla="*/ 7578 w 12361"/>
              <a:gd name="connsiteY1" fmla="*/ 28897 h 28905"/>
              <a:gd name="connsiteX2" fmla="*/ 10929 w 12361"/>
              <a:gd name="connsiteY2" fmla="*/ 13853 h 28905"/>
              <a:gd name="connsiteX3" fmla="*/ 12361 w 12361"/>
              <a:gd name="connsiteY3" fmla="*/ 0 h 28905"/>
            </a:gdLst>
            <a:ahLst/>
            <a:cxnLst>
              <a:cxn ang="0">
                <a:pos x="connsiteX0" y="connsiteY0"/>
              </a:cxn>
              <a:cxn ang="0">
                <a:pos x="connsiteX1" y="connsiteY1"/>
              </a:cxn>
              <a:cxn ang="0">
                <a:pos x="connsiteX2" y="connsiteY2"/>
              </a:cxn>
              <a:cxn ang="0">
                <a:pos x="connsiteX3" y="connsiteY3"/>
              </a:cxn>
            </a:cxnLst>
            <a:rect l="l" t="t" r="r" b="b"/>
            <a:pathLst>
              <a:path w="12361" h="28905" extrusionOk="0">
                <a:moveTo>
                  <a:pt x="0" y="16205"/>
                </a:moveTo>
                <a:cubicBezTo>
                  <a:pt x="1375" y="16379"/>
                  <a:pt x="5757" y="29289"/>
                  <a:pt x="7578" y="28897"/>
                </a:cubicBezTo>
                <a:cubicBezTo>
                  <a:pt x="9399" y="28505"/>
                  <a:pt x="10331" y="15511"/>
                  <a:pt x="10929" y="13853"/>
                </a:cubicBezTo>
                <a:cubicBezTo>
                  <a:pt x="11528" y="12197"/>
                  <a:pt x="12318" y="1396"/>
                  <a:pt x="12361" y="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48" name="Shape 391"/>
          <p:cNvSpPr/>
          <p:nvPr/>
        </p:nvSpPr>
        <p:spPr>
          <a:xfrm>
            <a:off x="2606491" y="4195167"/>
            <a:ext cx="790401" cy="970600"/>
          </a:xfrm>
          <a:custGeom>
            <a:avLst/>
            <a:gdLst>
              <a:gd name="connsiteX0" fmla="*/ 4651 w 13178"/>
              <a:gd name="connsiteY0" fmla="*/ 0 h 29118"/>
              <a:gd name="connsiteX1" fmla="*/ 478 w 13178"/>
              <a:gd name="connsiteY1" fmla="*/ 19276 h 29118"/>
              <a:gd name="connsiteX2" fmla="*/ 13178 w 13178"/>
              <a:gd name="connsiteY2" fmla="*/ 29118 h 29118"/>
              <a:gd name="connsiteX0" fmla="*/ 15185 w 23712"/>
              <a:gd name="connsiteY0" fmla="*/ 0 h 29118"/>
              <a:gd name="connsiteX1" fmla="*/ 205 w 23712"/>
              <a:gd name="connsiteY1" fmla="*/ 17475 h 29118"/>
              <a:gd name="connsiteX2" fmla="*/ 23712 w 23712"/>
              <a:gd name="connsiteY2" fmla="*/ 29118 h 29118"/>
            </a:gdLst>
            <a:ahLst/>
            <a:cxnLst>
              <a:cxn ang="0">
                <a:pos x="connsiteX0" y="connsiteY0"/>
              </a:cxn>
              <a:cxn ang="0">
                <a:pos x="connsiteX1" y="connsiteY1"/>
              </a:cxn>
              <a:cxn ang="0">
                <a:pos x="connsiteX2" y="connsiteY2"/>
              </a:cxn>
            </a:cxnLst>
            <a:rect l="l" t="t" r="r" b="b"/>
            <a:pathLst>
              <a:path w="23712" h="29118" extrusionOk="0">
                <a:moveTo>
                  <a:pt x="15185" y="0"/>
                </a:moveTo>
                <a:cubicBezTo>
                  <a:pt x="15344" y="2381"/>
                  <a:pt x="-2070" y="13453"/>
                  <a:pt x="205" y="17475"/>
                </a:cubicBezTo>
                <a:cubicBezTo>
                  <a:pt x="2481" y="21497"/>
                  <a:pt x="21595" y="27478"/>
                  <a:pt x="23712" y="29118"/>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49" name="Shape 392"/>
          <p:cNvSpPr/>
          <p:nvPr/>
        </p:nvSpPr>
        <p:spPr>
          <a:xfrm>
            <a:off x="3560834" y="4836601"/>
            <a:ext cx="791567" cy="213700"/>
          </a:xfrm>
          <a:custGeom>
            <a:avLst/>
            <a:gdLst/>
            <a:ahLst/>
            <a:cxnLst/>
            <a:rect l="0" t="0" r="0" b="0"/>
            <a:pathLst>
              <a:path w="23747" h="6411" extrusionOk="0">
                <a:moveTo>
                  <a:pt x="20637" y="0"/>
                </a:moveTo>
                <a:cubicBezTo>
                  <a:pt x="20955" y="1005"/>
                  <a:pt x="25982" y="5080"/>
                  <a:pt x="22542" y="6032"/>
                </a:cubicBezTo>
                <a:cubicBezTo>
                  <a:pt x="19103" y="6985"/>
                  <a:pt x="3757" y="5768"/>
                  <a:pt x="0" y="5715"/>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50" name="Shape 393"/>
          <p:cNvSpPr/>
          <p:nvPr/>
        </p:nvSpPr>
        <p:spPr>
          <a:xfrm>
            <a:off x="1575387" y="4485233"/>
            <a:ext cx="205314" cy="512214"/>
          </a:xfrm>
          <a:custGeom>
            <a:avLst/>
            <a:gdLst>
              <a:gd name="connsiteX0" fmla="*/ 0 w 1857"/>
              <a:gd name="connsiteY0" fmla="*/ 0 h 16529"/>
              <a:gd name="connsiteX1" fmla="*/ 1857 w 1857"/>
              <a:gd name="connsiteY1" fmla="*/ 16529 h 16529"/>
              <a:gd name="connsiteX0" fmla="*/ 0 w 74619"/>
              <a:gd name="connsiteY0" fmla="*/ 0 h 8612"/>
              <a:gd name="connsiteX1" fmla="*/ 74619 w 74619"/>
              <a:gd name="connsiteY1" fmla="*/ 8612 h 8612"/>
            </a:gdLst>
            <a:ahLst/>
            <a:cxnLst>
              <a:cxn ang="0">
                <a:pos x="connsiteX0" y="connsiteY0"/>
              </a:cxn>
              <a:cxn ang="0">
                <a:pos x="connsiteX1" y="connsiteY1"/>
              </a:cxn>
            </a:cxnLst>
            <a:rect l="l" t="t" r="r" b="b"/>
            <a:pathLst>
              <a:path w="74619" h="8612" extrusionOk="0">
                <a:moveTo>
                  <a:pt x="0" y="0"/>
                </a:moveTo>
                <a:lnTo>
                  <a:pt x="74619" y="8612"/>
                </a:ln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51" name="Shape 394"/>
          <p:cNvSpPr/>
          <p:nvPr/>
        </p:nvSpPr>
        <p:spPr>
          <a:xfrm>
            <a:off x="1895470" y="4212795"/>
            <a:ext cx="1148599" cy="765066"/>
          </a:xfrm>
          <a:custGeom>
            <a:avLst/>
            <a:gdLst>
              <a:gd name="connsiteX0" fmla="*/ 0 w 34458"/>
              <a:gd name="connsiteY0" fmla="*/ 22952 h 22952"/>
              <a:gd name="connsiteX1" fmla="*/ 34458 w 34458"/>
              <a:gd name="connsiteY1" fmla="*/ 0 h 22952"/>
            </a:gdLst>
            <a:ahLst/>
            <a:cxnLst>
              <a:cxn ang="0">
                <a:pos x="connsiteX0" y="connsiteY0"/>
              </a:cxn>
              <a:cxn ang="0">
                <a:pos x="connsiteX1" y="connsiteY1"/>
              </a:cxn>
            </a:cxnLst>
            <a:rect l="l" t="t" r="r" b="b"/>
            <a:pathLst>
              <a:path w="34458" h="22952" extrusionOk="0">
                <a:moveTo>
                  <a:pt x="0" y="22952"/>
                </a:moveTo>
                <a:cubicBezTo>
                  <a:pt x="3757" y="19565"/>
                  <a:pt x="30701" y="3387"/>
                  <a:pt x="34458" y="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52" name="Shape 395"/>
          <p:cNvSpPr/>
          <p:nvPr/>
        </p:nvSpPr>
        <p:spPr>
          <a:xfrm>
            <a:off x="5769496" y="3608782"/>
            <a:ext cx="225333" cy="889000"/>
          </a:xfrm>
          <a:custGeom>
            <a:avLst/>
            <a:gdLst/>
            <a:ahLst/>
            <a:cxnLst/>
            <a:rect l="0" t="0" r="0" b="0"/>
            <a:pathLst>
              <a:path w="6760" h="26670" extrusionOk="0">
                <a:moveTo>
                  <a:pt x="0" y="26670"/>
                </a:moveTo>
                <a:cubicBezTo>
                  <a:pt x="1111" y="25559"/>
                  <a:pt x="6297" y="22808"/>
                  <a:pt x="6667" y="20003"/>
                </a:cubicBezTo>
                <a:cubicBezTo>
                  <a:pt x="7037" y="17199"/>
                  <a:pt x="2804" y="13177"/>
                  <a:pt x="2222" y="9843"/>
                </a:cubicBezTo>
                <a:cubicBezTo>
                  <a:pt x="1640" y="6509"/>
                  <a:pt x="3016" y="1641"/>
                  <a:pt x="3175" y="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53" name="Shape 396"/>
          <p:cNvSpPr/>
          <p:nvPr/>
        </p:nvSpPr>
        <p:spPr>
          <a:xfrm>
            <a:off x="7281625" y="4010117"/>
            <a:ext cx="771033" cy="359833"/>
          </a:xfrm>
          <a:custGeom>
            <a:avLst/>
            <a:gdLst/>
            <a:ahLst/>
            <a:cxnLst/>
            <a:rect l="0" t="0" r="0" b="0"/>
            <a:pathLst>
              <a:path w="23131" h="10795" extrusionOk="0">
                <a:moveTo>
                  <a:pt x="1488" y="0"/>
                </a:moveTo>
                <a:cubicBezTo>
                  <a:pt x="1488" y="1058"/>
                  <a:pt x="-1687" y="5398"/>
                  <a:pt x="1488" y="6350"/>
                </a:cubicBezTo>
                <a:cubicBezTo>
                  <a:pt x="4663" y="7303"/>
                  <a:pt x="16940" y="4974"/>
                  <a:pt x="20538" y="5715"/>
                </a:cubicBezTo>
                <a:cubicBezTo>
                  <a:pt x="24136" y="6456"/>
                  <a:pt x="22655" y="9948"/>
                  <a:pt x="23078" y="10795"/>
                </a:cubicBezTo>
              </a:path>
            </a:pathLst>
          </a:custGeom>
          <a:ln w="28575">
            <a:headEnd type="none" w="med" len="med"/>
            <a:tailEnd type="none" w="med" len="med"/>
          </a:ln>
        </p:spPr>
        <p:style>
          <a:lnRef idx="1">
            <a:schemeClr val="accent4"/>
          </a:lnRef>
          <a:fillRef idx="0">
            <a:schemeClr val="accent4"/>
          </a:fillRef>
          <a:effectRef idx="0">
            <a:schemeClr val="accent4"/>
          </a:effectRef>
          <a:fontRef idx="minor">
            <a:schemeClr val="tx1"/>
          </a:fontRef>
        </p:style>
      </p:sp>
      <p:sp>
        <p:nvSpPr>
          <p:cNvPr id="154" name="Shape 397"/>
          <p:cNvSpPr/>
          <p:nvPr/>
        </p:nvSpPr>
        <p:spPr>
          <a:xfrm>
            <a:off x="3955387" y="3786995"/>
            <a:ext cx="426516" cy="350330"/>
          </a:xfrm>
          <a:custGeom>
            <a:avLst/>
            <a:gdLst>
              <a:gd name="connsiteX0" fmla="*/ 23495 w 29471"/>
              <a:gd name="connsiteY0" fmla="*/ 0 h 13018"/>
              <a:gd name="connsiteX1" fmla="*/ 28638 w 29471"/>
              <a:gd name="connsiteY1" fmla="*/ 10414 h 13018"/>
              <a:gd name="connsiteX2" fmla="*/ 0 w 29471"/>
              <a:gd name="connsiteY2" fmla="*/ 13018 h 13018"/>
              <a:gd name="connsiteX0" fmla="*/ 36449 w 36449"/>
              <a:gd name="connsiteY0" fmla="*/ 0 h 8827"/>
              <a:gd name="connsiteX1" fmla="*/ 28638 w 36449"/>
              <a:gd name="connsiteY1" fmla="*/ 6223 h 8827"/>
              <a:gd name="connsiteX2" fmla="*/ 0 w 36449"/>
              <a:gd name="connsiteY2" fmla="*/ 8827 h 8827"/>
              <a:gd name="connsiteX0" fmla="*/ 9321 w 9321"/>
              <a:gd name="connsiteY0" fmla="*/ 0 h 7833"/>
              <a:gd name="connsiteX1" fmla="*/ 7178 w 9321"/>
              <a:gd name="connsiteY1" fmla="*/ 7050 h 7833"/>
              <a:gd name="connsiteX2" fmla="*/ 0 w 9321"/>
              <a:gd name="connsiteY2" fmla="*/ 7410 h 7833"/>
              <a:gd name="connsiteX0" fmla="*/ 10000 w 10000"/>
              <a:gd name="connsiteY0" fmla="*/ 0 h 9460"/>
              <a:gd name="connsiteX1" fmla="*/ 6916 w 10000"/>
              <a:gd name="connsiteY1" fmla="*/ 5143 h 9460"/>
              <a:gd name="connsiteX2" fmla="*/ 0 w 10000"/>
              <a:gd name="connsiteY2" fmla="*/ 9460 h 9460"/>
              <a:gd name="connsiteX0" fmla="*/ 5025 w 5025"/>
              <a:gd name="connsiteY0" fmla="*/ 0 h 11059"/>
              <a:gd name="connsiteX1" fmla="*/ 1941 w 5025"/>
              <a:gd name="connsiteY1" fmla="*/ 5437 h 11059"/>
              <a:gd name="connsiteX2" fmla="*/ 0 w 5025"/>
              <a:gd name="connsiteY2" fmla="*/ 11059 h 11059"/>
              <a:gd name="connsiteX0" fmla="*/ 10000 w 10000"/>
              <a:gd name="connsiteY0" fmla="*/ 0 h 10000"/>
              <a:gd name="connsiteX1" fmla="*/ 3133 w 10000"/>
              <a:gd name="connsiteY1" fmla="*/ 3958 h 10000"/>
              <a:gd name="connsiteX2" fmla="*/ 0 w 10000"/>
              <a:gd name="connsiteY2" fmla="*/ 10000 h 10000"/>
              <a:gd name="connsiteX0" fmla="*/ 10000 w 10000"/>
              <a:gd name="connsiteY0" fmla="*/ 0 h 10312"/>
              <a:gd name="connsiteX1" fmla="*/ 8002 w 10000"/>
              <a:gd name="connsiteY1" fmla="*/ 9321 h 10312"/>
              <a:gd name="connsiteX2" fmla="*/ 0 w 10000"/>
              <a:gd name="connsiteY2" fmla="*/ 10000 h 10312"/>
              <a:gd name="connsiteX0" fmla="*/ 10000 w 10716"/>
              <a:gd name="connsiteY0" fmla="*/ 0 h 10312"/>
              <a:gd name="connsiteX1" fmla="*/ 8002 w 10716"/>
              <a:gd name="connsiteY1" fmla="*/ 9321 h 10312"/>
              <a:gd name="connsiteX2" fmla="*/ 0 w 10716"/>
              <a:gd name="connsiteY2" fmla="*/ 10000 h 10312"/>
              <a:gd name="connsiteX0" fmla="*/ 9919 w 10654"/>
              <a:gd name="connsiteY0" fmla="*/ 0 h 10504"/>
              <a:gd name="connsiteX1" fmla="*/ 8002 w 10654"/>
              <a:gd name="connsiteY1" fmla="*/ 9513 h 10504"/>
              <a:gd name="connsiteX2" fmla="*/ 0 w 10654"/>
              <a:gd name="connsiteY2" fmla="*/ 10192 h 10504"/>
              <a:gd name="connsiteX0" fmla="*/ 9919 w 9919"/>
              <a:gd name="connsiteY0" fmla="*/ 0 h 10504"/>
              <a:gd name="connsiteX1" fmla="*/ 8002 w 9919"/>
              <a:gd name="connsiteY1" fmla="*/ 9513 h 10504"/>
              <a:gd name="connsiteX2" fmla="*/ 0 w 9919"/>
              <a:gd name="connsiteY2" fmla="*/ 10192 h 10504"/>
              <a:gd name="connsiteX0" fmla="*/ 10000 w 10094"/>
              <a:gd name="connsiteY0" fmla="*/ 0 h 9703"/>
              <a:gd name="connsiteX1" fmla="*/ 8640 w 10094"/>
              <a:gd name="connsiteY1" fmla="*/ 8328 h 9703"/>
              <a:gd name="connsiteX2" fmla="*/ 0 w 10094"/>
              <a:gd name="connsiteY2" fmla="*/ 9703 h 9703"/>
              <a:gd name="connsiteX0" fmla="*/ 9907 w 10000"/>
              <a:gd name="connsiteY0" fmla="*/ 0 h 10754"/>
              <a:gd name="connsiteX1" fmla="*/ 8560 w 10000"/>
              <a:gd name="connsiteY1" fmla="*/ 8583 h 10754"/>
              <a:gd name="connsiteX2" fmla="*/ 0 w 10000"/>
              <a:gd name="connsiteY2" fmla="*/ 10000 h 10754"/>
              <a:gd name="connsiteX0" fmla="*/ 9907 w 10000"/>
              <a:gd name="connsiteY0" fmla="*/ 0 h 10000"/>
              <a:gd name="connsiteX1" fmla="*/ 8560 w 10000"/>
              <a:gd name="connsiteY1" fmla="*/ 8583 h 10000"/>
              <a:gd name="connsiteX2" fmla="*/ 0 w 10000"/>
              <a:gd name="connsiteY2" fmla="*/ 10000 h 10000"/>
              <a:gd name="connsiteX0" fmla="*/ 8043 w 8136"/>
              <a:gd name="connsiteY0" fmla="*/ 0 h 14510"/>
              <a:gd name="connsiteX1" fmla="*/ 6696 w 8136"/>
              <a:gd name="connsiteY1" fmla="*/ 8583 h 14510"/>
              <a:gd name="connsiteX2" fmla="*/ 0 w 8136"/>
              <a:gd name="connsiteY2" fmla="*/ 14510 h 14510"/>
              <a:gd name="connsiteX0" fmla="*/ 9886 w 10001"/>
              <a:gd name="connsiteY0" fmla="*/ 0 h 10126"/>
              <a:gd name="connsiteX1" fmla="*/ 8230 w 10001"/>
              <a:gd name="connsiteY1" fmla="*/ 5915 h 10126"/>
              <a:gd name="connsiteX2" fmla="*/ 0 w 10001"/>
              <a:gd name="connsiteY2" fmla="*/ 10000 h 10126"/>
              <a:gd name="connsiteX0" fmla="*/ 8989 w 9104"/>
              <a:gd name="connsiteY0" fmla="*/ 0 h 9507"/>
              <a:gd name="connsiteX1" fmla="*/ 7333 w 9104"/>
              <a:gd name="connsiteY1" fmla="*/ 5915 h 9507"/>
              <a:gd name="connsiteX2" fmla="*/ 0 w 9104"/>
              <a:gd name="connsiteY2" fmla="*/ 9352 h 9507"/>
              <a:gd name="connsiteX0" fmla="*/ 9874 w 9874"/>
              <a:gd name="connsiteY0" fmla="*/ 0 h 10000"/>
              <a:gd name="connsiteX1" fmla="*/ 8055 w 9874"/>
              <a:gd name="connsiteY1" fmla="*/ 6222 h 10000"/>
              <a:gd name="connsiteX2" fmla="*/ 0 w 9874"/>
              <a:gd name="connsiteY2" fmla="*/ 9837 h 10000"/>
              <a:gd name="connsiteX0" fmla="*/ 10000 w 10838"/>
              <a:gd name="connsiteY0" fmla="*/ 0 h 10058"/>
              <a:gd name="connsiteX1" fmla="*/ 9820 w 10838"/>
              <a:gd name="connsiteY1" fmla="*/ 7039 h 10058"/>
              <a:gd name="connsiteX2" fmla="*/ 0 w 10838"/>
              <a:gd name="connsiteY2" fmla="*/ 9837 h 10058"/>
              <a:gd name="connsiteX0" fmla="*/ 10000 w 11417"/>
              <a:gd name="connsiteY0" fmla="*/ 0 h 10058"/>
              <a:gd name="connsiteX1" fmla="*/ 9820 w 11417"/>
              <a:gd name="connsiteY1" fmla="*/ 7039 h 10058"/>
              <a:gd name="connsiteX2" fmla="*/ 0 w 11417"/>
              <a:gd name="connsiteY2" fmla="*/ 9837 h 10058"/>
              <a:gd name="connsiteX0" fmla="*/ 10000 w 11027"/>
              <a:gd name="connsiteY0" fmla="*/ 0 h 10058"/>
              <a:gd name="connsiteX1" fmla="*/ 9820 w 11027"/>
              <a:gd name="connsiteY1" fmla="*/ 7039 h 10058"/>
              <a:gd name="connsiteX2" fmla="*/ 0 w 11027"/>
              <a:gd name="connsiteY2" fmla="*/ 9837 h 10058"/>
              <a:gd name="connsiteX0" fmla="*/ 10000 w 10569"/>
              <a:gd name="connsiteY0" fmla="*/ 0 h 10035"/>
              <a:gd name="connsiteX1" fmla="*/ 9044 w 10569"/>
              <a:gd name="connsiteY1" fmla="*/ 6767 h 10035"/>
              <a:gd name="connsiteX2" fmla="*/ 0 w 10569"/>
              <a:gd name="connsiteY2" fmla="*/ 9837 h 10035"/>
              <a:gd name="connsiteX0" fmla="*/ 9113 w 10216"/>
              <a:gd name="connsiteY0" fmla="*/ 0 h 10171"/>
              <a:gd name="connsiteX1" fmla="*/ 9044 w 10216"/>
              <a:gd name="connsiteY1" fmla="*/ 6903 h 10171"/>
              <a:gd name="connsiteX2" fmla="*/ 0 w 10216"/>
              <a:gd name="connsiteY2" fmla="*/ 9973 h 10171"/>
              <a:gd name="connsiteX0" fmla="*/ 9113 w 10407"/>
              <a:gd name="connsiteY0" fmla="*/ 0 h 10171"/>
              <a:gd name="connsiteX1" fmla="*/ 9044 w 10407"/>
              <a:gd name="connsiteY1" fmla="*/ 6903 h 10171"/>
              <a:gd name="connsiteX2" fmla="*/ 0 w 10407"/>
              <a:gd name="connsiteY2" fmla="*/ 9973 h 10171"/>
              <a:gd name="connsiteX0" fmla="*/ 9113 w 10098"/>
              <a:gd name="connsiteY0" fmla="*/ 0 h 10258"/>
              <a:gd name="connsiteX1" fmla="*/ 8490 w 10098"/>
              <a:gd name="connsiteY1" fmla="*/ 7720 h 10258"/>
              <a:gd name="connsiteX2" fmla="*/ 0 w 10098"/>
              <a:gd name="connsiteY2" fmla="*/ 9973 h 10258"/>
              <a:gd name="connsiteX0" fmla="*/ 9113 w 9863"/>
              <a:gd name="connsiteY0" fmla="*/ 0 h 10258"/>
              <a:gd name="connsiteX1" fmla="*/ 8490 w 9863"/>
              <a:gd name="connsiteY1" fmla="*/ 7720 h 10258"/>
              <a:gd name="connsiteX2" fmla="*/ 0 w 9863"/>
              <a:gd name="connsiteY2" fmla="*/ 9973 h 10258"/>
              <a:gd name="connsiteX0" fmla="*/ 9240 w 10623"/>
              <a:gd name="connsiteY0" fmla="*/ 0 h 9950"/>
              <a:gd name="connsiteX1" fmla="*/ 9732 w 10623"/>
              <a:gd name="connsiteY1" fmla="*/ 7128 h 9950"/>
              <a:gd name="connsiteX2" fmla="*/ 0 w 10623"/>
              <a:gd name="connsiteY2" fmla="*/ 9722 h 9950"/>
              <a:gd name="connsiteX0" fmla="*/ 8698 w 9769"/>
              <a:gd name="connsiteY0" fmla="*/ 0 h 10001"/>
              <a:gd name="connsiteX1" fmla="*/ 9161 w 9769"/>
              <a:gd name="connsiteY1" fmla="*/ 7164 h 10001"/>
              <a:gd name="connsiteX2" fmla="*/ 0 w 9769"/>
              <a:gd name="connsiteY2" fmla="*/ 9771 h 10001"/>
              <a:gd name="connsiteX0" fmla="*/ 8904 w 10000"/>
              <a:gd name="connsiteY0" fmla="*/ 0 h 10124"/>
              <a:gd name="connsiteX1" fmla="*/ 9378 w 10000"/>
              <a:gd name="connsiteY1" fmla="*/ 7163 h 10124"/>
              <a:gd name="connsiteX2" fmla="*/ 0 w 10000"/>
              <a:gd name="connsiteY2" fmla="*/ 9770 h 10124"/>
            </a:gdLst>
            <a:ahLst/>
            <a:cxnLst>
              <a:cxn ang="0">
                <a:pos x="connsiteX0" y="connsiteY0"/>
              </a:cxn>
              <a:cxn ang="0">
                <a:pos x="connsiteX1" y="connsiteY1"/>
              </a:cxn>
              <a:cxn ang="0">
                <a:pos x="connsiteX2" y="connsiteY2"/>
              </a:cxn>
            </a:cxnLst>
            <a:rect l="l" t="t" r="r" b="b"/>
            <a:pathLst>
              <a:path w="10000" h="10124" extrusionOk="0">
                <a:moveTo>
                  <a:pt x="8904" y="0"/>
                </a:moveTo>
                <a:cubicBezTo>
                  <a:pt x="9982" y="3541"/>
                  <a:pt x="10486" y="2403"/>
                  <a:pt x="9378" y="7163"/>
                </a:cubicBezTo>
                <a:cubicBezTo>
                  <a:pt x="6751" y="10186"/>
                  <a:pt x="6413" y="10553"/>
                  <a:pt x="0" y="977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55" name="Shape 398"/>
          <p:cNvSpPr/>
          <p:nvPr/>
        </p:nvSpPr>
        <p:spPr>
          <a:xfrm>
            <a:off x="6464014" y="4046033"/>
            <a:ext cx="845333" cy="879000"/>
          </a:xfrm>
          <a:custGeom>
            <a:avLst/>
            <a:gdLst>
              <a:gd name="connsiteX0" fmla="*/ 0 w 26191"/>
              <a:gd name="connsiteY0" fmla="*/ 27755 h 27755"/>
              <a:gd name="connsiteX1" fmla="*/ 26191 w 26191"/>
              <a:gd name="connsiteY1" fmla="*/ 0 h 27755"/>
              <a:gd name="connsiteX0" fmla="*/ 0 w 25360"/>
              <a:gd name="connsiteY0" fmla="*/ 26370 h 26370"/>
              <a:gd name="connsiteX1" fmla="*/ 25360 w 25360"/>
              <a:gd name="connsiteY1" fmla="*/ 0 h 26370"/>
            </a:gdLst>
            <a:ahLst/>
            <a:cxnLst>
              <a:cxn ang="0">
                <a:pos x="connsiteX0" y="connsiteY0"/>
              </a:cxn>
              <a:cxn ang="0">
                <a:pos x="connsiteX1" y="connsiteY1"/>
              </a:cxn>
            </a:cxnLst>
            <a:rect l="l" t="t" r="r" b="b"/>
            <a:pathLst>
              <a:path w="25360" h="26370" extrusionOk="0">
                <a:moveTo>
                  <a:pt x="0" y="26370"/>
                </a:moveTo>
                <a:cubicBezTo>
                  <a:pt x="4181" y="23407"/>
                  <a:pt x="21180" y="2963"/>
                  <a:pt x="25360" y="0"/>
                </a:cubicBezTo>
              </a:path>
            </a:pathLst>
          </a:custGeom>
          <a:ln w="28575">
            <a:headEnd type="none" w="med" len="med"/>
            <a:tailEnd type="none" w="med" len="med"/>
          </a:ln>
        </p:spPr>
        <p:style>
          <a:lnRef idx="1">
            <a:schemeClr val="accent4"/>
          </a:lnRef>
          <a:fillRef idx="0">
            <a:schemeClr val="accent4"/>
          </a:fillRef>
          <a:effectRef idx="0">
            <a:schemeClr val="accent4"/>
          </a:effectRef>
          <a:fontRef idx="minor">
            <a:schemeClr val="tx1"/>
          </a:fontRef>
        </p:style>
      </p:sp>
      <p:sp>
        <p:nvSpPr>
          <p:cNvPr id="156" name="Shape 399"/>
          <p:cNvSpPr/>
          <p:nvPr/>
        </p:nvSpPr>
        <p:spPr>
          <a:xfrm>
            <a:off x="5955876" y="3600159"/>
            <a:ext cx="539987" cy="1342909"/>
          </a:xfrm>
          <a:custGeom>
            <a:avLst/>
            <a:gdLst>
              <a:gd name="connsiteX0" fmla="*/ 457635 w 457639"/>
              <a:gd name="connsiteY0" fmla="*/ 20874 h 20874"/>
              <a:gd name="connsiteX1" fmla="*/ 4 w 457639"/>
              <a:gd name="connsiteY1" fmla="*/ 0 h 20874"/>
              <a:gd name="connsiteX0" fmla="*/ 46855 w 46895"/>
              <a:gd name="connsiteY0" fmla="*/ 20874 h 20874"/>
              <a:gd name="connsiteX1" fmla="*/ 40 w 46895"/>
              <a:gd name="connsiteY1" fmla="*/ 0 h 20874"/>
              <a:gd name="connsiteX0" fmla="*/ 46856 w 46856"/>
              <a:gd name="connsiteY0" fmla="*/ 20874 h 20874"/>
              <a:gd name="connsiteX1" fmla="*/ 23385 w 46856"/>
              <a:gd name="connsiteY1" fmla="*/ 10905 h 20874"/>
              <a:gd name="connsiteX2" fmla="*/ 41 w 46856"/>
              <a:gd name="connsiteY2" fmla="*/ 0 h 20874"/>
              <a:gd name="connsiteX0" fmla="*/ 46819 w 548592"/>
              <a:gd name="connsiteY0" fmla="*/ 20874 h 20874"/>
              <a:gd name="connsiteX1" fmla="*/ 547791 w 548592"/>
              <a:gd name="connsiteY1" fmla="*/ 15555 h 20874"/>
              <a:gd name="connsiteX2" fmla="*/ 4 w 548592"/>
              <a:gd name="connsiteY2" fmla="*/ 0 h 20874"/>
              <a:gd name="connsiteX0" fmla="*/ 46815 w 547788"/>
              <a:gd name="connsiteY0" fmla="*/ 20874 h 20874"/>
              <a:gd name="connsiteX1" fmla="*/ 547787 w 547788"/>
              <a:gd name="connsiteY1" fmla="*/ 15555 h 20874"/>
              <a:gd name="connsiteX2" fmla="*/ 0 w 547788"/>
              <a:gd name="connsiteY2" fmla="*/ 0 h 20874"/>
              <a:gd name="connsiteX0" fmla="*/ 46815 w 547787"/>
              <a:gd name="connsiteY0" fmla="*/ 20874 h 20874"/>
              <a:gd name="connsiteX1" fmla="*/ 547787 w 547787"/>
              <a:gd name="connsiteY1" fmla="*/ 15555 h 20874"/>
              <a:gd name="connsiteX2" fmla="*/ 0 w 547787"/>
              <a:gd name="connsiteY2" fmla="*/ 0 h 20874"/>
              <a:gd name="connsiteX0" fmla="*/ 46815 w 547787"/>
              <a:gd name="connsiteY0" fmla="*/ 20874 h 20874"/>
              <a:gd name="connsiteX1" fmla="*/ 547787 w 547787"/>
              <a:gd name="connsiteY1" fmla="*/ 15555 h 20874"/>
              <a:gd name="connsiteX2" fmla="*/ 0 w 547787"/>
              <a:gd name="connsiteY2" fmla="*/ 0 h 20874"/>
              <a:gd name="connsiteX0" fmla="*/ 46815 w 547787"/>
              <a:gd name="connsiteY0" fmla="*/ 20874 h 20874"/>
              <a:gd name="connsiteX1" fmla="*/ 547787 w 547787"/>
              <a:gd name="connsiteY1" fmla="*/ 15555 h 20874"/>
              <a:gd name="connsiteX2" fmla="*/ 0 w 547787"/>
              <a:gd name="connsiteY2" fmla="*/ 0 h 20874"/>
              <a:gd name="connsiteX0" fmla="*/ 46815 w 579781"/>
              <a:gd name="connsiteY0" fmla="*/ 20874 h 20874"/>
              <a:gd name="connsiteX1" fmla="*/ 547787 w 579781"/>
              <a:gd name="connsiteY1" fmla="*/ 15555 h 20874"/>
              <a:gd name="connsiteX2" fmla="*/ 0 w 579781"/>
              <a:gd name="connsiteY2" fmla="*/ 0 h 20874"/>
              <a:gd name="connsiteX0" fmla="*/ 46815 w 547787"/>
              <a:gd name="connsiteY0" fmla="*/ 20874 h 20874"/>
              <a:gd name="connsiteX1" fmla="*/ 547787 w 547787"/>
              <a:gd name="connsiteY1" fmla="*/ 15555 h 20874"/>
              <a:gd name="connsiteX2" fmla="*/ 0 w 547787"/>
              <a:gd name="connsiteY2" fmla="*/ 0 h 20874"/>
              <a:gd name="connsiteX0" fmla="*/ 46815 w 579781"/>
              <a:gd name="connsiteY0" fmla="*/ 20874 h 20874"/>
              <a:gd name="connsiteX1" fmla="*/ 547787 w 579781"/>
              <a:gd name="connsiteY1" fmla="*/ 15555 h 20874"/>
              <a:gd name="connsiteX2" fmla="*/ 0 w 579781"/>
              <a:gd name="connsiteY2" fmla="*/ 0 h 20874"/>
              <a:gd name="connsiteX0" fmla="*/ 46815 w 579781"/>
              <a:gd name="connsiteY0" fmla="*/ 20874 h 20874"/>
              <a:gd name="connsiteX1" fmla="*/ 547787 w 579781"/>
              <a:gd name="connsiteY1" fmla="*/ 15555 h 20874"/>
              <a:gd name="connsiteX2" fmla="*/ 0 w 579781"/>
              <a:gd name="connsiteY2" fmla="*/ 0 h 20874"/>
              <a:gd name="connsiteX0" fmla="*/ 46815 w 549126"/>
              <a:gd name="connsiteY0" fmla="*/ 20874 h 20874"/>
              <a:gd name="connsiteX1" fmla="*/ 547787 w 549126"/>
              <a:gd name="connsiteY1" fmla="*/ 15555 h 20874"/>
              <a:gd name="connsiteX2" fmla="*/ 0 w 549126"/>
              <a:gd name="connsiteY2" fmla="*/ 0 h 20874"/>
              <a:gd name="connsiteX0" fmla="*/ 348370 w 558624"/>
              <a:gd name="connsiteY0" fmla="*/ 20802 h 20802"/>
              <a:gd name="connsiteX1" fmla="*/ 547787 w 558624"/>
              <a:gd name="connsiteY1" fmla="*/ 15555 h 20802"/>
              <a:gd name="connsiteX2" fmla="*/ 0 w 558624"/>
              <a:gd name="connsiteY2" fmla="*/ 0 h 20802"/>
              <a:gd name="connsiteX0" fmla="*/ 348370 w 565097"/>
              <a:gd name="connsiteY0" fmla="*/ 20802 h 20802"/>
              <a:gd name="connsiteX1" fmla="*/ 421048 w 565097"/>
              <a:gd name="connsiteY1" fmla="*/ 19632 h 20802"/>
              <a:gd name="connsiteX2" fmla="*/ 547787 w 565097"/>
              <a:gd name="connsiteY2" fmla="*/ 15555 h 20802"/>
              <a:gd name="connsiteX3" fmla="*/ 0 w 565097"/>
              <a:gd name="connsiteY3" fmla="*/ 0 h 20802"/>
              <a:gd name="connsiteX0" fmla="*/ 348370 w 571004"/>
              <a:gd name="connsiteY0" fmla="*/ 20802 h 20802"/>
              <a:gd name="connsiteX1" fmla="*/ 421048 w 571004"/>
              <a:gd name="connsiteY1" fmla="*/ 19632 h 20802"/>
              <a:gd name="connsiteX2" fmla="*/ 547787 w 571004"/>
              <a:gd name="connsiteY2" fmla="*/ 15555 h 20802"/>
              <a:gd name="connsiteX3" fmla="*/ 0 w 571004"/>
              <a:gd name="connsiteY3" fmla="*/ 0 h 20802"/>
              <a:gd name="connsiteX0" fmla="*/ 348370 w 547787"/>
              <a:gd name="connsiteY0" fmla="*/ 20802 h 20802"/>
              <a:gd name="connsiteX1" fmla="*/ 547787 w 547787"/>
              <a:gd name="connsiteY1" fmla="*/ 15555 h 20802"/>
              <a:gd name="connsiteX2" fmla="*/ 0 w 547787"/>
              <a:gd name="connsiteY2" fmla="*/ 0 h 20802"/>
              <a:gd name="connsiteX0" fmla="*/ 348370 w 547787"/>
              <a:gd name="connsiteY0" fmla="*/ 20802 h 20802"/>
              <a:gd name="connsiteX1" fmla="*/ 547787 w 547787"/>
              <a:gd name="connsiteY1" fmla="*/ 15555 h 20802"/>
              <a:gd name="connsiteX2" fmla="*/ 0 w 547787"/>
              <a:gd name="connsiteY2" fmla="*/ 0 h 20802"/>
              <a:gd name="connsiteX0" fmla="*/ 348370 w 574018"/>
              <a:gd name="connsiteY0" fmla="*/ 20802 h 20802"/>
              <a:gd name="connsiteX1" fmla="*/ 547787 w 574018"/>
              <a:gd name="connsiteY1" fmla="*/ 15555 h 20802"/>
              <a:gd name="connsiteX2" fmla="*/ 0 w 574018"/>
              <a:gd name="connsiteY2" fmla="*/ 0 h 20802"/>
              <a:gd name="connsiteX0" fmla="*/ 348370 w 511011"/>
              <a:gd name="connsiteY0" fmla="*/ 20802 h 20802"/>
              <a:gd name="connsiteX1" fmla="*/ 464751 w 511011"/>
              <a:gd name="connsiteY1" fmla="*/ 14625 h 20802"/>
              <a:gd name="connsiteX2" fmla="*/ 0 w 511011"/>
              <a:gd name="connsiteY2" fmla="*/ 0 h 20802"/>
            </a:gdLst>
            <a:ahLst/>
            <a:cxnLst>
              <a:cxn ang="0">
                <a:pos x="connsiteX0" y="connsiteY0"/>
              </a:cxn>
              <a:cxn ang="0">
                <a:pos x="connsiteX1" y="connsiteY1"/>
              </a:cxn>
              <a:cxn ang="0">
                <a:pos x="connsiteX2" y="connsiteY2"/>
              </a:cxn>
            </a:cxnLst>
            <a:rect l="l" t="t" r="r" b="b"/>
            <a:pathLst>
              <a:path w="511011" h="20802" extrusionOk="0">
                <a:moveTo>
                  <a:pt x="348370" y="20802"/>
                </a:moveTo>
                <a:cubicBezTo>
                  <a:pt x="545953" y="19339"/>
                  <a:pt x="534926" y="17897"/>
                  <a:pt x="464751" y="14625"/>
                </a:cubicBezTo>
                <a:cubicBezTo>
                  <a:pt x="394576" y="11353"/>
                  <a:pt x="182596" y="5185"/>
                  <a:pt x="0" y="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57" name="Shape 400"/>
          <p:cNvSpPr/>
          <p:nvPr/>
        </p:nvSpPr>
        <p:spPr>
          <a:xfrm>
            <a:off x="6457373" y="4945640"/>
            <a:ext cx="787602" cy="207671"/>
          </a:xfrm>
          <a:custGeom>
            <a:avLst/>
            <a:gdLst>
              <a:gd name="connsiteX0" fmla="*/ 0 w 11628"/>
              <a:gd name="connsiteY0" fmla="*/ 1696 h 8911"/>
              <a:gd name="connsiteX1" fmla="*/ 3867 w 11628"/>
              <a:gd name="connsiteY1" fmla="*/ 8909 h 8911"/>
              <a:gd name="connsiteX2" fmla="*/ 11628 w 11628"/>
              <a:gd name="connsiteY2" fmla="*/ 0 h 8911"/>
              <a:gd name="connsiteX0" fmla="*/ 0 w 9552"/>
              <a:gd name="connsiteY0" fmla="*/ 7293 h 15390"/>
              <a:gd name="connsiteX1" fmla="*/ 3326 w 9552"/>
              <a:gd name="connsiteY1" fmla="*/ 15388 h 15390"/>
              <a:gd name="connsiteX2" fmla="*/ 9552 w 9552"/>
              <a:gd name="connsiteY2" fmla="*/ 0 h 15390"/>
              <a:gd name="connsiteX0" fmla="*/ 0 w 10000"/>
              <a:gd name="connsiteY0" fmla="*/ 4739 h 7499"/>
              <a:gd name="connsiteX1" fmla="*/ 4537 w 10000"/>
              <a:gd name="connsiteY1" fmla="*/ 7498 h 7499"/>
              <a:gd name="connsiteX2" fmla="*/ 10000 w 10000"/>
              <a:gd name="connsiteY2" fmla="*/ 0 h 7499"/>
            </a:gdLst>
            <a:ahLst/>
            <a:cxnLst>
              <a:cxn ang="0">
                <a:pos x="connsiteX0" y="connsiteY0"/>
              </a:cxn>
              <a:cxn ang="0">
                <a:pos x="connsiteX1" y="connsiteY1"/>
              </a:cxn>
              <a:cxn ang="0">
                <a:pos x="connsiteX2" y="connsiteY2"/>
              </a:cxn>
            </a:cxnLst>
            <a:rect l="l" t="t" r="r" b="b"/>
            <a:pathLst>
              <a:path w="10000" h="7499" extrusionOk="0">
                <a:moveTo>
                  <a:pt x="0" y="4739"/>
                </a:moveTo>
                <a:cubicBezTo>
                  <a:pt x="336" y="5949"/>
                  <a:pt x="3037" y="7370"/>
                  <a:pt x="4537" y="7498"/>
                </a:cubicBezTo>
                <a:cubicBezTo>
                  <a:pt x="6037" y="7625"/>
                  <a:pt x="8835" y="1084"/>
                  <a:pt x="10000" y="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58" name="Shape 401"/>
          <p:cNvSpPr/>
          <p:nvPr/>
        </p:nvSpPr>
        <p:spPr>
          <a:xfrm>
            <a:off x="5721567" y="4736304"/>
            <a:ext cx="211946" cy="244790"/>
          </a:xfrm>
          <a:custGeom>
            <a:avLst/>
            <a:gdLst>
              <a:gd name="connsiteX0" fmla="*/ 0 w 21272"/>
              <a:gd name="connsiteY0" fmla="*/ 6598 h 11183"/>
              <a:gd name="connsiteX1" fmla="*/ 3175 w 21272"/>
              <a:gd name="connsiteY1" fmla="*/ 11043 h 11183"/>
              <a:gd name="connsiteX2" fmla="*/ 16827 w 21272"/>
              <a:gd name="connsiteY2" fmla="*/ 565 h 11183"/>
              <a:gd name="connsiteX3" fmla="*/ 21272 w 21272"/>
              <a:gd name="connsiteY3" fmla="*/ 565 h 11183"/>
              <a:gd name="connsiteX0" fmla="*/ 0 w 21272"/>
              <a:gd name="connsiteY0" fmla="*/ 6598 h 6598"/>
              <a:gd name="connsiteX1" fmla="*/ 16827 w 21272"/>
              <a:gd name="connsiteY1" fmla="*/ 565 h 6598"/>
              <a:gd name="connsiteX2" fmla="*/ 21272 w 21272"/>
              <a:gd name="connsiteY2" fmla="*/ 565 h 6598"/>
              <a:gd name="connsiteX0" fmla="*/ 0 w 13953"/>
              <a:gd name="connsiteY0" fmla="*/ 9144 h 9144"/>
              <a:gd name="connsiteX1" fmla="*/ 13902 w 13953"/>
              <a:gd name="connsiteY1" fmla="*/ 2730 h 9144"/>
              <a:gd name="connsiteX2" fmla="*/ 10000 w 13953"/>
              <a:gd name="connsiteY2" fmla="*/ 0 h 9144"/>
              <a:gd name="connsiteX0" fmla="*/ 2809 w 2845"/>
              <a:gd name="connsiteY0" fmla="*/ 2986 h 2986"/>
              <a:gd name="connsiteX1" fmla="*/ 13 w 2845"/>
              <a:gd name="connsiteY1" fmla="*/ 0 h 2986"/>
              <a:gd name="connsiteX0" fmla="*/ 11017 w 11135"/>
              <a:gd name="connsiteY0" fmla="*/ 22305 h 22305"/>
              <a:gd name="connsiteX1" fmla="*/ 42 w 11135"/>
              <a:gd name="connsiteY1" fmla="*/ 0 h 22305"/>
              <a:gd name="connsiteX0" fmla="*/ 6932 w 7097"/>
              <a:gd name="connsiteY0" fmla="*/ 43838 h 43838"/>
              <a:gd name="connsiteX1" fmla="*/ 59 w 7097"/>
              <a:gd name="connsiteY1" fmla="*/ 0 h 43838"/>
              <a:gd name="connsiteX0" fmla="*/ 0 w 1874"/>
              <a:gd name="connsiteY0" fmla="*/ 6141 h 6141"/>
              <a:gd name="connsiteX1" fmla="*/ 1874 w 1874"/>
              <a:gd name="connsiteY1" fmla="*/ 0 h 6141"/>
              <a:gd name="connsiteX0" fmla="*/ 57029 w 58200"/>
              <a:gd name="connsiteY0" fmla="*/ 15142 h 15142"/>
              <a:gd name="connsiteX1" fmla="*/ 412 w 58200"/>
              <a:gd name="connsiteY1" fmla="*/ 0 h 15142"/>
              <a:gd name="connsiteX0" fmla="*/ 58804 w 58804"/>
              <a:gd name="connsiteY0" fmla="*/ 15142 h 15142"/>
              <a:gd name="connsiteX1" fmla="*/ 2187 w 58804"/>
              <a:gd name="connsiteY1" fmla="*/ 0 h 15142"/>
              <a:gd name="connsiteX0" fmla="*/ 57402 w 57402"/>
              <a:gd name="connsiteY0" fmla="*/ 15142 h 15142"/>
              <a:gd name="connsiteX1" fmla="*/ 785 w 57402"/>
              <a:gd name="connsiteY1" fmla="*/ 0 h 15142"/>
              <a:gd name="connsiteX0" fmla="*/ 57402 w 57402"/>
              <a:gd name="connsiteY0" fmla="*/ 15142 h 15142"/>
              <a:gd name="connsiteX1" fmla="*/ 785 w 57402"/>
              <a:gd name="connsiteY1" fmla="*/ 0 h 15142"/>
              <a:gd name="connsiteX0" fmla="*/ 56617 w 56617"/>
              <a:gd name="connsiteY0" fmla="*/ 15142 h 15142"/>
              <a:gd name="connsiteX1" fmla="*/ 0 w 56617"/>
              <a:gd name="connsiteY1" fmla="*/ 0 h 15142"/>
            </a:gdLst>
            <a:ahLst/>
            <a:cxnLst>
              <a:cxn ang="0">
                <a:pos x="connsiteX0" y="connsiteY0"/>
              </a:cxn>
              <a:cxn ang="0">
                <a:pos x="connsiteX1" y="connsiteY1"/>
              </a:cxn>
            </a:cxnLst>
            <a:rect l="l" t="t" r="r" b="b"/>
            <a:pathLst>
              <a:path w="56617" h="15142" extrusionOk="0">
                <a:moveTo>
                  <a:pt x="56617" y="15142"/>
                </a:moveTo>
                <a:cubicBezTo>
                  <a:pt x="29687" y="5952"/>
                  <a:pt x="23023" y="9141"/>
                  <a:pt x="0" y="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59" name="Shape 402"/>
          <p:cNvSpPr/>
          <p:nvPr/>
        </p:nvSpPr>
        <p:spPr>
          <a:xfrm>
            <a:off x="4636350" y="4323016"/>
            <a:ext cx="1018229" cy="830497"/>
          </a:xfrm>
          <a:custGeom>
            <a:avLst/>
            <a:gdLst>
              <a:gd name="connsiteX0" fmla="*/ 0 w 14095"/>
              <a:gd name="connsiteY0" fmla="*/ 0 h 39236"/>
              <a:gd name="connsiteX1" fmla="*/ 14095 w 14095"/>
              <a:gd name="connsiteY1" fmla="*/ 39236 h 39236"/>
              <a:gd name="connsiteX0" fmla="*/ 0 w 14095"/>
              <a:gd name="connsiteY0" fmla="*/ 0 h 39236"/>
              <a:gd name="connsiteX1" fmla="*/ 4333 w 14095"/>
              <a:gd name="connsiteY1" fmla="*/ 10672 h 39236"/>
              <a:gd name="connsiteX2" fmla="*/ 14095 w 14095"/>
              <a:gd name="connsiteY2" fmla="*/ 39236 h 39236"/>
              <a:gd name="connsiteX0" fmla="*/ 1731 w 15826"/>
              <a:gd name="connsiteY0" fmla="*/ 0 h 39236"/>
              <a:gd name="connsiteX1" fmla="*/ 290 w 15826"/>
              <a:gd name="connsiteY1" fmla="*/ 30090 h 39236"/>
              <a:gd name="connsiteX2" fmla="*/ 15826 w 15826"/>
              <a:gd name="connsiteY2" fmla="*/ 39236 h 39236"/>
              <a:gd name="connsiteX0" fmla="*/ 1441 w 15536"/>
              <a:gd name="connsiteY0" fmla="*/ 0 h 39236"/>
              <a:gd name="connsiteX1" fmla="*/ 0 w 15536"/>
              <a:gd name="connsiteY1" fmla="*/ 30090 h 39236"/>
              <a:gd name="connsiteX2" fmla="*/ 15536 w 15536"/>
              <a:gd name="connsiteY2" fmla="*/ 39236 h 39236"/>
              <a:gd name="connsiteX0" fmla="*/ 1720 w 15815"/>
              <a:gd name="connsiteY0" fmla="*/ 0 h 39236"/>
              <a:gd name="connsiteX1" fmla="*/ 279 w 15815"/>
              <a:gd name="connsiteY1" fmla="*/ 30090 h 39236"/>
              <a:gd name="connsiteX2" fmla="*/ 15815 w 15815"/>
              <a:gd name="connsiteY2" fmla="*/ 39236 h 39236"/>
              <a:gd name="connsiteX0" fmla="*/ 4278 w 18373"/>
              <a:gd name="connsiteY0" fmla="*/ 0 h 39236"/>
              <a:gd name="connsiteX1" fmla="*/ 2837 w 18373"/>
              <a:gd name="connsiteY1" fmla="*/ 30090 h 39236"/>
              <a:gd name="connsiteX2" fmla="*/ 18373 w 18373"/>
              <a:gd name="connsiteY2" fmla="*/ 39236 h 39236"/>
              <a:gd name="connsiteX0" fmla="*/ 707 w 14802"/>
              <a:gd name="connsiteY0" fmla="*/ 0 h 39236"/>
              <a:gd name="connsiteX1" fmla="*/ 4972 w 14802"/>
              <a:gd name="connsiteY1" fmla="*/ 32272 h 39236"/>
              <a:gd name="connsiteX2" fmla="*/ 14802 w 14802"/>
              <a:gd name="connsiteY2" fmla="*/ 39236 h 39236"/>
            </a:gdLst>
            <a:ahLst/>
            <a:cxnLst>
              <a:cxn ang="0">
                <a:pos x="connsiteX0" y="connsiteY0"/>
              </a:cxn>
              <a:cxn ang="0">
                <a:pos x="connsiteX1" y="connsiteY1"/>
              </a:cxn>
              <a:cxn ang="0">
                <a:pos x="connsiteX2" y="connsiteY2"/>
              </a:cxn>
            </a:cxnLst>
            <a:rect l="l" t="t" r="r" b="b"/>
            <a:pathLst>
              <a:path w="14802" h="39236" extrusionOk="0">
                <a:moveTo>
                  <a:pt x="707" y="0"/>
                </a:moveTo>
                <a:cubicBezTo>
                  <a:pt x="227" y="10030"/>
                  <a:pt x="-1962" y="24260"/>
                  <a:pt x="4972" y="32272"/>
                </a:cubicBezTo>
                <a:cubicBezTo>
                  <a:pt x="11906" y="40284"/>
                  <a:pt x="13136" y="37570"/>
                  <a:pt x="14802" y="39236"/>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60" name="Shape 403"/>
          <p:cNvSpPr/>
          <p:nvPr/>
        </p:nvSpPr>
        <p:spPr>
          <a:xfrm>
            <a:off x="6254169" y="3366681"/>
            <a:ext cx="516700" cy="1566533"/>
          </a:xfrm>
          <a:custGeom>
            <a:avLst/>
            <a:gdLst>
              <a:gd name="connsiteX0" fmla="*/ 16886 w 16886"/>
              <a:gd name="connsiteY0" fmla="*/ 0 h 45888"/>
              <a:gd name="connsiteX1" fmla="*/ 0 w 16886"/>
              <a:gd name="connsiteY1" fmla="*/ 45888 h 45888"/>
              <a:gd name="connsiteX0" fmla="*/ 15501 w 15501"/>
              <a:gd name="connsiteY0" fmla="*/ 0 h 46996"/>
              <a:gd name="connsiteX1" fmla="*/ 0 w 15501"/>
              <a:gd name="connsiteY1" fmla="*/ 46996 h 46996"/>
            </a:gdLst>
            <a:ahLst/>
            <a:cxnLst>
              <a:cxn ang="0">
                <a:pos x="connsiteX0" y="connsiteY0"/>
              </a:cxn>
              <a:cxn ang="0">
                <a:pos x="connsiteX1" y="connsiteY1"/>
              </a:cxn>
            </a:cxnLst>
            <a:rect l="l" t="t" r="r" b="b"/>
            <a:pathLst>
              <a:path w="15501" h="46996" extrusionOk="0">
                <a:moveTo>
                  <a:pt x="15501" y="0"/>
                </a:moveTo>
                <a:cubicBezTo>
                  <a:pt x="11532" y="5662"/>
                  <a:pt x="3969" y="41334"/>
                  <a:pt x="0" y="46996"/>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61" name="Shape 404"/>
          <p:cNvSpPr/>
          <p:nvPr/>
        </p:nvSpPr>
        <p:spPr>
          <a:xfrm>
            <a:off x="5878569" y="5380012"/>
            <a:ext cx="521228" cy="303255"/>
          </a:xfrm>
          <a:custGeom>
            <a:avLst/>
            <a:gdLst>
              <a:gd name="connsiteX0" fmla="*/ 12100 w 13854"/>
              <a:gd name="connsiteY0" fmla="*/ 3711 h 11978"/>
              <a:gd name="connsiteX1" fmla="*/ 13653 w 13854"/>
              <a:gd name="connsiteY1" fmla="*/ 865 h 11978"/>
              <a:gd name="connsiteX2" fmla="*/ 0 w 13854"/>
              <a:gd name="connsiteY2" fmla="*/ 11978 h 11978"/>
              <a:gd name="connsiteX0" fmla="*/ 12100 w 12773"/>
              <a:gd name="connsiteY0" fmla="*/ 0 h 8267"/>
              <a:gd name="connsiteX1" fmla="*/ 11021 w 12773"/>
              <a:gd name="connsiteY1" fmla="*/ 5051 h 8267"/>
              <a:gd name="connsiteX2" fmla="*/ 0 w 12773"/>
              <a:gd name="connsiteY2" fmla="*/ 8267 h 8267"/>
              <a:gd name="connsiteX0" fmla="*/ 9473 w 10858"/>
              <a:gd name="connsiteY0" fmla="*/ 0 h 10000"/>
              <a:gd name="connsiteX1" fmla="*/ 8628 w 10858"/>
              <a:gd name="connsiteY1" fmla="*/ 6110 h 10000"/>
              <a:gd name="connsiteX2" fmla="*/ 0 w 10858"/>
              <a:gd name="connsiteY2" fmla="*/ 10000 h 10000"/>
              <a:gd name="connsiteX0" fmla="*/ 8931 w 10618"/>
              <a:gd name="connsiteY0" fmla="*/ 0 h 12514"/>
              <a:gd name="connsiteX1" fmla="*/ 8628 w 10618"/>
              <a:gd name="connsiteY1" fmla="*/ 8624 h 12514"/>
              <a:gd name="connsiteX2" fmla="*/ 0 w 10618"/>
              <a:gd name="connsiteY2" fmla="*/ 12514 h 12514"/>
              <a:gd name="connsiteX0" fmla="*/ 8931 w 10618"/>
              <a:gd name="connsiteY0" fmla="*/ 0 h 12514"/>
              <a:gd name="connsiteX1" fmla="*/ 8628 w 10618"/>
              <a:gd name="connsiteY1" fmla="*/ 8624 h 12514"/>
              <a:gd name="connsiteX2" fmla="*/ 0 w 10618"/>
              <a:gd name="connsiteY2" fmla="*/ 12514 h 12514"/>
              <a:gd name="connsiteX0" fmla="*/ 8931 w 10058"/>
              <a:gd name="connsiteY0" fmla="*/ 0 h 12514"/>
              <a:gd name="connsiteX1" fmla="*/ 8628 w 10058"/>
              <a:gd name="connsiteY1" fmla="*/ 8624 h 12514"/>
              <a:gd name="connsiteX2" fmla="*/ 0 w 10058"/>
              <a:gd name="connsiteY2" fmla="*/ 12514 h 12514"/>
              <a:gd name="connsiteX0" fmla="*/ 8931 w 12088"/>
              <a:gd name="connsiteY0" fmla="*/ 0 h 12514"/>
              <a:gd name="connsiteX1" fmla="*/ 11448 w 12088"/>
              <a:gd name="connsiteY1" fmla="*/ 11305 h 12514"/>
              <a:gd name="connsiteX2" fmla="*/ 0 w 12088"/>
              <a:gd name="connsiteY2" fmla="*/ 12514 h 12514"/>
              <a:gd name="connsiteX0" fmla="*/ 8931 w 9866"/>
              <a:gd name="connsiteY0" fmla="*/ 0 h 12514"/>
              <a:gd name="connsiteX1" fmla="*/ 8194 w 9866"/>
              <a:gd name="connsiteY1" fmla="*/ 8121 h 12514"/>
              <a:gd name="connsiteX2" fmla="*/ 0 w 9866"/>
              <a:gd name="connsiteY2" fmla="*/ 12514 h 12514"/>
              <a:gd name="connsiteX0" fmla="*/ 11141 w 11604"/>
              <a:gd name="connsiteY0" fmla="*/ 0 h 9330"/>
              <a:gd name="connsiteX1" fmla="*/ 8305 w 11604"/>
              <a:gd name="connsiteY1" fmla="*/ 5820 h 9330"/>
              <a:gd name="connsiteX2" fmla="*/ 0 w 11604"/>
              <a:gd name="connsiteY2" fmla="*/ 9330 h 9330"/>
              <a:gd name="connsiteX0" fmla="*/ 9601 w 9601"/>
              <a:gd name="connsiteY0" fmla="*/ 0 h 10000"/>
              <a:gd name="connsiteX1" fmla="*/ 7157 w 9601"/>
              <a:gd name="connsiteY1" fmla="*/ 6238 h 10000"/>
              <a:gd name="connsiteX2" fmla="*/ 0 w 9601"/>
              <a:gd name="connsiteY2" fmla="*/ 10000 h 10000"/>
              <a:gd name="connsiteX0" fmla="*/ 10000 w 10188"/>
              <a:gd name="connsiteY0" fmla="*/ 0 h 10000"/>
              <a:gd name="connsiteX1" fmla="*/ 7454 w 10188"/>
              <a:gd name="connsiteY1" fmla="*/ 6238 h 10000"/>
              <a:gd name="connsiteX2" fmla="*/ 0 w 10188"/>
              <a:gd name="connsiteY2" fmla="*/ 10000 h 10000"/>
              <a:gd name="connsiteX0" fmla="*/ 8618 w 9039"/>
              <a:gd name="connsiteY0" fmla="*/ 0 h 10574"/>
              <a:gd name="connsiteX1" fmla="*/ 7454 w 9039"/>
              <a:gd name="connsiteY1" fmla="*/ 6812 h 10574"/>
              <a:gd name="connsiteX2" fmla="*/ 0 w 9039"/>
              <a:gd name="connsiteY2" fmla="*/ 10574 h 10574"/>
              <a:gd name="connsiteX0" fmla="*/ 11390 w 11574"/>
              <a:gd name="connsiteY0" fmla="*/ 0 h 9593"/>
              <a:gd name="connsiteX1" fmla="*/ 8246 w 11574"/>
              <a:gd name="connsiteY1" fmla="*/ 6035 h 9593"/>
              <a:gd name="connsiteX2" fmla="*/ 0 w 11574"/>
              <a:gd name="connsiteY2" fmla="*/ 9593 h 9593"/>
              <a:gd name="connsiteX0" fmla="*/ 9841 w 10334"/>
              <a:gd name="connsiteY0" fmla="*/ 0 h 10000"/>
              <a:gd name="connsiteX1" fmla="*/ 7125 w 10334"/>
              <a:gd name="connsiteY1" fmla="*/ 6291 h 10000"/>
              <a:gd name="connsiteX2" fmla="*/ 0 w 10334"/>
              <a:gd name="connsiteY2" fmla="*/ 10000 h 10000"/>
              <a:gd name="connsiteX0" fmla="*/ 9841 w 10581"/>
              <a:gd name="connsiteY0" fmla="*/ 0 h 10000"/>
              <a:gd name="connsiteX1" fmla="*/ 7125 w 10581"/>
              <a:gd name="connsiteY1" fmla="*/ 6291 h 10000"/>
              <a:gd name="connsiteX2" fmla="*/ 0 w 10581"/>
              <a:gd name="connsiteY2" fmla="*/ 10000 h 10000"/>
              <a:gd name="connsiteX0" fmla="*/ 9841 w 10581"/>
              <a:gd name="connsiteY0" fmla="*/ 0 h 10000"/>
              <a:gd name="connsiteX1" fmla="*/ 7125 w 10581"/>
              <a:gd name="connsiteY1" fmla="*/ 6291 h 10000"/>
              <a:gd name="connsiteX2" fmla="*/ 0 w 10581"/>
              <a:gd name="connsiteY2" fmla="*/ 10000 h 10000"/>
              <a:gd name="connsiteX0" fmla="*/ 9841 w 10619"/>
              <a:gd name="connsiteY0" fmla="*/ 0 h 10000"/>
              <a:gd name="connsiteX1" fmla="*/ 7219 w 10619"/>
              <a:gd name="connsiteY1" fmla="*/ 7848 h 10000"/>
              <a:gd name="connsiteX2" fmla="*/ 0 w 10619"/>
              <a:gd name="connsiteY2" fmla="*/ 10000 h 10000"/>
              <a:gd name="connsiteX0" fmla="*/ 9841 w 10747"/>
              <a:gd name="connsiteY0" fmla="*/ 0 h 10000"/>
              <a:gd name="connsiteX1" fmla="*/ 7219 w 10747"/>
              <a:gd name="connsiteY1" fmla="*/ 7848 h 10000"/>
              <a:gd name="connsiteX2" fmla="*/ 0 w 10747"/>
              <a:gd name="connsiteY2" fmla="*/ 10000 h 10000"/>
              <a:gd name="connsiteX0" fmla="*/ 9841 w 10747"/>
              <a:gd name="connsiteY0" fmla="*/ 0 h 10000"/>
              <a:gd name="connsiteX1" fmla="*/ 7219 w 10747"/>
              <a:gd name="connsiteY1" fmla="*/ 7848 h 10000"/>
              <a:gd name="connsiteX2" fmla="*/ 0 w 10747"/>
              <a:gd name="connsiteY2" fmla="*/ 10000 h 10000"/>
              <a:gd name="connsiteX0" fmla="*/ 9652 w 10646"/>
              <a:gd name="connsiteY0" fmla="*/ 0 h 9292"/>
              <a:gd name="connsiteX1" fmla="*/ 7219 w 10646"/>
              <a:gd name="connsiteY1" fmla="*/ 7140 h 9292"/>
              <a:gd name="connsiteX2" fmla="*/ 0 w 10646"/>
              <a:gd name="connsiteY2" fmla="*/ 9292 h 9292"/>
              <a:gd name="connsiteX0" fmla="*/ 9066 w 10000"/>
              <a:gd name="connsiteY0" fmla="*/ 0 h 10000"/>
              <a:gd name="connsiteX1" fmla="*/ 6781 w 10000"/>
              <a:gd name="connsiteY1" fmla="*/ 7684 h 10000"/>
              <a:gd name="connsiteX2" fmla="*/ 0 w 10000"/>
              <a:gd name="connsiteY2" fmla="*/ 10000 h 10000"/>
              <a:gd name="connsiteX0" fmla="*/ 9066 w 10000"/>
              <a:gd name="connsiteY0" fmla="*/ 0 h 10000"/>
              <a:gd name="connsiteX1" fmla="*/ 6781 w 10000"/>
              <a:gd name="connsiteY1" fmla="*/ 7684 h 10000"/>
              <a:gd name="connsiteX2" fmla="*/ 0 w 10000"/>
              <a:gd name="connsiteY2" fmla="*/ 10000 h 10000"/>
            </a:gdLst>
            <a:ahLst/>
            <a:cxnLst>
              <a:cxn ang="0">
                <a:pos x="connsiteX0" y="connsiteY0"/>
              </a:cxn>
              <a:cxn ang="0">
                <a:pos x="connsiteX1" y="connsiteY1"/>
              </a:cxn>
              <a:cxn ang="0">
                <a:pos x="connsiteX2" y="connsiteY2"/>
              </a:cxn>
            </a:cxnLst>
            <a:rect l="l" t="t" r="r" b="b"/>
            <a:pathLst>
              <a:path w="10000" h="10000" extrusionOk="0">
                <a:moveTo>
                  <a:pt x="9066" y="0"/>
                </a:moveTo>
                <a:cubicBezTo>
                  <a:pt x="9720" y="5190"/>
                  <a:pt x="11660" y="5941"/>
                  <a:pt x="6781" y="7684"/>
                </a:cubicBezTo>
                <a:cubicBezTo>
                  <a:pt x="2701" y="9274"/>
                  <a:pt x="3316" y="9030"/>
                  <a:pt x="0" y="1000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62" name="Shape 406"/>
          <p:cNvSpPr/>
          <p:nvPr/>
        </p:nvSpPr>
        <p:spPr>
          <a:xfrm>
            <a:off x="7571901" y="2417830"/>
            <a:ext cx="673106" cy="302115"/>
          </a:xfrm>
          <a:custGeom>
            <a:avLst/>
            <a:gdLst>
              <a:gd name="connsiteX0" fmla="*/ 0 w 15143"/>
              <a:gd name="connsiteY0" fmla="*/ 10559 h 10559"/>
              <a:gd name="connsiteX1" fmla="*/ 2381 w 15143"/>
              <a:gd name="connsiteY1" fmla="*/ 800 h 10559"/>
              <a:gd name="connsiteX2" fmla="*/ 15143 w 15143"/>
              <a:gd name="connsiteY2" fmla="*/ 439 h 10559"/>
              <a:gd name="connsiteX0" fmla="*/ 0 w 15143"/>
              <a:gd name="connsiteY0" fmla="*/ 10317 h 10317"/>
              <a:gd name="connsiteX1" fmla="*/ 2810 w 15143"/>
              <a:gd name="connsiteY1" fmla="*/ 1642 h 10317"/>
              <a:gd name="connsiteX2" fmla="*/ 15143 w 15143"/>
              <a:gd name="connsiteY2" fmla="*/ 197 h 10317"/>
            </a:gdLst>
            <a:ahLst/>
            <a:cxnLst>
              <a:cxn ang="0">
                <a:pos x="connsiteX0" y="connsiteY0"/>
              </a:cxn>
              <a:cxn ang="0">
                <a:pos x="connsiteX1" y="connsiteY1"/>
              </a:cxn>
              <a:cxn ang="0">
                <a:pos x="connsiteX2" y="connsiteY2"/>
              </a:cxn>
            </a:cxnLst>
            <a:rect l="l" t="t" r="r" b="b"/>
            <a:pathLst>
              <a:path w="15143" h="10317" extrusionOk="0">
                <a:moveTo>
                  <a:pt x="0" y="10317"/>
                </a:moveTo>
                <a:cubicBezTo>
                  <a:pt x="397" y="8690"/>
                  <a:pt x="1144" y="2606"/>
                  <a:pt x="2810" y="1642"/>
                </a:cubicBezTo>
                <a:cubicBezTo>
                  <a:pt x="4477" y="678"/>
                  <a:pt x="13873" y="-465"/>
                  <a:pt x="15143" y="197"/>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63" name="Shape 407"/>
          <p:cNvSpPr/>
          <p:nvPr/>
        </p:nvSpPr>
        <p:spPr>
          <a:xfrm>
            <a:off x="7622300" y="2584869"/>
            <a:ext cx="965199" cy="688500"/>
          </a:xfrm>
          <a:custGeom>
            <a:avLst/>
            <a:gdLst>
              <a:gd name="connsiteX0" fmla="*/ 0 w 42949"/>
              <a:gd name="connsiteY0" fmla="*/ 28413 h 28413"/>
              <a:gd name="connsiteX1" fmla="*/ 16510 w 42949"/>
              <a:gd name="connsiteY1" fmla="*/ 25238 h 28413"/>
              <a:gd name="connsiteX2" fmla="*/ 31115 w 42949"/>
              <a:gd name="connsiteY2" fmla="*/ 20793 h 28413"/>
              <a:gd name="connsiteX3" fmla="*/ 42949 w 42949"/>
              <a:gd name="connsiteY3" fmla="*/ 0 h 28413"/>
              <a:gd name="connsiteX0" fmla="*/ 0 w 42949"/>
              <a:gd name="connsiteY0" fmla="*/ 28413 h 28413"/>
              <a:gd name="connsiteX1" fmla="*/ 16510 w 42949"/>
              <a:gd name="connsiteY1" fmla="*/ 25238 h 28413"/>
              <a:gd name="connsiteX2" fmla="*/ 29452 w 42949"/>
              <a:gd name="connsiteY2" fmla="*/ 15667 h 28413"/>
              <a:gd name="connsiteX3" fmla="*/ 42949 w 42949"/>
              <a:gd name="connsiteY3" fmla="*/ 0 h 28413"/>
              <a:gd name="connsiteX0" fmla="*/ 0 w 42949"/>
              <a:gd name="connsiteY0" fmla="*/ 28413 h 28413"/>
              <a:gd name="connsiteX1" fmla="*/ 18865 w 42949"/>
              <a:gd name="connsiteY1" fmla="*/ 21082 h 28413"/>
              <a:gd name="connsiteX2" fmla="*/ 29452 w 42949"/>
              <a:gd name="connsiteY2" fmla="*/ 15667 h 28413"/>
              <a:gd name="connsiteX3" fmla="*/ 42949 w 42949"/>
              <a:gd name="connsiteY3" fmla="*/ 0 h 28413"/>
              <a:gd name="connsiteX0" fmla="*/ 0 w 31727"/>
              <a:gd name="connsiteY0" fmla="*/ 23010 h 23010"/>
              <a:gd name="connsiteX1" fmla="*/ 7643 w 31727"/>
              <a:gd name="connsiteY1" fmla="*/ 21082 h 23010"/>
              <a:gd name="connsiteX2" fmla="*/ 18230 w 31727"/>
              <a:gd name="connsiteY2" fmla="*/ 15667 h 23010"/>
              <a:gd name="connsiteX3" fmla="*/ 31727 w 31727"/>
              <a:gd name="connsiteY3" fmla="*/ 0 h 23010"/>
              <a:gd name="connsiteX0" fmla="*/ 0 w 31727"/>
              <a:gd name="connsiteY0" fmla="*/ 23010 h 23010"/>
              <a:gd name="connsiteX1" fmla="*/ 10552 w 31727"/>
              <a:gd name="connsiteY1" fmla="*/ 20112 h 23010"/>
              <a:gd name="connsiteX2" fmla="*/ 18230 w 31727"/>
              <a:gd name="connsiteY2" fmla="*/ 15667 h 23010"/>
              <a:gd name="connsiteX3" fmla="*/ 31727 w 31727"/>
              <a:gd name="connsiteY3" fmla="*/ 0 h 23010"/>
              <a:gd name="connsiteX0" fmla="*/ 0 w 29372"/>
              <a:gd name="connsiteY0" fmla="*/ 23426 h 23426"/>
              <a:gd name="connsiteX1" fmla="*/ 8197 w 29372"/>
              <a:gd name="connsiteY1" fmla="*/ 20112 h 23426"/>
              <a:gd name="connsiteX2" fmla="*/ 15875 w 29372"/>
              <a:gd name="connsiteY2" fmla="*/ 15667 h 23426"/>
              <a:gd name="connsiteX3" fmla="*/ 29372 w 29372"/>
              <a:gd name="connsiteY3" fmla="*/ 0 h 23426"/>
              <a:gd name="connsiteX0" fmla="*/ 0 w 28956"/>
              <a:gd name="connsiteY0" fmla="*/ 20655 h 20655"/>
              <a:gd name="connsiteX1" fmla="*/ 8197 w 28956"/>
              <a:gd name="connsiteY1" fmla="*/ 17341 h 20655"/>
              <a:gd name="connsiteX2" fmla="*/ 15875 w 28956"/>
              <a:gd name="connsiteY2" fmla="*/ 12896 h 20655"/>
              <a:gd name="connsiteX3" fmla="*/ 28956 w 28956"/>
              <a:gd name="connsiteY3" fmla="*/ 0 h 20655"/>
            </a:gdLst>
            <a:ahLst/>
            <a:cxnLst>
              <a:cxn ang="0">
                <a:pos x="connsiteX0" y="connsiteY0"/>
              </a:cxn>
              <a:cxn ang="0">
                <a:pos x="connsiteX1" y="connsiteY1"/>
              </a:cxn>
              <a:cxn ang="0">
                <a:pos x="connsiteX2" y="connsiteY2"/>
              </a:cxn>
              <a:cxn ang="0">
                <a:pos x="connsiteX3" y="connsiteY3"/>
              </a:cxn>
            </a:cxnLst>
            <a:rect l="l" t="t" r="r" b="b"/>
            <a:pathLst>
              <a:path w="28956" h="20655" extrusionOk="0">
                <a:moveTo>
                  <a:pt x="0" y="20655"/>
                </a:moveTo>
                <a:cubicBezTo>
                  <a:pt x="2752" y="20126"/>
                  <a:pt x="5551" y="18634"/>
                  <a:pt x="8197" y="17341"/>
                </a:cubicBezTo>
                <a:cubicBezTo>
                  <a:pt x="10843" y="16048"/>
                  <a:pt x="12277" y="15648"/>
                  <a:pt x="15875" y="12896"/>
                </a:cubicBezTo>
                <a:cubicBezTo>
                  <a:pt x="19473" y="10144"/>
                  <a:pt x="27792" y="2011"/>
                  <a:pt x="28956" y="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64" name="Shape 408"/>
          <p:cNvSpPr/>
          <p:nvPr/>
        </p:nvSpPr>
        <p:spPr>
          <a:xfrm>
            <a:off x="8820746" y="2563274"/>
            <a:ext cx="58788" cy="751428"/>
          </a:xfrm>
          <a:custGeom>
            <a:avLst/>
            <a:gdLst>
              <a:gd name="connsiteX0" fmla="*/ 4706 w 9886"/>
              <a:gd name="connsiteY0" fmla="*/ 0 h 13356"/>
              <a:gd name="connsiteX1" fmla="*/ 9804 w 9886"/>
              <a:gd name="connsiteY1" fmla="*/ 10135 h 13356"/>
              <a:gd name="connsiteX2" fmla="*/ 0 w 9886"/>
              <a:gd name="connsiteY2" fmla="*/ 13356 h 13356"/>
              <a:gd name="connsiteX0" fmla="*/ 4760 w 5773"/>
              <a:gd name="connsiteY0" fmla="*/ 0 h 10000"/>
              <a:gd name="connsiteX1" fmla="*/ 5395 w 5773"/>
              <a:gd name="connsiteY1" fmla="*/ 4847 h 10000"/>
              <a:gd name="connsiteX2" fmla="*/ 0 w 5773"/>
              <a:gd name="connsiteY2" fmla="*/ 10000 h 10000"/>
              <a:gd name="connsiteX0" fmla="*/ 2061 w 3817"/>
              <a:gd name="connsiteY0" fmla="*/ 0 h 9010"/>
              <a:gd name="connsiteX1" fmla="*/ 3161 w 3817"/>
              <a:gd name="connsiteY1" fmla="*/ 4847 h 9010"/>
              <a:gd name="connsiteX2" fmla="*/ 0 w 3817"/>
              <a:gd name="connsiteY2" fmla="*/ 9010 h 9010"/>
            </a:gdLst>
            <a:ahLst/>
            <a:cxnLst>
              <a:cxn ang="0">
                <a:pos x="connsiteX0" y="connsiteY0"/>
              </a:cxn>
              <a:cxn ang="0">
                <a:pos x="connsiteX1" y="connsiteY1"/>
              </a:cxn>
              <a:cxn ang="0">
                <a:pos x="connsiteX2" y="connsiteY2"/>
              </a:cxn>
            </a:cxnLst>
            <a:rect l="l" t="t" r="r" b="b"/>
            <a:pathLst>
              <a:path w="3817" h="9010" extrusionOk="0">
                <a:moveTo>
                  <a:pt x="2061" y="0"/>
                </a:moveTo>
                <a:cubicBezTo>
                  <a:pt x="3551" y="846"/>
                  <a:pt x="4535" y="3600"/>
                  <a:pt x="3161" y="4847"/>
                </a:cubicBezTo>
                <a:cubicBezTo>
                  <a:pt x="1786" y="6095"/>
                  <a:pt x="2863" y="8609"/>
                  <a:pt x="0" y="901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65" name="Shape 409"/>
          <p:cNvSpPr/>
          <p:nvPr/>
        </p:nvSpPr>
        <p:spPr>
          <a:xfrm>
            <a:off x="5787535" y="2561167"/>
            <a:ext cx="2946434" cy="912399"/>
          </a:xfrm>
          <a:custGeom>
            <a:avLst/>
            <a:gdLst>
              <a:gd name="connsiteX0" fmla="*/ 0 w 80963"/>
              <a:gd name="connsiteY0" fmla="*/ 26670 h 26670"/>
              <a:gd name="connsiteX1" fmla="*/ 8573 w 80963"/>
              <a:gd name="connsiteY1" fmla="*/ 11429 h 26670"/>
              <a:gd name="connsiteX2" fmla="*/ 20638 w 80963"/>
              <a:gd name="connsiteY2" fmla="*/ 23177 h 26670"/>
              <a:gd name="connsiteX3" fmla="*/ 49530 w 80963"/>
              <a:gd name="connsiteY3" fmla="*/ 24765 h 26670"/>
              <a:gd name="connsiteX4" fmla="*/ 67945 w 80963"/>
              <a:gd name="connsiteY4" fmla="*/ 12382 h 26670"/>
              <a:gd name="connsiteX5" fmla="*/ 80963 w 80963"/>
              <a:gd name="connsiteY5" fmla="*/ 0 h 26670"/>
              <a:gd name="connsiteX0" fmla="*/ 0 w 73534"/>
              <a:gd name="connsiteY0" fmla="*/ 17907 h 25647"/>
              <a:gd name="connsiteX1" fmla="*/ 1144 w 73534"/>
              <a:gd name="connsiteY1" fmla="*/ 11429 h 25647"/>
              <a:gd name="connsiteX2" fmla="*/ 13209 w 73534"/>
              <a:gd name="connsiteY2" fmla="*/ 23177 h 25647"/>
              <a:gd name="connsiteX3" fmla="*/ 42101 w 73534"/>
              <a:gd name="connsiteY3" fmla="*/ 24765 h 25647"/>
              <a:gd name="connsiteX4" fmla="*/ 60516 w 73534"/>
              <a:gd name="connsiteY4" fmla="*/ 12382 h 25647"/>
              <a:gd name="connsiteX5" fmla="*/ 73534 w 73534"/>
              <a:gd name="connsiteY5" fmla="*/ 0 h 25647"/>
              <a:gd name="connsiteX0" fmla="*/ 200 w 73734"/>
              <a:gd name="connsiteY0" fmla="*/ 17907 h 24769"/>
              <a:gd name="connsiteX1" fmla="*/ 1344 w 73734"/>
              <a:gd name="connsiteY1" fmla="*/ 11429 h 24769"/>
              <a:gd name="connsiteX2" fmla="*/ 16457 w 73734"/>
              <a:gd name="connsiteY2" fmla="*/ 13843 h 24769"/>
              <a:gd name="connsiteX3" fmla="*/ 42301 w 73734"/>
              <a:gd name="connsiteY3" fmla="*/ 24765 h 24769"/>
              <a:gd name="connsiteX4" fmla="*/ 60716 w 73734"/>
              <a:gd name="connsiteY4" fmla="*/ 12382 h 24769"/>
              <a:gd name="connsiteX5" fmla="*/ 73734 w 73734"/>
              <a:gd name="connsiteY5" fmla="*/ 0 h 24769"/>
              <a:gd name="connsiteX0" fmla="*/ 200 w 73734"/>
              <a:gd name="connsiteY0" fmla="*/ 17907 h 20011"/>
              <a:gd name="connsiteX1" fmla="*/ 1344 w 73734"/>
              <a:gd name="connsiteY1" fmla="*/ 11429 h 20011"/>
              <a:gd name="connsiteX2" fmla="*/ 16457 w 73734"/>
              <a:gd name="connsiteY2" fmla="*/ 13843 h 20011"/>
              <a:gd name="connsiteX3" fmla="*/ 36967 w 73734"/>
              <a:gd name="connsiteY3" fmla="*/ 20003 h 20011"/>
              <a:gd name="connsiteX4" fmla="*/ 60716 w 73734"/>
              <a:gd name="connsiteY4" fmla="*/ 12382 h 20011"/>
              <a:gd name="connsiteX5" fmla="*/ 73734 w 73734"/>
              <a:gd name="connsiteY5" fmla="*/ 0 h 20011"/>
              <a:gd name="connsiteX0" fmla="*/ 0 w 73534"/>
              <a:gd name="connsiteY0" fmla="*/ 17907 h 20011"/>
              <a:gd name="connsiteX1" fmla="*/ 8764 w 73534"/>
              <a:gd name="connsiteY1" fmla="*/ 12953 h 20011"/>
              <a:gd name="connsiteX2" fmla="*/ 16257 w 73534"/>
              <a:gd name="connsiteY2" fmla="*/ 13843 h 20011"/>
              <a:gd name="connsiteX3" fmla="*/ 36767 w 73534"/>
              <a:gd name="connsiteY3" fmla="*/ 20003 h 20011"/>
              <a:gd name="connsiteX4" fmla="*/ 60516 w 73534"/>
              <a:gd name="connsiteY4" fmla="*/ 12382 h 20011"/>
              <a:gd name="connsiteX5" fmla="*/ 73534 w 73534"/>
              <a:gd name="connsiteY5" fmla="*/ 0 h 20011"/>
              <a:gd name="connsiteX0" fmla="*/ 0 w 73534"/>
              <a:gd name="connsiteY0" fmla="*/ 17907 h 20387"/>
              <a:gd name="connsiteX1" fmla="*/ 8764 w 73534"/>
              <a:gd name="connsiteY1" fmla="*/ 12953 h 20387"/>
              <a:gd name="connsiteX2" fmla="*/ 25972 w 73534"/>
              <a:gd name="connsiteY2" fmla="*/ 18605 h 20387"/>
              <a:gd name="connsiteX3" fmla="*/ 36767 w 73534"/>
              <a:gd name="connsiteY3" fmla="*/ 20003 h 20387"/>
              <a:gd name="connsiteX4" fmla="*/ 60516 w 73534"/>
              <a:gd name="connsiteY4" fmla="*/ 12382 h 20387"/>
              <a:gd name="connsiteX5" fmla="*/ 73534 w 73534"/>
              <a:gd name="connsiteY5" fmla="*/ 0 h 20387"/>
              <a:gd name="connsiteX0" fmla="*/ 0 w 73534"/>
              <a:gd name="connsiteY0" fmla="*/ 17907 h 20387"/>
              <a:gd name="connsiteX1" fmla="*/ 8764 w 73534"/>
              <a:gd name="connsiteY1" fmla="*/ 12953 h 20387"/>
              <a:gd name="connsiteX2" fmla="*/ 25972 w 73534"/>
              <a:gd name="connsiteY2" fmla="*/ 18605 h 20387"/>
              <a:gd name="connsiteX3" fmla="*/ 45149 w 73534"/>
              <a:gd name="connsiteY3" fmla="*/ 20003 h 20387"/>
              <a:gd name="connsiteX4" fmla="*/ 60516 w 73534"/>
              <a:gd name="connsiteY4" fmla="*/ 12382 h 20387"/>
              <a:gd name="connsiteX5" fmla="*/ 73534 w 73534"/>
              <a:gd name="connsiteY5" fmla="*/ 0 h 20387"/>
              <a:gd name="connsiteX0" fmla="*/ 0 w 73534"/>
              <a:gd name="connsiteY0" fmla="*/ 17907 h 20387"/>
              <a:gd name="connsiteX1" fmla="*/ 8764 w 73534"/>
              <a:gd name="connsiteY1" fmla="*/ 12953 h 20387"/>
              <a:gd name="connsiteX2" fmla="*/ 25972 w 73534"/>
              <a:gd name="connsiteY2" fmla="*/ 18605 h 20387"/>
              <a:gd name="connsiteX3" fmla="*/ 45149 w 73534"/>
              <a:gd name="connsiteY3" fmla="*/ 20003 h 20387"/>
              <a:gd name="connsiteX4" fmla="*/ 69660 w 73534"/>
              <a:gd name="connsiteY4" fmla="*/ 12382 h 20387"/>
              <a:gd name="connsiteX5" fmla="*/ 73534 w 73534"/>
              <a:gd name="connsiteY5" fmla="*/ 0 h 20387"/>
              <a:gd name="connsiteX0" fmla="*/ 0 w 88393"/>
              <a:gd name="connsiteY0" fmla="*/ 24575 h 27055"/>
              <a:gd name="connsiteX1" fmla="*/ 8764 w 88393"/>
              <a:gd name="connsiteY1" fmla="*/ 19621 h 27055"/>
              <a:gd name="connsiteX2" fmla="*/ 25972 w 88393"/>
              <a:gd name="connsiteY2" fmla="*/ 25273 h 27055"/>
              <a:gd name="connsiteX3" fmla="*/ 45149 w 88393"/>
              <a:gd name="connsiteY3" fmla="*/ 26671 h 27055"/>
              <a:gd name="connsiteX4" fmla="*/ 69660 w 88393"/>
              <a:gd name="connsiteY4" fmla="*/ 19050 h 27055"/>
              <a:gd name="connsiteX5" fmla="*/ 88393 w 88393"/>
              <a:gd name="connsiteY5" fmla="*/ 0 h 27055"/>
              <a:gd name="connsiteX0" fmla="*/ 0 w 88393"/>
              <a:gd name="connsiteY0" fmla="*/ 24575 h 27372"/>
              <a:gd name="connsiteX1" fmla="*/ 8764 w 88393"/>
              <a:gd name="connsiteY1" fmla="*/ 19621 h 27372"/>
              <a:gd name="connsiteX2" fmla="*/ 25972 w 88393"/>
              <a:gd name="connsiteY2" fmla="*/ 25273 h 27372"/>
              <a:gd name="connsiteX3" fmla="*/ 45149 w 88393"/>
              <a:gd name="connsiteY3" fmla="*/ 26671 h 27372"/>
              <a:gd name="connsiteX4" fmla="*/ 75947 w 88393"/>
              <a:gd name="connsiteY4" fmla="*/ 14668 h 27372"/>
              <a:gd name="connsiteX5" fmla="*/ 88393 w 88393"/>
              <a:gd name="connsiteY5" fmla="*/ 0 h 2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393" h="27372" extrusionOk="0">
                <a:moveTo>
                  <a:pt x="0" y="24575"/>
                </a:moveTo>
                <a:cubicBezTo>
                  <a:pt x="794" y="23781"/>
                  <a:pt x="4435" y="19505"/>
                  <a:pt x="8764" y="19621"/>
                </a:cubicBezTo>
                <a:cubicBezTo>
                  <a:pt x="13093" y="19737"/>
                  <a:pt x="19908" y="24098"/>
                  <a:pt x="25972" y="25273"/>
                </a:cubicBezTo>
                <a:cubicBezTo>
                  <a:pt x="32036" y="26448"/>
                  <a:pt x="36820" y="28438"/>
                  <a:pt x="45149" y="26671"/>
                </a:cubicBezTo>
                <a:cubicBezTo>
                  <a:pt x="53478" y="24904"/>
                  <a:pt x="70708" y="18796"/>
                  <a:pt x="75947" y="14668"/>
                </a:cubicBezTo>
                <a:cubicBezTo>
                  <a:pt x="81186" y="10541"/>
                  <a:pt x="86223" y="2064"/>
                  <a:pt x="88393" y="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66" name="Shape 410"/>
          <p:cNvSpPr/>
          <p:nvPr/>
        </p:nvSpPr>
        <p:spPr>
          <a:xfrm>
            <a:off x="6298469" y="2542100"/>
            <a:ext cx="3880000" cy="2139133"/>
          </a:xfrm>
          <a:custGeom>
            <a:avLst/>
            <a:gdLst>
              <a:gd name="connsiteX0" fmla="*/ 0 w 179536"/>
              <a:gd name="connsiteY0" fmla="*/ 86234 h 90078"/>
              <a:gd name="connsiteX1" fmla="*/ 34607 w 179536"/>
              <a:gd name="connsiteY1" fmla="*/ 90044 h 90078"/>
              <a:gd name="connsiteX2" fmla="*/ 93345 w 179536"/>
              <a:gd name="connsiteY2" fmla="*/ 83694 h 90078"/>
              <a:gd name="connsiteX3" fmla="*/ 149225 w 179536"/>
              <a:gd name="connsiteY3" fmla="*/ 74169 h 90078"/>
              <a:gd name="connsiteX4" fmla="*/ 150177 w 179536"/>
              <a:gd name="connsiteY4" fmla="*/ 46864 h 90078"/>
              <a:gd name="connsiteX5" fmla="*/ 177800 w 179536"/>
              <a:gd name="connsiteY5" fmla="*/ 40196 h 90078"/>
              <a:gd name="connsiteX6" fmla="*/ 175577 w 179536"/>
              <a:gd name="connsiteY6" fmla="*/ 22734 h 90078"/>
              <a:gd name="connsiteX7" fmla="*/ 161163 w 179536"/>
              <a:gd name="connsiteY7" fmla="*/ 0 h 90078"/>
              <a:gd name="connsiteX0" fmla="*/ 27983 w 145416"/>
              <a:gd name="connsiteY0" fmla="*/ 68327 h 90646"/>
              <a:gd name="connsiteX1" fmla="*/ 487 w 145416"/>
              <a:gd name="connsiteY1" fmla="*/ 90044 h 90646"/>
              <a:gd name="connsiteX2" fmla="*/ 59225 w 145416"/>
              <a:gd name="connsiteY2" fmla="*/ 83694 h 90646"/>
              <a:gd name="connsiteX3" fmla="*/ 115105 w 145416"/>
              <a:gd name="connsiteY3" fmla="*/ 74169 h 90646"/>
              <a:gd name="connsiteX4" fmla="*/ 116057 w 145416"/>
              <a:gd name="connsiteY4" fmla="*/ 46864 h 90646"/>
              <a:gd name="connsiteX5" fmla="*/ 143680 w 145416"/>
              <a:gd name="connsiteY5" fmla="*/ 40196 h 90646"/>
              <a:gd name="connsiteX6" fmla="*/ 141457 w 145416"/>
              <a:gd name="connsiteY6" fmla="*/ 22734 h 90646"/>
              <a:gd name="connsiteX7" fmla="*/ 127043 w 145416"/>
              <a:gd name="connsiteY7" fmla="*/ 0 h 90646"/>
              <a:gd name="connsiteX0" fmla="*/ 47924 w 144973"/>
              <a:gd name="connsiteY0" fmla="*/ 64517 h 90872"/>
              <a:gd name="connsiteX1" fmla="*/ 44 w 144973"/>
              <a:gd name="connsiteY1" fmla="*/ 90044 h 90872"/>
              <a:gd name="connsiteX2" fmla="*/ 58782 w 144973"/>
              <a:gd name="connsiteY2" fmla="*/ 83694 h 90872"/>
              <a:gd name="connsiteX3" fmla="*/ 114662 w 144973"/>
              <a:gd name="connsiteY3" fmla="*/ 74169 h 90872"/>
              <a:gd name="connsiteX4" fmla="*/ 115614 w 144973"/>
              <a:gd name="connsiteY4" fmla="*/ 46864 h 90872"/>
              <a:gd name="connsiteX5" fmla="*/ 143237 w 144973"/>
              <a:gd name="connsiteY5" fmla="*/ 40196 h 90872"/>
              <a:gd name="connsiteX6" fmla="*/ 141014 w 144973"/>
              <a:gd name="connsiteY6" fmla="*/ 22734 h 90872"/>
              <a:gd name="connsiteX7" fmla="*/ 126600 w 144973"/>
              <a:gd name="connsiteY7" fmla="*/ 0 h 90872"/>
              <a:gd name="connsiteX0" fmla="*/ 0 w 97049"/>
              <a:gd name="connsiteY0" fmla="*/ 64517 h 83971"/>
              <a:gd name="connsiteX1" fmla="*/ 11366 w 97049"/>
              <a:gd name="connsiteY1" fmla="*/ 65088 h 83971"/>
              <a:gd name="connsiteX2" fmla="*/ 10858 w 97049"/>
              <a:gd name="connsiteY2" fmla="*/ 83694 h 83971"/>
              <a:gd name="connsiteX3" fmla="*/ 66738 w 97049"/>
              <a:gd name="connsiteY3" fmla="*/ 74169 h 83971"/>
              <a:gd name="connsiteX4" fmla="*/ 67690 w 97049"/>
              <a:gd name="connsiteY4" fmla="*/ 46864 h 83971"/>
              <a:gd name="connsiteX5" fmla="*/ 95313 w 97049"/>
              <a:gd name="connsiteY5" fmla="*/ 40196 h 83971"/>
              <a:gd name="connsiteX6" fmla="*/ 93090 w 97049"/>
              <a:gd name="connsiteY6" fmla="*/ 22734 h 83971"/>
              <a:gd name="connsiteX7" fmla="*/ 78676 w 97049"/>
              <a:gd name="connsiteY7" fmla="*/ 0 h 83971"/>
              <a:gd name="connsiteX0" fmla="*/ 0 w 97049"/>
              <a:gd name="connsiteY0" fmla="*/ 64517 h 74613"/>
              <a:gd name="connsiteX1" fmla="*/ 11366 w 97049"/>
              <a:gd name="connsiteY1" fmla="*/ 65088 h 74613"/>
              <a:gd name="connsiteX2" fmla="*/ 30098 w 97049"/>
              <a:gd name="connsiteY2" fmla="*/ 63882 h 74613"/>
              <a:gd name="connsiteX3" fmla="*/ 66738 w 97049"/>
              <a:gd name="connsiteY3" fmla="*/ 74169 h 74613"/>
              <a:gd name="connsiteX4" fmla="*/ 67690 w 97049"/>
              <a:gd name="connsiteY4" fmla="*/ 46864 h 74613"/>
              <a:gd name="connsiteX5" fmla="*/ 95313 w 97049"/>
              <a:gd name="connsiteY5" fmla="*/ 40196 h 74613"/>
              <a:gd name="connsiteX6" fmla="*/ 93090 w 97049"/>
              <a:gd name="connsiteY6" fmla="*/ 22734 h 74613"/>
              <a:gd name="connsiteX7" fmla="*/ 78676 w 97049"/>
              <a:gd name="connsiteY7" fmla="*/ 0 h 74613"/>
              <a:gd name="connsiteX0" fmla="*/ 0 w 100683"/>
              <a:gd name="connsiteY0" fmla="*/ 64517 h 74262"/>
              <a:gd name="connsiteX1" fmla="*/ 11366 w 100683"/>
              <a:gd name="connsiteY1" fmla="*/ 65088 h 74262"/>
              <a:gd name="connsiteX2" fmla="*/ 30098 w 100683"/>
              <a:gd name="connsiteY2" fmla="*/ 63882 h 74262"/>
              <a:gd name="connsiteX3" fmla="*/ 66738 w 100683"/>
              <a:gd name="connsiteY3" fmla="*/ 74169 h 74262"/>
              <a:gd name="connsiteX4" fmla="*/ 99123 w 100683"/>
              <a:gd name="connsiteY4" fmla="*/ 56960 h 74262"/>
              <a:gd name="connsiteX5" fmla="*/ 95313 w 100683"/>
              <a:gd name="connsiteY5" fmla="*/ 40196 h 74262"/>
              <a:gd name="connsiteX6" fmla="*/ 93090 w 100683"/>
              <a:gd name="connsiteY6" fmla="*/ 22734 h 74262"/>
              <a:gd name="connsiteX7" fmla="*/ 78676 w 100683"/>
              <a:gd name="connsiteY7" fmla="*/ 0 h 74262"/>
              <a:gd name="connsiteX0" fmla="*/ 0 w 100461"/>
              <a:gd name="connsiteY0" fmla="*/ 64517 h 65698"/>
              <a:gd name="connsiteX1" fmla="*/ 11366 w 100461"/>
              <a:gd name="connsiteY1" fmla="*/ 65088 h 65698"/>
              <a:gd name="connsiteX2" fmla="*/ 30098 w 100461"/>
              <a:gd name="connsiteY2" fmla="*/ 63882 h 65698"/>
              <a:gd name="connsiteX3" fmla="*/ 69976 w 100461"/>
              <a:gd name="connsiteY3" fmla="*/ 65406 h 65698"/>
              <a:gd name="connsiteX4" fmla="*/ 99123 w 100461"/>
              <a:gd name="connsiteY4" fmla="*/ 56960 h 65698"/>
              <a:gd name="connsiteX5" fmla="*/ 95313 w 100461"/>
              <a:gd name="connsiteY5" fmla="*/ 40196 h 65698"/>
              <a:gd name="connsiteX6" fmla="*/ 93090 w 100461"/>
              <a:gd name="connsiteY6" fmla="*/ 22734 h 65698"/>
              <a:gd name="connsiteX7" fmla="*/ 78676 w 100461"/>
              <a:gd name="connsiteY7" fmla="*/ 0 h 65698"/>
              <a:gd name="connsiteX0" fmla="*/ 0 w 116714"/>
              <a:gd name="connsiteY0" fmla="*/ 64517 h 65698"/>
              <a:gd name="connsiteX1" fmla="*/ 11366 w 116714"/>
              <a:gd name="connsiteY1" fmla="*/ 65088 h 65698"/>
              <a:gd name="connsiteX2" fmla="*/ 30098 w 116714"/>
              <a:gd name="connsiteY2" fmla="*/ 63882 h 65698"/>
              <a:gd name="connsiteX3" fmla="*/ 69976 w 116714"/>
              <a:gd name="connsiteY3" fmla="*/ 65406 h 65698"/>
              <a:gd name="connsiteX4" fmla="*/ 99123 w 116714"/>
              <a:gd name="connsiteY4" fmla="*/ 56960 h 65698"/>
              <a:gd name="connsiteX5" fmla="*/ 116649 w 116714"/>
              <a:gd name="connsiteY5" fmla="*/ 26480 h 65698"/>
              <a:gd name="connsiteX6" fmla="*/ 93090 w 116714"/>
              <a:gd name="connsiteY6" fmla="*/ 22734 h 65698"/>
              <a:gd name="connsiteX7" fmla="*/ 78676 w 116714"/>
              <a:gd name="connsiteY7" fmla="*/ 0 h 65698"/>
              <a:gd name="connsiteX0" fmla="*/ 0 w 116662"/>
              <a:gd name="connsiteY0" fmla="*/ 64517 h 65698"/>
              <a:gd name="connsiteX1" fmla="*/ 11366 w 116662"/>
              <a:gd name="connsiteY1" fmla="*/ 65088 h 65698"/>
              <a:gd name="connsiteX2" fmla="*/ 30098 w 116662"/>
              <a:gd name="connsiteY2" fmla="*/ 63882 h 65698"/>
              <a:gd name="connsiteX3" fmla="*/ 69976 w 116662"/>
              <a:gd name="connsiteY3" fmla="*/ 65406 h 65698"/>
              <a:gd name="connsiteX4" fmla="*/ 99123 w 116662"/>
              <a:gd name="connsiteY4" fmla="*/ 56960 h 65698"/>
              <a:gd name="connsiteX5" fmla="*/ 116649 w 116662"/>
              <a:gd name="connsiteY5" fmla="*/ 26480 h 65698"/>
              <a:gd name="connsiteX6" fmla="*/ 102044 w 116662"/>
              <a:gd name="connsiteY6" fmla="*/ 13590 h 65698"/>
              <a:gd name="connsiteX7" fmla="*/ 78676 w 116662"/>
              <a:gd name="connsiteY7" fmla="*/ 0 h 65698"/>
              <a:gd name="connsiteX0" fmla="*/ 0 w 116662"/>
              <a:gd name="connsiteY0" fmla="*/ 64517 h 65698"/>
              <a:gd name="connsiteX1" fmla="*/ 11366 w 116662"/>
              <a:gd name="connsiteY1" fmla="*/ 65088 h 65698"/>
              <a:gd name="connsiteX2" fmla="*/ 30098 w 116662"/>
              <a:gd name="connsiteY2" fmla="*/ 63882 h 65698"/>
              <a:gd name="connsiteX3" fmla="*/ 69976 w 116662"/>
              <a:gd name="connsiteY3" fmla="*/ 65406 h 65698"/>
              <a:gd name="connsiteX4" fmla="*/ 99123 w 116662"/>
              <a:gd name="connsiteY4" fmla="*/ 56960 h 65698"/>
              <a:gd name="connsiteX5" fmla="*/ 116649 w 116662"/>
              <a:gd name="connsiteY5" fmla="*/ 26480 h 65698"/>
              <a:gd name="connsiteX6" fmla="*/ 102044 w 116662"/>
              <a:gd name="connsiteY6" fmla="*/ 13590 h 65698"/>
              <a:gd name="connsiteX7" fmla="*/ 78676 w 116662"/>
              <a:gd name="connsiteY7" fmla="*/ 0 h 65698"/>
              <a:gd name="connsiteX0" fmla="*/ 0 w 116677"/>
              <a:gd name="connsiteY0" fmla="*/ 64517 h 65698"/>
              <a:gd name="connsiteX1" fmla="*/ 11366 w 116677"/>
              <a:gd name="connsiteY1" fmla="*/ 65088 h 65698"/>
              <a:gd name="connsiteX2" fmla="*/ 30098 w 116677"/>
              <a:gd name="connsiteY2" fmla="*/ 63882 h 65698"/>
              <a:gd name="connsiteX3" fmla="*/ 69976 w 116677"/>
              <a:gd name="connsiteY3" fmla="*/ 65406 h 65698"/>
              <a:gd name="connsiteX4" fmla="*/ 99123 w 116677"/>
              <a:gd name="connsiteY4" fmla="*/ 56960 h 65698"/>
              <a:gd name="connsiteX5" fmla="*/ 116649 w 116677"/>
              <a:gd name="connsiteY5" fmla="*/ 26480 h 65698"/>
              <a:gd name="connsiteX6" fmla="*/ 102044 w 116677"/>
              <a:gd name="connsiteY6" fmla="*/ 13590 h 65698"/>
              <a:gd name="connsiteX7" fmla="*/ 78676 w 116677"/>
              <a:gd name="connsiteY7" fmla="*/ 0 h 65698"/>
              <a:gd name="connsiteX0" fmla="*/ 0 w 116677"/>
              <a:gd name="connsiteY0" fmla="*/ 62993 h 64174"/>
              <a:gd name="connsiteX1" fmla="*/ 11366 w 116677"/>
              <a:gd name="connsiteY1" fmla="*/ 63564 h 64174"/>
              <a:gd name="connsiteX2" fmla="*/ 30098 w 116677"/>
              <a:gd name="connsiteY2" fmla="*/ 62358 h 64174"/>
              <a:gd name="connsiteX3" fmla="*/ 69976 w 116677"/>
              <a:gd name="connsiteY3" fmla="*/ 63882 h 64174"/>
              <a:gd name="connsiteX4" fmla="*/ 99123 w 116677"/>
              <a:gd name="connsiteY4" fmla="*/ 55436 h 64174"/>
              <a:gd name="connsiteX5" fmla="*/ 116649 w 116677"/>
              <a:gd name="connsiteY5" fmla="*/ 24956 h 64174"/>
              <a:gd name="connsiteX6" fmla="*/ 102044 w 116677"/>
              <a:gd name="connsiteY6" fmla="*/ 12066 h 64174"/>
              <a:gd name="connsiteX7" fmla="*/ 83248 w 116677"/>
              <a:gd name="connsiteY7" fmla="*/ 0 h 64174"/>
              <a:gd name="connsiteX0" fmla="*/ 0 w 116400"/>
              <a:gd name="connsiteY0" fmla="*/ 63686 h 64174"/>
              <a:gd name="connsiteX1" fmla="*/ 11089 w 116400"/>
              <a:gd name="connsiteY1" fmla="*/ 63564 h 64174"/>
              <a:gd name="connsiteX2" fmla="*/ 29821 w 116400"/>
              <a:gd name="connsiteY2" fmla="*/ 62358 h 64174"/>
              <a:gd name="connsiteX3" fmla="*/ 69699 w 116400"/>
              <a:gd name="connsiteY3" fmla="*/ 63882 h 64174"/>
              <a:gd name="connsiteX4" fmla="*/ 98846 w 116400"/>
              <a:gd name="connsiteY4" fmla="*/ 55436 h 64174"/>
              <a:gd name="connsiteX5" fmla="*/ 116372 w 116400"/>
              <a:gd name="connsiteY5" fmla="*/ 24956 h 64174"/>
              <a:gd name="connsiteX6" fmla="*/ 101767 w 116400"/>
              <a:gd name="connsiteY6" fmla="*/ 12066 h 64174"/>
              <a:gd name="connsiteX7" fmla="*/ 82971 w 116400"/>
              <a:gd name="connsiteY7" fmla="*/ 0 h 6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400" h="64174" extrusionOk="0">
                <a:moveTo>
                  <a:pt x="0" y="63686"/>
                </a:moveTo>
                <a:cubicBezTo>
                  <a:pt x="5768" y="64321"/>
                  <a:pt x="6119" y="63785"/>
                  <a:pt x="11089" y="63564"/>
                </a:cubicBezTo>
                <a:cubicBezTo>
                  <a:pt x="16059" y="63343"/>
                  <a:pt x="20053" y="62305"/>
                  <a:pt x="29821" y="62358"/>
                </a:cubicBezTo>
                <a:cubicBezTo>
                  <a:pt x="39589" y="62411"/>
                  <a:pt x="58195" y="65036"/>
                  <a:pt x="69699" y="63882"/>
                </a:cubicBezTo>
                <a:cubicBezTo>
                  <a:pt x="81203" y="62728"/>
                  <a:pt x="91067" y="61924"/>
                  <a:pt x="98846" y="55436"/>
                </a:cubicBezTo>
                <a:cubicBezTo>
                  <a:pt x="106625" y="48948"/>
                  <a:pt x="115885" y="32184"/>
                  <a:pt x="116372" y="24956"/>
                </a:cubicBezTo>
                <a:cubicBezTo>
                  <a:pt x="116859" y="17728"/>
                  <a:pt x="111049" y="15749"/>
                  <a:pt x="101767" y="12066"/>
                </a:cubicBezTo>
                <a:cubicBezTo>
                  <a:pt x="93057" y="6860"/>
                  <a:pt x="84453" y="2487"/>
                  <a:pt x="82971" y="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67" name="Shape 411"/>
          <p:cNvSpPr/>
          <p:nvPr/>
        </p:nvSpPr>
        <p:spPr>
          <a:xfrm>
            <a:off x="7844966" y="2556933"/>
            <a:ext cx="2297099" cy="2277268"/>
          </a:xfrm>
          <a:custGeom>
            <a:avLst/>
            <a:gdLst>
              <a:gd name="connsiteX0" fmla="*/ 0 w 75547"/>
              <a:gd name="connsiteY0" fmla="*/ 73470 h 82146"/>
              <a:gd name="connsiteX1" fmla="*/ 12382 w 75547"/>
              <a:gd name="connsiteY1" fmla="*/ 82042 h 82146"/>
              <a:gd name="connsiteX2" fmla="*/ 42545 w 75547"/>
              <a:gd name="connsiteY2" fmla="*/ 76645 h 82146"/>
              <a:gd name="connsiteX3" fmla="*/ 66357 w 75547"/>
              <a:gd name="connsiteY3" fmla="*/ 55055 h 82146"/>
              <a:gd name="connsiteX4" fmla="*/ 74612 w 75547"/>
              <a:gd name="connsiteY4" fmla="*/ 14732 h 82146"/>
              <a:gd name="connsiteX5" fmla="*/ 46355 w 75547"/>
              <a:gd name="connsiteY5" fmla="*/ 16002 h 82146"/>
              <a:gd name="connsiteX6" fmla="*/ 57722 w 75547"/>
              <a:gd name="connsiteY6" fmla="*/ 0 h 82146"/>
              <a:gd name="connsiteX0" fmla="*/ 0 w 74618"/>
              <a:gd name="connsiteY0" fmla="*/ 73470 h 82146"/>
              <a:gd name="connsiteX1" fmla="*/ 12382 w 74618"/>
              <a:gd name="connsiteY1" fmla="*/ 82042 h 82146"/>
              <a:gd name="connsiteX2" fmla="*/ 42545 w 74618"/>
              <a:gd name="connsiteY2" fmla="*/ 76645 h 82146"/>
              <a:gd name="connsiteX3" fmla="*/ 66357 w 74618"/>
              <a:gd name="connsiteY3" fmla="*/ 55055 h 82146"/>
              <a:gd name="connsiteX4" fmla="*/ 74612 w 74618"/>
              <a:gd name="connsiteY4" fmla="*/ 14732 h 82146"/>
              <a:gd name="connsiteX5" fmla="*/ 67310 w 74618"/>
              <a:gd name="connsiteY5" fmla="*/ 10478 h 82146"/>
              <a:gd name="connsiteX6" fmla="*/ 57722 w 74618"/>
              <a:gd name="connsiteY6" fmla="*/ 0 h 82146"/>
              <a:gd name="connsiteX0" fmla="*/ 0 w 92138"/>
              <a:gd name="connsiteY0" fmla="*/ 73470 h 82146"/>
              <a:gd name="connsiteX1" fmla="*/ 12382 w 92138"/>
              <a:gd name="connsiteY1" fmla="*/ 82042 h 82146"/>
              <a:gd name="connsiteX2" fmla="*/ 42545 w 92138"/>
              <a:gd name="connsiteY2" fmla="*/ 76645 h 82146"/>
              <a:gd name="connsiteX3" fmla="*/ 66357 w 92138"/>
              <a:gd name="connsiteY3" fmla="*/ 55055 h 82146"/>
              <a:gd name="connsiteX4" fmla="*/ 92138 w 92138"/>
              <a:gd name="connsiteY4" fmla="*/ 27877 h 82146"/>
              <a:gd name="connsiteX5" fmla="*/ 67310 w 92138"/>
              <a:gd name="connsiteY5" fmla="*/ 10478 h 82146"/>
              <a:gd name="connsiteX6" fmla="*/ 57722 w 92138"/>
              <a:gd name="connsiteY6" fmla="*/ 0 h 82146"/>
              <a:gd name="connsiteX0" fmla="*/ 0 w 92483"/>
              <a:gd name="connsiteY0" fmla="*/ 73470 h 82121"/>
              <a:gd name="connsiteX1" fmla="*/ 12382 w 92483"/>
              <a:gd name="connsiteY1" fmla="*/ 82042 h 82121"/>
              <a:gd name="connsiteX2" fmla="*/ 42545 w 92483"/>
              <a:gd name="connsiteY2" fmla="*/ 76645 h 82121"/>
              <a:gd name="connsiteX3" fmla="*/ 79121 w 92483"/>
              <a:gd name="connsiteY3" fmla="*/ 59437 h 82121"/>
              <a:gd name="connsiteX4" fmla="*/ 92138 w 92483"/>
              <a:gd name="connsiteY4" fmla="*/ 27877 h 82121"/>
              <a:gd name="connsiteX5" fmla="*/ 67310 w 92483"/>
              <a:gd name="connsiteY5" fmla="*/ 10478 h 82121"/>
              <a:gd name="connsiteX6" fmla="*/ 57722 w 92483"/>
              <a:gd name="connsiteY6" fmla="*/ 0 h 82121"/>
              <a:gd name="connsiteX0" fmla="*/ 12363 w 80462"/>
              <a:gd name="connsiteY0" fmla="*/ 67374 h 82441"/>
              <a:gd name="connsiteX1" fmla="*/ 361 w 80462"/>
              <a:gd name="connsiteY1" fmla="*/ 82042 h 82441"/>
              <a:gd name="connsiteX2" fmla="*/ 30524 w 80462"/>
              <a:gd name="connsiteY2" fmla="*/ 76645 h 82441"/>
              <a:gd name="connsiteX3" fmla="*/ 67100 w 80462"/>
              <a:gd name="connsiteY3" fmla="*/ 59437 h 82441"/>
              <a:gd name="connsiteX4" fmla="*/ 80117 w 80462"/>
              <a:gd name="connsiteY4" fmla="*/ 27877 h 82441"/>
              <a:gd name="connsiteX5" fmla="*/ 55289 w 80462"/>
              <a:gd name="connsiteY5" fmla="*/ 10478 h 82441"/>
              <a:gd name="connsiteX6" fmla="*/ 45701 w 80462"/>
              <a:gd name="connsiteY6" fmla="*/ 0 h 82441"/>
              <a:gd name="connsiteX0" fmla="*/ 0 w 68099"/>
              <a:gd name="connsiteY0" fmla="*/ 67374 h 76854"/>
              <a:gd name="connsiteX1" fmla="*/ 14477 w 68099"/>
              <a:gd name="connsiteY1" fmla="*/ 68898 h 76854"/>
              <a:gd name="connsiteX2" fmla="*/ 18161 w 68099"/>
              <a:gd name="connsiteY2" fmla="*/ 76645 h 76854"/>
              <a:gd name="connsiteX3" fmla="*/ 54737 w 68099"/>
              <a:gd name="connsiteY3" fmla="*/ 59437 h 76854"/>
              <a:gd name="connsiteX4" fmla="*/ 67754 w 68099"/>
              <a:gd name="connsiteY4" fmla="*/ 27877 h 76854"/>
              <a:gd name="connsiteX5" fmla="*/ 42926 w 68099"/>
              <a:gd name="connsiteY5" fmla="*/ 10478 h 76854"/>
              <a:gd name="connsiteX6" fmla="*/ 33338 w 68099"/>
              <a:gd name="connsiteY6" fmla="*/ 0 h 76854"/>
              <a:gd name="connsiteX0" fmla="*/ 0 w 67991"/>
              <a:gd name="connsiteY0" fmla="*/ 67374 h 69053"/>
              <a:gd name="connsiteX1" fmla="*/ 14477 w 67991"/>
              <a:gd name="connsiteY1" fmla="*/ 68898 h 69053"/>
              <a:gd name="connsiteX2" fmla="*/ 42545 w 67991"/>
              <a:gd name="connsiteY2" fmla="*/ 64643 h 69053"/>
              <a:gd name="connsiteX3" fmla="*/ 54737 w 67991"/>
              <a:gd name="connsiteY3" fmla="*/ 59437 h 69053"/>
              <a:gd name="connsiteX4" fmla="*/ 67754 w 67991"/>
              <a:gd name="connsiteY4" fmla="*/ 27877 h 69053"/>
              <a:gd name="connsiteX5" fmla="*/ 42926 w 67991"/>
              <a:gd name="connsiteY5" fmla="*/ 10478 h 69053"/>
              <a:gd name="connsiteX6" fmla="*/ 33338 w 67991"/>
              <a:gd name="connsiteY6" fmla="*/ 0 h 69053"/>
              <a:gd name="connsiteX0" fmla="*/ 0 w 67754"/>
              <a:gd name="connsiteY0" fmla="*/ 67374 h 69187"/>
              <a:gd name="connsiteX1" fmla="*/ 14477 w 67754"/>
              <a:gd name="connsiteY1" fmla="*/ 68898 h 69187"/>
              <a:gd name="connsiteX2" fmla="*/ 42545 w 67754"/>
              <a:gd name="connsiteY2" fmla="*/ 64643 h 69187"/>
              <a:gd name="connsiteX3" fmla="*/ 67754 w 67754"/>
              <a:gd name="connsiteY3" fmla="*/ 27877 h 69187"/>
              <a:gd name="connsiteX4" fmla="*/ 42926 w 67754"/>
              <a:gd name="connsiteY4" fmla="*/ 10478 h 69187"/>
              <a:gd name="connsiteX5" fmla="*/ 33338 w 67754"/>
              <a:gd name="connsiteY5" fmla="*/ 0 h 69187"/>
              <a:gd name="connsiteX0" fmla="*/ 0 w 69452"/>
              <a:gd name="connsiteY0" fmla="*/ 67374 h 69530"/>
              <a:gd name="connsiteX1" fmla="*/ 14477 w 69452"/>
              <a:gd name="connsiteY1" fmla="*/ 68898 h 69530"/>
              <a:gd name="connsiteX2" fmla="*/ 61404 w 69452"/>
              <a:gd name="connsiteY2" fmla="*/ 57975 h 69530"/>
              <a:gd name="connsiteX3" fmla="*/ 67754 w 69452"/>
              <a:gd name="connsiteY3" fmla="*/ 27877 h 69530"/>
              <a:gd name="connsiteX4" fmla="*/ 42926 w 69452"/>
              <a:gd name="connsiteY4" fmla="*/ 10478 h 69530"/>
              <a:gd name="connsiteX5" fmla="*/ 33338 w 69452"/>
              <a:gd name="connsiteY5" fmla="*/ 0 h 69530"/>
              <a:gd name="connsiteX0" fmla="*/ 0 w 68913"/>
              <a:gd name="connsiteY0" fmla="*/ 67374 h 68318"/>
              <a:gd name="connsiteX1" fmla="*/ 31432 w 68913"/>
              <a:gd name="connsiteY1" fmla="*/ 66993 h 68318"/>
              <a:gd name="connsiteX2" fmla="*/ 61404 w 68913"/>
              <a:gd name="connsiteY2" fmla="*/ 57975 h 68318"/>
              <a:gd name="connsiteX3" fmla="*/ 67754 w 68913"/>
              <a:gd name="connsiteY3" fmla="*/ 27877 h 68318"/>
              <a:gd name="connsiteX4" fmla="*/ 42926 w 68913"/>
              <a:gd name="connsiteY4" fmla="*/ 10478 h 68318"/>
              <a:gd name="connsiteX5" fmla="*/ 33338 w 68913"/>
              <a:gd name="connsiteY5" fmla="*/ 0 h 68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913" h="68318" extrusionOk="0">
                <a:moveTo>
                  <a:pt x="0" y="67374"/>
                </a:moveTo>
                <a:cubicBezTo>
                  <a:pt x="2064" y="68803"/>
                  <a:pt x="21198" y="68559"/>
                  <a:pt x="31432" y="66993"/>
                </a:cubicBezTo>
                <a:cubicBezTo>
                  <a:pt x="41666" y="65427"/>
                  <a:pt x="55350" y="64494"/>
                  <a:pt x="61404" y="57975"/>
                </a:cubicBezTo>
                <a:cubicBezTo>
                  <a:pt x="67458" y="51456"/>
                  <a:pt x="70834" y="35793"/>
                  <a:pt x="67754" y="27877"/>
                </a:cubicBezTo>
                <a:cubicBezTo>
                  <a:pt x="64674" y="19961"/>
                  <a:pt x="47741" y="11536"/>
                  <a:pt x="42926" y="10478"/>
                </a:cubicBezTo>
                <a:cubicBezTo>
                  <a:pt x="38111" y="9420"/>
                  <a:pt x="33444" y="1270"/>
                  <a:pt x="33338" y="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68" name="Shape 412"/>
          <p:cNvSpPr/>
          <p:nvPr/>
        </p:nvSpPr>
        <p:spPr>
          <a:xfrm>
            <a:off x="7349667" y="2622570"/>
            <a:ext cx="1420267" cy="1198033"/>
          </a:xfrm>
          <a:custGeom>
            <a:avLst/>
            <a:gdLst>
              <a:gd name="connsiteX0" fmla="*/ 0 w 38417"/>
              <a:gd name="connsiteY0" fmla="*/ 43230 h 43230"/>
              <a:gd name="connsiteX1" fmla="*/ 2222 w 38417"/>
              <a:gd name="connsiteY1" fmla="*/ 31800 h 43230"/>
              <a:gd name="connsiteX2" fmla="*/ 13335 w 38417"/>
              <a:gd name="connsiteY2" fmla="*/ 25132 h 43230"/>
              <a:gd name="connsiteX3" fmla="*/ 23177 w 38417"/>
              <a:gd name="connsiteY3" fmla="*/ 17830 h 43230"/>
              <a:gd name="connsiteX4" fmla="*/ 17780 w 38417"/>
              <a:gd name="connsiteY4" fmla="*/ 50 h 43230"/>
              <a:gd name="connsiteX5" fmla="*/ 36449 w 38417"/>
              <a:gd name="connsiteY5" fmla="*/ 12242 h 43230"/>
              <a:gd name="connsiteX6" fmla="*/ 38417 w 38417"/>
              <a:gd name="connsiteY6" fmla="*/ 50 h 43230"/>
              <a:gd name="connsiteX0" fmla="*/ 0 w 42608"/>
              <a:gd name="connsiteY0" fmla="*/ 43228 h 43228"/>
              <a:gd name="connsiteX1" fmla="*/ 2222 w 42608"/>
              <a:gd name="connsiteY1" fmla="*/ 31798 h 43228"/>
              <a:gd name="connsiteX2" fmla="*/ 13335 w 42608"/>
              <a:gd name="connsiteY2" fmla="*/ 25130 h 43228"/>
              <a:gd name="connsiteX3" fmla="*/ 23177 w 42608"/>
              <a:gd name="connsiteY3" fmla="*/ 17828 h 43228"/>
              <a:gd name="connsiteX4" fmla="*/ 17780 w 42608"/>
              <a:gd name="connsiteY4" fmla="*/ 48 h 43228"/>
              <a:gd name="connsiteX5" fmla="*/ 36449 w 42608"/>
              <a:gd name="connsiteY5" fmla="*/ 12240 h 43228"/>
              <a:gd name="connsiteX6" fmla="*/ 42608 w 42608"/>
              <a:gd name="connsiteY6" fmla="*/ 7287 h 43228"/>
              <a:gd name="connsiteX0" fmla="*/ 0 w 42608"/>
              <a:gd name="connsiteY0" fmla="*/ 36045 h 36045"/>
              <a:gd name="connsiteX1" fmla="*/ 2222 w 42608"/>
              <a:gd name="connsiteY1" fmla="*/ 24615 h 36045"/>
              <a:gd name="connsiteX2" fmla="*/ 13335 w 42608"/>
              <a:gd name="connsiteY2" fmla="*/ 17947 h 36045"/>
              <a:gd name="connsiteX3" fmla="*/ 23177 w 42608"/>
              <a:gd name="connsiteY3" fmla="*/ 10645 h 36045"/>
              <a:gd name="connsiteX4" fmla="*/ 31496 w 42608"/>
              <a:gd name="connsiteY4" fmla="*/ 8677 h 36045"/>
              <a:gd name="connsiteX5" fmla="*/ 36449 w 42608"/>
              <a:gd name="connsiteY5" fmla="*/ 5057 h 36045"/>
              <a:gd name="connsiteX6" fmla="*/ 42608 w 42608"/>
              <a:gd name="connsiteY6" fmla="*/ 104 h 36045"/>
              <a:gd name="connsiteX0" fmla="*/ 0 w 42608"/>
              <a:gd name="connsiteY0" fmla="*/ 36045 h 36045"/>
              <a:gd name="connsiteX1" fmla="*/ 9461 w 42608"/>
              <a:gd name="connsiteY1" fmla="*/ 29377 h 36045"/>
              <a:gd name="connsiteX2" fmla="*/ 13335 w 42608"/>
              <a:gd name="connsiteY2" fmla="*/ 17947 h 36045"/>
              <a:gd name="connsiteX3" fmla="*/ 23177 w 42608"/>
              <a:gd name="connsiteY3" fmla="*/ 10645 h 36045"/>
              <a:gd name="connsiteX4" fmla="*/ 31496 w 42608"/>
              <a:gd name="connsiteY4" fmla="*/ 8677 h 36045"/>
              <a:gd name="connsiteX5" fmla="*/ 36449 w 42608"/>
              <a:gd name="connsiteY5" fmla="*/ 5057 h 36045"/>
              <a:gd name="connsiteX6" fmla="*/ 42608 w 42608"/>
              <a:gd name="connsiteY6" fmla="*/ 104 h 36045"/>
              <a:gd name="connsiteX0" fmla="*/ 0 w 42608"/>
              <a:gd name="connsiteY0" fmla="*/ 36045 h 36045"/>
              <a:gd name="connsiteX1" fmla="*/ 9461 w 42608"/>
              <a:gd name="connsiteY1" fmla="*/ 29377 h 36045"/>
              <a:gd name="connsiteX2" fmla="*/ 15240 w 42608"/>
              <a:gd name="connsiteY2" fmla="*/ 19852 h 36045"/>
              <a:gd name="connsiteX3" fmla="*/ 23177 w 42608"/>
              <a:gd name="connsiteY3" fmla="*/ 10645 h 36045"/>
              <a:gd name="connsiteX4" fmla="*/ 31496 w 42608"/>
              <a:gd name="connsiteY4" fmla="*/ 8677 h 36045"/>
              <a:gd name="connsiteX5" fmla="*/ 36449 w 42608"/>
              <a:gd name="connsiteY5" fmla="*/ 5057 h 36045"/>
              <a:gd name="connsiteX6" fmla="*/ 42608 w 42608"/>
              <a:gd name="connsiteY6" fmla="*/ 104 h 36045"/>
              <a:gd name="connsiteX0" fmla="*/ 0 w 42608"/>
              <a:gd name="connsiteY0" fmla="*/ 36045 h 36045"/>
              <a:gd name="connsiteX1" fmla="*/ 9461 w 42608"/>
              <a:gd name="connsiteY1" fmla="*/ 29377 h 36045"/>
              <a:gd name="connsiteX2" fmla="*/ 15240 w 42608"/>
              <a:gd name="connsiteY2" fmla="*/ 19852 h 36045"/>
              <a:gd name="connsiteX3" fmla="*/ 28892 w 42608"/>
              <a:gd name="connsiteY3" fmla="*/ 14645 h 36045"/>
              <a:gd name="connsiteX4" fmla="*/ 31496 w 42608"/>
              <a:gd name="connsiteY4" fmla="*/ 8677 h 36045"/>
              <a:gd name="connsiteX5" fmla="*/ 36449 w 42608"/>
              <a:gd name="connsiteY5" fmla="*/ 5057 h 36045"/>
              <a:gd name="connsiteX6" fmla="*/ 42608 w 42608"/>
              <a:gd name="connsiteY6" fmla="*/ 104 h 36045"/>
              <a:gd name="connsiteX0" fmla="*/ 0 w 42608"/>
              <a:gd name="connsiteY0" fmla="*/ 36045 h 36045"/>
              <a:gd name="connsiteX1" fmla="*/ 9461 w 42608"/>
              <a:gd name="connsiteY1" fmla="*/ 29377 h 36045"/>
              <a:gd name="connsiteX2" fmla="*/ 15240 w 42608"/>
              <a:gd name="connsiteY2" fmla="*/ 19852 h 36045"/>
              <a:gd name="connsiteX3" fmla="*/ 28892 w 42608"/>
              <a:gd name="connsiteY3" fmla="*/ 14645 h 36045"/>
              <a:gd name="connsiteX4" fmla="*/ 41783 w 42608"/>
              <a:gd name="connsiteY4" fmla="*/ 13249 h 36045"/>
              <a:gd name="connsiteX5" fmla="*/ 36449 w 42608"/>
              <a:gd name="connsiteY5" fmla="*/ 5057 h 36045"/>
              <a:gd name="connsiteX6" fmla="*/ 42608 w 42608"/>
              <a:gd name="connsiteY6" fmla="*/ 104 h 36045"/>
              <a:gd name="connsiteX0" fmla="*/ 0 w 43013"/>
              <a:gd name="connsiteY0" fmla="*/ 35941 h 35941"/>
              <a:gd name="connsiteX1" fmla="*/ 9461 w 43013"/>
              <a:gd name="connsiteY1" fmla="*/ 29273 h 35941"/>
              <a:gd name="connsiteX2" fmla="*/ 15240 w 43013"/>
              <a:gd name="connsiteY2" fmla="*/ 19748 h 35941"/>
              <a:gd name="connsiteX3" fmla="*/ 28892 w 43013"/>
              <a:gd name="connsiteY3" fmla="*/ 14541 h 35941"/>
              <a:gd name="connsiteX4" fmla="*/ 41783 w 43013"/>
              <a:gd name="connsiteY4" fmla="*/ 13145 h 35941"/>
              <a:gd name="connsiteX5" fmla="*/ 42608 w 43013"/>
              <a:gd name="connsiteY5" fmla="*/ 0 h 35941"/>
              <a:gd name="connsiteX0" fmla="*/ 0 w 43217"/>
              <a:gd name="connsiteY0" fmla="*/ 35941 h 35941"/>
              <a:gd name="connsiteX1" fmla="*/ 9461 w 43217"/>
              <a:gd name="connsiteY1" fmla="*/ 29273 h 35941"/>
              <a:gd name="connsiteX2" fmla="*/ 15240 w 43217"/>
              <a:gd name="connsiteY2" fmla="*/ 19748 h 35941"/>
              <a:gd name="connsiteX3" fmla="*/ 26035 w 43217"/>
              <a:gd name="connsiteY3" fmla="*/ 13589 h 35941"/>
              <a:gd name="connsiteX4" fmla="*/ 41783 w 43217"/>
              <a:gd name="connsiteY4" fmla="*/ 13145 h 35941"/>
              <a:gd name="connsiteX5" fmla="*/ 42608 w 43217"/>
              <a:gd name="connsiteY5" fmla="*/ 0 h 35941"/>
              <a:gd name="connsiteX0" fmla="*/ 0 w 43217"/>
              <a:gd name="connsiteY0" fmla="*/ 35941 h 35941"/>
              <a:gd name="connsiteX1" fmla="*/ 9461 w 43217"/>
              <a:gd name="connsiteY1" fmla="*/ 29273 h 35941"/>
              <a:gd name="connsiteX2" fmla="*/ 15240 w 43217"/>
              <a:gd name="connsiteY2" fmla="*/ 19748 h 35941"/>
              <a:gd name="connsiteX3" fmla="*/ 26035 w 43217"/>
              <a:gd name="connsiteY3" fmla="*/ 13589 h 35941"/>
              <a:gd name="connsiteX4" fmla="*/ 41783 w 43217"/>
              <a:gd name="connsiteY4" fmla="*/ 13145 h 35941"/>
              <a:gd name="connsiteX5" fmla="*/ 42608 w 43217"/>
              <a:gd name="connsiteY5" fmla="*/ 0 h 35941"/>
              <a:gd name="connsiteX0" fmla="*/ 0 w 43217"/>
              <a:gd name="connsiteY0" fmla="*/ 35941 h 35941"/>
              <a:gd name="connsiteX1" fmla="*/ 15240 w 43217"/>
              <a:gd name="connsiteY1" fmla="*/ 19748 h 35941"/>
              <a:gd name="connsiteX2" fmla="*/ 26035 w 43217"/>
              <a:gd name="connsiteY2" fmla="*/ 13589 h 35941"/>
              <a:gd name="connsiteX3" fmla="*/ 41783 w 43217"/>
              <a:gd name="connsiteY3" fmla="*/ 13145 h 35941"/>
              <a:gd name="connsiteX4" fmla="*/ 42608 w 43217"/>
              <a:gd name="connsiteY4" fmla="*/ 0 h 35941"/>
              <a:gd name="connsiteX0" fmla="*/ 0 w 43217"/>
              <a:gd name="connsiteY0" fmla="*/ 35941 h 35941"/>
              <a:gd name="connsiteX1" fmla="*/ 8572 w 43217"/>
              <a:gd name="connsiteY1" fmla="*/ 24701 h 35941"/>
              <a:gd name="connsiteX2" fmla="*/ 26035 w 43217"/>
              <a:gd name="connsiteY2" fmla="*/ 13589 h 35941"/>
              <a:gd name="connsiteX3" fmla="*/ 41783 w 43217"/>
              <a:gd name="connsiteY3" fmla="*/ 13145 h 35941"/>
              <a:gd name="connsiteX4" fmla="*/ 42608 w 43217"/>
              <a:gd name="connsiteY4" fmla="*/ 0 h 35941"/>
              <a:gd name="connsiteX0" fmla="*/ 0 w 43258"/>
              <a:gd name="connsiteY0" fmla="*/ 35941 h 35941"/>
              <a:gd name="connsiteX1" fmla="*/ 8572 w 43258"/>
              <a:gd name="connsiteY1" fmla="*/ 24701 h 35941"/>
              <a:gd name="connsiteX2" fmla="*/ 25464 w 43258"/>
              <a:gd name="connsiteY2" fmla="*/ 19876 h 35941"/>
              <a:gd name="connsiteX3" fmla="*/ 41783 w 43258"/>
              <a:gd name="connsiteY3" fmla="*/ 13145 h 35941"/>
              <a:gd name="connsiteX4" fmla="*/ 42608 w 43258"/>
              <a:gd name="connsiteY4" fmla="*/ 0 h 35941"/>
              <a:gd name="connsiteX0" fmla="*/ 0 w 42608"/>
              <a:gd name="connsiteY0" fmla="*/ 35941 h 35941"/>
              <a:gd name="connsiteX1" fmla="*/ 8572 w 42608"/>
              <a:gd name="connsiteY1" fmla="*/ 24701 h 35941"/>
              <a:gd name="connsiteX2" fmla="*/ 25464 w 42608"/>
              <a:gd name="connsiteY2" fmla="*/ 19876 h 35941"/>
              <a:gd name="connsiteX3" fmla="*/ 42608 w 42608"/>
              <a:gd name="connsiteY3" fmla="*/ 0 h 35941"/>
            </a:gdLst>
            <a:ahLst/>
            <a:cxnLst>
              <a:cxn ang="0">
                <a:pos x="connsiteX0" y="connsiteY0"/>
              </a:cxn>
              <a:cxn ang="0">
                <a:pos x="connsiteX1" y="connsiteY1"/>
              </a:cxn>
              <a:cxn ang="0">
                <a:pos x="connsiteX2" y="connsiteY2"/>
              </a:cxn>
              <a:cxn ang="0">
                <a:pos x="connsiteX3" y="connsiteY3"/>
              </a:cxn>
            </a:cxnLst>
            <a:rect l="l" t="t" r="r" b="b"/>
            <a:pathLst>
              <a:path w="42608" h="35941" extrusionOk="0">
                <a:moveTo>
                  <a:pt x="0" y="35941"/>
                </a:moveTo>
                <a:cubicBezTo>
                  <a:pt x="3175" y="32568"/>
                  <a:pt x="4328" y="27378"/>
                  <a:pt x="8572" y="24701"/>
                </a:cubicBezTo>
                <a:cubicBezTo>
                  <a:pt x="12816" y="22024"/>
                  <a:pt x="19791" y="23993"/>
                  <a:pt x="25464" y="19876"/>
                </a:cubicBezTo>
                <a:cubicBezTo>
                  <a:pt x="31137" y="15759"/>
                  <a:pt x="39036" y="4141"/>
                  <a:pt x="42608" y="0"/>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169" name="Shape 413"/>
          <p:cNvSpPr/>
          <p:nvPr/>
        </p:nvSpPr>
        <p:spPr>
          <a:xfrm rot="10800000" flipH="1">
            <a:off x="5595707" y="2870015"/>
            <a:ext cx="682264" cy="191896"/>
          </a:xfrm>
          <a:custGeom>
            <a:avLst/>
            <a:gdLst/>
            <a:ahLst/>
            <a:cxnLst/>
            <a:rect l="0" t="0" r="0" b="0"/>
            <a:pathLst>
              <a:path w="18097" h="6032" extrusionOk="0">
                <a:moveTo>
                  <a:pt x="0" y="0"/>
                </a:moveTo>
                <a:cubicBezTo>
                  <a:pt x="3016" y="1005"/>
                  <a:pt x="15081" y="5027"/>
                  <a:pt x="18097" y="6032"/>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
        <p:nvSpPr>
          <p:cNvPr id="96" name="Shape 323"/>
          <p:cNvSpPr/>
          <p:nvPr/>
        </p:nvSpPr>
        <p:spPr>
          <a:xfrm>
            <a:off x="4006668" y="5310334"/>
            <a:ext cx="1776267" cy="254661"/>
          </a:xfrm>
          <a:custGeom>
            <a:avLst/>
            <a:gdLst>
              <a:gd name="connsiteX0" fmla="*/ 0 w 75871"/>
              <a:gd name="connsiteY0" fmla="*/ 18006 h 25680"/>
              <a:gd name="connsiteX1" fmla="*/ 9843 w 75871"/>
              <a:gd name="connsiteY1" fmla="*/ 25626 h 25680"/>
              <a:gd name="connsiteX2" fmla="*/ 46990 w 75871"/>
              <a:gd name="connsiteY2" fmla="*/ 20546 h 25680"/>
              <a:gd name="connsiteX3" fmla="*/ 75871 w 75871"/>
              <a:gd name="connsiteY3" fmla="*/ 0 h 25680"/>
              <a:gd name="connsiteX0" fmla="*/ 0 w 75871"/>
              <a:gd name="connsiteY0" fmla="*/ 18006 h 25007"/>
              <a:gd name="connsiteX1" fmla="*/ 28547 w 75871"/>
              <a:gd name="connsiteY1" fmla="*/ 24933 h 25007"/>
              <a:gd name="connsiteX2" fmla="*/ 46990 w 75871"/>
              <a:gd name="connsiteY2" fmla="*/ 20546 h 25007"/>
              <a:gd name="connsiteX3" fmla="*/ 75871 w 75871"/>
              <a:gd name="connsiteY3" fmla="*/ 0 h 25007"/>
              <a:gd name="connsiteX0" fmla="*/ 0 w 58691"/>
              <a:gd name="connsiteY0" fmla="*/ 16759 h 25069"/>
              <a:gd name="connsiteX1" fmla="*/ 11367 w 58691"/>
              <a:gd name="connsiteY1" fmla="*/ 24933 h 25069"/>
              <a:gd name="connsiteX2" fmla="*/ 29810 w 58691"/>
              <a:gd name="connsiteY2" fmla="*/ 20546 h 25069"/>
              <a:gd name="connsiteX3" fmla="*/ 58691 w 58691"/>
              <a:gd name="connsiteY3" fmla="*/ 0 h 25069"/>
              <a:gd name="connsiteX0" fmla="*/ 0 w 57860"/>
              <a:gd name="connsiteY0" fmla="*/ 11771 h 25368"/>
              <a:gd name="connsiteX1" fmla="*/ 10536 w 57860"/>
              <a:gd name="connsiteY1" fmla="*/ 24933 h 25368"/>
              <a:gd name="connsiteX2" fmla="*/ 28979 w 57860"/>
              <a:gd name="connsiteY2" fmla="*/ 20546 h 25368"/>
              <a:gd name="connsiteX3" fmla="*/ 57860 w 57860"/>
              <a:gd name="connsiteY3" fmla="*/ 0 h 25368"/>
              <a:gd name="connsiteX0" fmla="*/ 0 w 57860"/>
              <a:gd name="connsiteY0" fmla="*/ 11771 h 22254"/>
              <a:gd name="connsiteX1" fmla="*/ 17740 w 57860"/>
              <a:gd name="connsiteY1" fmla="*/ 19945 h 22254"/>
              <a:gd name="connsiteX2" fmla="*/ 28979 w 57860"/>
              <a:gd name="connsiteY2" fmla="*/ 20546 h 22254"/>
              <a:gd name="connsiteX3" fmla="*/ 57860 w 57860"/>
              <a:gd name="connsiteY3" fmla="*/ 0 h 22254"/>
              <a:gd name="connsiteX0" fmla="*/ 0 w 57860"/>
              <a:gd name="connsiteY0" fmla="*/ 11771 h 19954"/>
              <a:gd name="connsiteX1" fmla="*/ 17740 w 57860"/>
              <a:gd name="connsiteY1" fmla="*/ 19945 h 19954"/>
              <a:gd name="connsiteX2" fmla="*/ 36738 w 57860"/>
              <a:gd name="connsiteY2" fmla="*/ 13065 h 19954"/>
              <a:gd name="connsiteX3" fmla="*/ 57860 w 57860"/>
              <a:gd name="connsiteY3" fmla="*/ 0 h 19954"/>
              <a:gd name="connsiteX0" fmla="*/ 0 w 53288"/>
              <a:gd name="connsiteY0" fmla="*/ 0 h 8183"/>
              <a:gd name="connsiteX1" fmla="*/ 17740 w 53288"/>
              <a:gd name="connsiteY1" fmla="*/ 8174 h 8183"/>
              <a:gd name="connsiteX2" fmla="*/ 36738 w 53288"/>
              <a:gd name="connsiteY2" fmla="*/ 1294 h 8183"/>
              <a:gd name="connsiteX3" fmla="*/ 53288 w 53288"/>
              <a:gd name="connsiteY3" fmla="*/ 4023 h 8183"/>
              <a:gd name="connsiteX0" fmla="*/ 0 w 10000"/>
              <a:gd name="connsiteY0" fmla="*/ 0 h 10081"/>
              <a:gd name="connsiteX1" fmla="*/ 3329 w 10000"/>
              <a:gd name="connsiteY1" fmla="*/ 9989 h 10081"/>
              <a:gd name="connsiteX2" fmla="*/ 10000 w 10000"/>
              <a:gd name="connsiteY2" fmla="*/ 4916 h 10081"/>
              <a:gd name="connsiteX0" fmla="*/ 0 w 10000"/>
              <a:gd name="connsiteY0" fmla="*/ 0 h 9252"/>
              <a:gd name="connsiteX1" fmla="*/ 6007 w 10000"/>
              <a:gd name="connsiteY1" fmla="*/ 9142 h 9252"/>
              <a:gd name="connsiteX2" fmla="*/ 10000 w 10000"/>
              <a:gd name="connsiteY2" fmla="*/ 4916 h 9252"/>
              <a:gd name="connsiteX0" fmla="*/ 0 w 10000"/>
              <a:gd name="connsiteY0" fmla="*/ 0 h 10091"/>
              <a:gd name="connsiteX1" fmla="*/ 6007 w 10000"/>
              <a:gd name="connsiteY1" fmla="*/ 9881 h 10091"/>
              <a:gd name="connsiteX2" fmla="*/ 10000 w 10000"/>
              <a:gd name="connsiteY2" fmla="*/ 5313 h 10091"/>
            </a:gdLst>
            <a:ahLst/>
            <a:cxnLst>
              <a:cxn ang="0">
                <a:pos x="connsiteX0" y="connsiteY0"/>
              </a:cxn>
              <a:cxn ang="0">
                <a:pos x="connsiteX1" y="connsiteY1"/>
              </a:cxn>
              <a:cxn ang="0">
                <a:pos x="connsiteX2" y="connsiteY2"/>
              </a:cxn>
            </a:cxnLst>
            <a:rect l="l" t="t" r="r" b="b"/>
            <a:pathLst>
              <a:path w="10000" h="10091" extrusionOk="0">
                <a:moveTo>
                  <a:pt x="0" y="0"/>
                </a:moveTo>
                <a:cubicBezTo>
                  <a:pt x="308" y="1677"/>
                  <a:pt x="4158" y="8630"/>
                  <a:pt x="6007" y="9881"/>
                </a:cubicBezTo>
                <a:cubicBezTo>
                  <a:pt x="7856" y="11132"/>
                  <a:pt x="8610" y="6456"/>
                  <a:pt x="10000" y="5313"/>
                </a:cubicBezTo>
              </a:path>
            </a:pathLst>
          </a:custGeom>
          <a:ln w="28575">
            <a:headEnd type="triangle" w="med" len="med"/>
            <a:tailEnd type="triangle" w="med" len="med"/>
          </a:ln>
        </p:spPr>
        <p:style>
          <a:lnRef idx="1">
            <a:schemeClr val="accent4"/>
          </a:lnRef>
          <a:fillRef idx="0">
            <a:schemeClr val="accent4"/>
          </a:fillRef>
          <a:effectRef idx="0">
            <a:schemeClr val="accent4"/>
          </a:effectRef>
          <a:fontRef idx="minor">
            <a:schemeClr val="tx1"/>
          </a:fontRef>
        </p:style>
      </p:sp>
    </p:spTree>
    <p:extLst>
      <p:ext uri="{BB962C8B-B14F-4D97-AF65-F5344CB8AC3E}">
        <p14:creationId xmlns:p14="http://schemas.microsoft.com/office/powerpoint/2010/main" val="16704459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83274" y="751759"/>
            <a:ext cx="10233154" cy="830997"/>
          </a:xfrm>
          <a:prstGeom prst="rect">
            <a:avLst/>
          </a:prstGeom>
          <a:noFill/>
        </p:spPr>
        <p:txBody>
          <a:bodyPr wrap="square" rtlCol="0">
            <a:spAutoFit/>
          </a:bodyPr>
          <a:lstStyle/>
          <a:p>
            <a:r>
              <a:rPr lang="en-US" sz="4800" b="1" dirty="0" smtClean="0">
                <a:solidFill>
                  <a:schemeClr val="bg1"/>
                </a:solidFill>
              </a:rPr>
              <a:t>Art content pipelines are complicated!</a:t>
            </a:r>
            <a:endParaRPr lang="ru-RU" sz="4800" b="1" dirty="0">
              <a:solidFill>
                <a:schemeClr val="bg1"/>
              </a:solidFill>
            </a:endParaRPr>
          </a:p>
        </p:txBody>
      </p:sp>
      <p:sp>
        <p:nvSpPr>
          <p:cNvPr id="17" name="Rectangle 16">
            <a:extLst>
              <a:ext uri="{FF2B5EF4-FFF2-40B4-BE49-F238E27FC236}">
                <a16:creationId xmlns:a16="http://schemas.microsoft.com/office/drawing/2014/main" id="{723C8B38-9EF2-DF49-85B6-09C7D55464A2}"/>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sp>
        <p:nvSpPr>
          <p:cNvPr id="16" name="TextBox 15"/>
          <p:cNvSpPr txBox="1"/>
          <p:nvPr/>
        </p:nvSpPr>
        <p:spPr>
          <a:xfrm>
            <a:off x="1083274" y="2135715"/>
            <a:ext cx="9123655" cy="3785652"/>
          </a:xfrm>
          <a:prstGeom prst="rect">
            <a:avLst/>
          </a:prstGeom>
          <a:noFill/>
        </p:spPr>
        <p:txBody>
          <a:bodyPr wrap="square" rtlCol="0">
            <a:spAutoFit/>
          </a:bodyPr>
          <a:lstStyle/>
          <a:p>
            <a:pPr marL="342900" indent="-342900">
              <a:buFont typeface="Arial" panose="020B0604020202020204" pitchFamily="34" charset="0"/>
              <a:buChar char="•"/>
            </a:pPr>
            <a:r>
              <a:rPr lang="en-US" sz="2000" spc="300" dirty="0" smtClean="0">
                <a:solidFill>
                  <a:schemeClr val="bg1"/>
                </a:solidFill>
                <a:latin typeface="+mj-lt"/>
              </a:rPr>
              <a:t>Pipeline complexity is growing as more and more steps are added due to new technologies</a:t>
            </a:r>
          </a:p>
          <a:p>
            <a:pPr marL="342900" indent="-342900">
              <a:buFont typeface="Arial" panose="020B0604020202020204" pitchFamily="34" charset="0"/>
              <a:buChar char="•"/>
            </a:pPr>
            <a:endParaRPr lang="en-US" sz="2000" spc="300" dirty="0" smtClean="0">
              <a:solidFill>
                <a:schemeClr val="bg1"/>
              </a:solidFill>
              <a:latin typeface="+mj-lt"/>
            </a:endParaRPr>
          </a:p>
          <a:p>
            <a:pPr marL="342900" indent="-342900">
              <a:buFont typeface="Arial" panose="020B0604020202020204" pitchFamily="34" charset="0"/>
              <a:buChar char="•"/>
            </a:pPr>
            <a:r>
              <a:rPr lang="en-US" sz="2000" spc="300" dirty="0" smtClean="0">
                <a:solidFill>
                  <a:schemeClr val="bg1"/>
                </a:solidFill>
                <a:latin typeface="+mj-lt"/>
              </a:rPr>
              <a:t>The amount of expected content increases as digital worlds increase in scope to closer match reality and keep the player immersed</a:t>
            </a:r>
          </a:p>
          <a:p>
            <a:pPr marL="342900" indent="-342900">
              <a:buFont typeface="Arial" panose="020B0604020202020204" pitchFamily="34" charset="0"/>
              <a:buChar char="•"/>
            </a:pPr>
            <a:endParaRPr lang="en-US" sz="2000" spc="300" dirty="0">
              <a:solidFill>
                <a:schemeClr val="bg1"/>
              </a:solidFill>
              <a:latin typeface="+mj-lt"/>
            </a:endParaRPr>
          </a:p>
          <a:p>
            <a:pPr marL="342900" indent="-342900">
              <a:buFont typeface="Arial" panose="020B0604020202020204" pitchFamily="34" charset="0"/>
              <a:buChar char="•"/>
            </a:pPr>
            <a:r>
              <a:rPr lang="en-US" sz="2000" spc="300" dirty="0" smtClean="0">
                <a:solidFill>
                  <a:schemeClr val="bg1"/>
                </a:solidFill>
                <a:latin typeface="+mj-lt"/>
              </a:rPr>
              <a:t>Successful projects require iteration of art </a:t>
            </a:r>
            <a:r>
              <a:rPr lang="en-US" sz="2000" spc="300" dirty="0">
                <a:solidFill>
                  <a:schemeClr val="bg1"/>
                </a:solidFill>
                <a:latin typeface="+mj-lt"/>
              </a:rPr>
              <a:t>direction and design </a:t>
            </a:r>
            <a:r>
              <a:rPr lang="en-US" sz="2000" spc="300" dirty="0" smtClean="0">
                <a:solidFill>
                  <a:schemeClr val="bg1"/>
                </a:solidFill>
                <a:latin typeface="+mj-lt"/>
              </a:rPr>
              <a:t>throughout the production</a:t>
            </a:r>
          </a:p>
          <a:p>
            <a:pPr marL="342900" indent="-342900">
              <a:buFont typeface="Arial" panose="020B0604020202020204" pitchFamily="34" charset="0"/>
              <a:buChar char="•"/>
            </a:pPr>
            <a:endParaRPr lang="en-US" sz="2000" spc="300" dirty="0" smtClean="0">
              <a:solidFill>
                <a:schemeClr val="bg1"/>
              </a:solidFill>
              <a:latin typeface="+mj-lt"/>
            </a:endParaRPr>
          </a:p>
          <a:p>
            <a:pPr marL="342900" indent="-342900">
              <a:buFont typeface="Arial" panose="020B0604020202020204" pitchFamily="34" charset="0"/>
              <a:buChar char="•"/>
            </a:pPr>
            <a:r>
              <a:rPr lang="en-US" sz="2000" spc="300" dirty="0" smtClean="0">
                <a:solidFill>
                  <a:schemeClr val="bg1"/>
                </a:solidFill>
                <a:latin typeface="+mj-lt"/>
              </a:rPr>
              <a:t>Companies </a:t>
            </a:r>
            <a:r>
              <a:rPr lang="en-US" sz="2000" spc="300" dirty="0">
                <a:solidFill>
                  <a:schemeClr val="bg1"/>
                </a:solidFill>
                <a:latin typeface="+mj-lt"/>
              </a:rPr>
              <a:t>are increasing the amount of artists on their teams and art processes dominate production </a:t>
            </a:r>
            <a:r>
              <a:rPr lang="en-US" sz="2000" spc="300" dirty="0" smtClean="0">
                <a:solidFill>
                  <a:schemeClr val="bg1"/>
                </a:solidFill>
                <a:latin typeface="+mj-lt"/>
              </a:rPr>
              <a:t>costs</a:t>
            </a:r>
          </a:p>
        </p:txBody>
      </p:sp>
    </p:spTree>
    <p:extLst>
      <p:ext uri="{BB962C8B-B14F-4D97-AF65-F5344CB8AC3E}">
        <p14:creationId xmlns:p14="http://schemas.microsoft.com/office/powerpoint/2010/main" val="356090892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Box 63"/>
          <p:cNvSpPr txBox="1"/>
          <p:nvPr/>
        </p:nvSpPr>
        <p:spPr>
          <a:xfrm>
            <a:off x="1168002" y="2012571"/>
            <a:ext cx="8274448" cy="830997"/>
          </a:xfrm>
          <a:prstGeom prst="rect">
            <a:avLst/>
          </a:prstGeom>
          <a:noFill/>
        </p:spPr>
        <p:txBody>
          <a:bodyPr wrap="square" rtlCol="0">
            <a:spAutoFit/>
          </a:bodyPr>
          <a:lstStyle/>
          <a:p>
            <a:r>
              <a:rPr lang="en-US" sz="4800" b="1" i="1" dirty="0" smtClean="0">
                <a:solidFill>
                  <a:schemeClr val="bg1"/>
                </a:solidFill>
              </a:rPr>
              <a:t>Why</a:t>
            </a:r>
            <a:r>
              <a:rPr lang="en-US" sz="4800" b="1" dirty="0" smtClean="0">
                <a:solidFill>
                  <a:schemeClr val="bg1"/>
                </a:solidFill>
              </a:rPr>
              <a:t> is Technical </a:t>
            </a:r>
            <a:r>
              <a:rPr lang="en-US" sz="4800" b="1" dirty="0">
                <a:solidFill>
                  <a:schemeClr val="bg1"/>
                </a:solidFill>
              </a:rPr>
              <a:t>A</a:t>
            </a:r>
            <a:r>
              <a:rPr lang="en-US" sz="4800" b="1" dirty="0" smtClean="0">
                <a:solidFill>
                  <a:schemeClr val="bg1"/>
                </a:solidFill>
              </a:rPr>
              <a:t>rt important?</a:t>
            </a:r>
            <a:endParaRPr lang="ru-RU" sz="4800" b="1" dirty="0">
              <a:solidFill>
                <a:schemeClr val="bg1"/>
              </a:solidFill>
            </a:endParaRPr>
          </a:p>
        </p:txBody>
      </p:sp>
      <p:sp>
        <p:nvSpPr>
          <p:cNvPr id="11" name="Rectangle 10">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pic>
        <p:nvPicPr>
          <p:cNvPr id="5" name="Picture 4">
            <a:extLst>
              <a:ext uri="{FF2B5EF4-FFF2-40B4-BE49-F238E27FC236}">
                <a16:creationId xmlns:a16="http://schemas.microsoft.com/office/drawing/2014/main" id="{CA0152F2-CAA0-4A42-8F08-0530ACA4A9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2737685" y="1223085"/>
            <a:ext cx="101600" cy="3240965"/>
          </a:xfrm>
          <a:prstGeom prst="rect">
            <a:avLst/>
          </a:prstGeom>
        </p:spPr>
      </p:pic>
    </p:spTree>
    <p:extLst>
      <p:ext uri="{BB962C8B-B14F-4D97-AF65-F5344CB8AC3E}">
        <p14:creationId xmlns:p14="http://schemas.microsoft.com/office/powerpoint/2010/main" val="1984671281"/>
      </p:ext>
    </p:extLst>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Box 63"/>
          <p:cNvSpPr txBox="1"/>
          <p:nvPr/>
        </p:nvSpPr>
        <p:spPr>
          <a:xfrm>
            <a:off x="1168002" y="2012571"/>
            <a:ext cx="8274448" cy="830997"/>
          </a:xfrm>
          <a:prstGeom prst="rect">
            <a:avLst/>
          </a:prstGeom>
          <a:noFill/>
        </p:spPr>
        <p:txBody>
          <a:bodyPr wrap="square" rtlCol="0">
            <a:spAutoFit/>
          </a:bodyPr>
          <a:lstStyle/>
          <a:p>
            <a:r>
              <a:rPr lang="en-US" sz="4800" b="1" dirty="0" smtClean="0">
                <a:solidFill>
                  <a:schemeClr val="bg1"/>
                </a:solidFill>
              </a:rPr>
              <a:t>3D </a:t>
            </a:r>
            <a:r>
              <a:rPr lang="en-US" sz="4800" b="1" dirty="0">
                <a:solidFill>
                  <a:schemeClr val="bg1"/>
                </a:solidFill>
              </a:rPr>
              <a:t>a</a:t>
            </a:r>
            <a:r>
              <a:rPr lang="en-US" sz="4800" b="1" dirty="0" smtClean="0">
                <a:solidFill>
                  <a:schemeClr val="bg1"/>
                </a:solidFill>
              </a:rPr>
              <a:t>rt content is growing</a:t>
            </a:r>
            <a:endParaRPr lang="ru-RU" sz="4800" b="1" dirty="0">
              <a:solidFill>
                <a:schemeClr val="bg1"/>
              </a:solidFill>
            </a:endParaRPr>
          </a:p>
        </p:txBody>
      </p:sp>
      <p:sp>
        <p:nvSpPr>
          <p:cNvPr id="11" name="Rectangle 10">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pic>
        <p:nvPicPr>
          <p:cNvPr id="5" name="Picture 4">
            <a:extLst>
              <a:ext uri="{FF2B5EF4-FFF2-40B4-BE49-F238E27FC236}">
                <a16:creationId xmlns:a16="http://schemas.microsoft.com/office/drawing/2014/main" id="{CA0152F2-CAA0-4A42-8F08-0530ACA4A9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2737685" y="1223085"/>
            <a:ext cx="101600" cy="3240965"/>
          </a:xfrm>
          <a:prstGeom prst="rect">
            <a:avLst/>
          </a:prstGeom>
        </p:spPr>
      </p:pic>
    </p:spTree>
    <p:extLst>
      <p:ext uri="{BB962C8B-B14F-4D97-AF65-F5344CB8AC3E}">
        <p14:creationId xmlns:p14="http://schemas.microsoft.com/office/powerpoint/2010/main" val="2559417733"/>
      </p:ext>
    </p:extLst>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150" y="-110468"/>
            <a:ext cx="12080667" cy="8053778"/>
          </a:xfrm>
          <a:prstGeom prst="rect">
            <a:avLst/>
          </a:prstGeom>
        </p:spPr>
      </p:pic>
      <p:sp>
        <p:nvSpPr>
          <p:cNvPr id="6" name="TextBox 5"/>
          <p:cNvSpPr txBox="1"/>
          <p:nvPr/>
        </p:nvSpPr>
        <p:spPr>
          <a:xfrm>
            <a:off x="347550" y="543398"/>
            <a:ext cx="9123655" cy="1631216"/>
          </a:xfrm>
          <a:prstGeom prst="rect">
            <a:avLst/>
          </a:prstGeom>
          <a:solidFill>
            <a:srgbClr val="595959">
              <a:alpha val="74902"/>
            </a:srgbClr>
          </a:solidFill>
        </p:spPr>
        <p:txBody>
          <a:bodyPr wrap="square" rtlCol="0">
            <a:spAutoFit/>
          </a:bodyPr>
          <a:lstStyle/>
          <a:p>
            <a:pPr marL="342900" indent="-342900">
              <a:buFont typeface="Arial" panose="020B0604020202020204" pitchFamily="34" charset="0"/>
              <a:buChar char="•"/>
            </a:pPr>
            <a:r>
              <a:rPr lang="en-US" sz="2000" spc="300" dirty="0" smtClean="0">
                <a:solidFill>
                  <a:schemeClr val="bg1"/>
                </a:solidFill>
                <a:latin typeface="+mj-lt"/>
              </a:rPr>
              <a:t>On average 2/3 of AAA and AA Game studios consists of artists</a:t>
            </a:r>
          </a:p>
          <a:p>
            <a:pPr marL="342900" indent="-342900">
              <a:buFont typeface="Arial" panose="020B0604020202020204" pitchFamily="34" charset="0"/>
              <a:buChar char="•"/>
            </a:pPr>
            <a:r>
              <a:rPr lang="en-US" sz="2000" spc="300" dirty="0" smtClean="0">
                <a:solidFill>
                  <a:schemeClr val="bg1"/>
                </a:solidFill>
                <a:latin typeface="+mj-lt"/>
              </a:rPr>
              <a:t>Destiny 1 shipped with 588 developers</a:t>
            </a:r>
          </a:p>
          <a:p>
            <a:pPr marL="342900" indent="-342900">
              <a:buFont typeface="Arial" panose="020B0604020202020204" pitchFamily="34" charset="0"/>
              <a:buChar char="•"/>
            </a:pPr>
            <a:r>
              <a:rPr lang="en-US" sz="2000" spc="300" dirty="0" smtClean="0">
                <a:solidFill>
                  <a:schemeClr val="bg1"/>
                </a:solidFill>
                <a:latin typeface="+mj-lt"/>
              </a:rPr>
              <a:t>Red Dead Redemption 2 has 3,023 employees</a:t>
            </a:r>
          </a:p>
          <a:p>
            <a:pPr marL="342900" indent="-342900">
              <a:buFont typeface="Arial" panose="020B0604020202020204" pitchFamily="34" charset="0"/>
              <a:buChar char="•"/>
            </a:pPr>
            <a:r>
              <a:rPr lang="en-US" sz="2000" spc="300" dirty="0" err="1" smtClean="0">
                <a:solidFill>
                  <a:schemeClr val="bg1"/>
                </a:solidFill>
                <a:latin typeface="+mj-lt"/>
              </a:rPr>
              <a:t>Ubisoft</a:t>
            </a:r>
            <a:r>
              <a:rPr lang="en-US" sz="2000" spc="300" dirty="0" smtClean="0">
                <a:solidFill>
                  <a:schemeClr val="bg1"/>
                </a:solidFill>
                <a:latin typeface="+mj-lt"/>
              </a:rPr>
              <a:t> has 14,000 employees working in over 40 studios</a:t>
            </a:r>
          </a:p>
        </p:txBody>
      </p:sp>
      <p:pic>
        <p:nvPicPr>
          <p:cNvPr id="8" name="Picture 7"/>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36115" y="6391188"/>
            <a:ext cx="1186126" cy="347535"/>
          </a:xfrm>
          <a:prstGeom prst="rect">
            <a:avLst/>
          </a:prstGeom>
        </p:spPr>
      </p:pic>
    </p:spTree>
    <p:extLst>
      <p:ext uri="{BB962C8B-B14F-4D97-AF65-F5344CB8AC3E}">
        <p14:creationId xmlns:p14="http://schemas.microsoft.com/office/powerpoint/2010/main" val="18712915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2" name="Picture 4" descr="https://i0.wp.com/www.raphkoster.com/wp-content/uploads/2018/01/Slide13-4.png?ssl=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67"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48018" y="6535155"/>
            <a:ext cx="11716603" cy="322845"/>
          </a:xfrm>
          <a:prstGeom prst="rect">
            <a:avLst/>
          </a:prstGeom>
        </p:spPr>
        <p:txBody>
          <a:bodyPr wrap="square">
            <a:spAutoFit/>
          </a:bodyPr>
          <a:lstStyle/>
          <a:p>
            <a:pPr>
              <a:lnSpc>
                <a:spcPct val="107000"/>
              </a:lnSpc>
              <a:spcAft>
                <a:spcPts val="800"/>
              </a:spcAft>
            </a:pPr>
            <a:r>
              <a:rPr lang="en-US" sz="1400" spc="300" dirty="0" err="1">
                <a:solidFill>
                  <a:schemeClr val="bg1"/>
                </a:solidFill>
                <a:latin typeface="+mj-lt"/>
                <a:ea typeface="Calibri" panose="020F0502020204030204" pitchFamily="34" charset="0"/>
                <a:cs typeface="Times New Roman" panose="02020603050405020304" pitchFamily="18" charset="0"/>
              </a:rPr>
              <a:t>Koster</a:t>
            </a:r>
            <a:r>
              <a:rPr lang="en-US" sz="1400" spc="300" dirty="0">
                <a:solidFill>
                  <a:schemeClr val="bg1"/>
                </a:solidFill>
                <a:latin typeface="+mj-lt"/>
                <a:ea typeface="Calibri" panose="020F0502020204030204" pitchFamily="34" charset="0"/>
                <a:cs typeface="Times New Roman" panose="02020603050405020304" pitchFamily="18" charset="0"/>
              </a:rPr>
              <a:t>, R. (2018, Jan 17). </a:t>
            </a:r>
            <a:r>
              <a:rPr lang="en-US" sz="1400" i="1" spc="300" dirty="0">
                <a:solidFill>
                  <a:schemeClr val="bg1"/>
                </a:solidFill>
                <a:latin typeface="+mj-lt"/>
                <a:ea typeface="Calibri" panose="020F0502020204030204" pitchFamily="34" charset="0"/>
                <a:cs typeface="Times New Roman" panose="02020603050405020304" pitchFamily="18" charset="0"/>
              </a:rPr>
              <a:t>The Cost of Games.</a:t>
            </a:r>
            <a:r>
              <a:rPr lang="en-US" sz="1400" spc="300" dirty="0">
                <a:solidFill>
                  <a:schemeClr val="bg1"/>
                </a:solidFill>
                <a:latin typeface="+mj-lt"/>
                <a:ea typeface="Calibri" panose="020F0502020204030204" pitchFamily="34" charset="0"/>
                <a:cs typeface="Times New Roman" panose="02020603050405020304" pitchFamily="18" charset="0"/>
              </a:rPr>
              <a:t> </a:t>
            </a:r>
            <a:r>
              <a:rPr lang="en-US" sz="1400" u="sng" spc="300" dirty="0">
                <a:solidFill>
                  <a:schemeClr val="bg1"/>
                </a:solidFill>
                <a:latin typeface="+mj-lt"/>
                <a:ea typeface="Calibri" panose="020F0502020204030204" pitchFamily="34" charset="0"/>
                <a:cs typeface="Times New Roman" panose="02020603050405020304" pitchFamily="18" charset="0"/>
                <a:hlinkClick r:id="rId4"/>
              </a:rPr>
              <a:t>https://www.raphkoster.com/2018/01/17/the-cost-of-games/</a:t>
            </a:r>
            <a:endParaRPr lang="en-US" sz="1400" spc="300" dirty="0">
              <a:solidFill>
                <a:schemeClr val="bg1"/>
              </a:solidFill>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488019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4338" name="Picture 2" descr="https://venturebeat.com/wp-content/uploads/2018/01/slide18.png?resize=1024%2C576&amp;strip=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48018" y="6535155"/>
            <a:ext cx="11716603" cy="322845"/>
          </a:xfrm>
          <a:prstGeom prst="rect">
            <a:avLst/>
          </a:prstGeom>
        </p:spPr>
        <p:txBody>
          <a:bodyPr wrap="square">
            <a:spAutoFit/>
          </a:bodyPr>
          <a:lstStyle/>
          <a:p>
            <a:pPr>
              <a:lnSpc>
                <a:spcPct val="107000"/>
              </a:lnSpc>
              <a:spcAft>
                <a:spcPts val="800"/>
              </a:spcAft>
            </a:pPr>
            <a:r>
              <a:rPr lang="en-US" sz="1400" spc="300" dirty="0" err="1">
                <a:solidFill>
                  <a:schemeClr val="bg1"/>
                </a:solidFill>
                <a:latin typeface="+mj-lt"/>
                <a:ea typeface="Calibri" panose="020F0502020204030204" pitchFamily="34" charset="0"/>
                <a:cs typeface="Times New Roman" panose="02020603050405020304" pitchFamily="18" charset="0"/>
              </a:rPr>
              <a:t>Koster</a:t>
            </a:r>
            <a:r>
              <a:rPr lang="en-US" sz="1400" spc="300" dirty="0">
                <a:solidFill>
                  <a:schemeClr val="bg1"/>
                </a:solidFill>
                <a:latin typeface="+mj-lt"/>
                <a:ea typeface="Calibri" panose="020F0502020204030204" pitchFamily="34" charset="0"/>
                <a:cs typeface="Times New Roman" panose="02020603050405020304" pitchFamily="18" charset="0"/>
              </a:rPr>
              <a:t>, R. (2018, Jan 17). </a:t>
            </a:r>
            <a:r>
              <a:rPr lang="en-US" sz="1400" i="1" spc="300" dirty="0">
                <a:solidFill>
                  <a:schemeClr val="bg1"/>
                </a:solidFill>
                <a:latin typeface="+mj-lt"/>
                <a:ea typeface="Calibri" panose="020F0502020204030204" pitchFamily="34" charset="0"/>
                <a:cs typeface="Times New Roman" panose="02020603050405020304" pitchFamily="18" charset="0"/>
              </a:rPr>
              <a:t>The Cost of Games.</a:t>
            </a:r>
            <a:r>
              <a:rPr lang="en-US" sz="1400" spc="300" dirty="0">
                <a:solidFill>
                  <a:schemeClr val="bg1"/>
                </a:solidFill>
                <a:latin typeface="+mj-lt"/>
                <a:ea typeface="Calibri" panose="020F0502020204030204" pitchFamily="34" charset="0"/>
                <a:cs typeface="Times New Roman" panose="02020603050405020304" pitchFamily="18" charset="0"/>
              </a:rPr>
              <a:t> </a:t>
            </a:r>
            <a:r>
              <a:rPr lang="en-US" sz="1400" u="sng" spc="300" dirty="0">
                <a:solidFill>
                  <a:schemeClr val="bg1"/>
                </a:solidFill>
                <a:latin typeface="+mj-lt"/>
                <a:ea typeface="Calibri" panose="020F0502020204030204" pitchFamily="34" charset="0"/>
                <a:cs typeface="Times New Roman" panose="02020603050405020304" pitchFamily="18" charset="0"/>
                <a:hlinkClick r:id="rId4"/>
              </a:rPr>
              <a:t>https://www.raphkoster.com/2018/01/17/the-cost-of-games/</a:t>
            </a:r>
            <a:endParaRPr lang="en-US" sz="1400" spc="300" dirty="0">
              <a:solidFill>
                <a:schemeClr val="bg1"/>
              </a:solidFill>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255505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https://i2.wp.com/www.raphkoster.com/wp-content/uploads/2018/01/Slide21.png?ssl=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48018" y="6535155"/>
            <a:ext cx="11716603" cy="322845"/>
          </a:xfrm>
          <a:prstGeom prst="rect">
            <a:avLst/>
          </a:prstGeom>
        </p:spPr>
        <p:txBody>
          <a:bodyPr wrap="square">
            <a:spAutoFit/>
          </a:bodyPr>
          <a:lstStyle/>
          <a:p>
            <a:pPr>
              <a:lnSpc>
                <a:spcPct val="107000"/>
              </a:lnSpc>
              <a:spcAft>
                <a:spcPts val="800"/>
              </a:spcAft>
            </a:pPr>
            <a:r>
              <a:rPr lang="en-US" sz="1400" spc="300" dirty="0" err="1">
                <a:solidFill>
                  <a:schemeClr val="bg1"/>
                </a:solidFill>
                <a:latin typeface="+mj-lt"/>
                <a:ea typeface="Calibri" panose="020F0502020204030204" pitchFamily="34" charset="0"/>
                <a:cs typeface="Times New Roman" panose="02020603050405020304" pitchFamily="18" charset="0"/>
              </a:rPr>
              <a:t>Koster</a:t>
            </a:r>
            <a:r>
              <a:rPr lang="en-US" sz="1400" spc="300" dirty="0">
                <a:solidFill>
                  <a:schemeClr val="bg1"/>
                </a:solidFill>
                <a:latin typeface="+mj-lt"/>
                <a:ea typeface="Calibri" panose="020F0502020204030204" pitchFamily="34" charset="0"/>
                <a:cs typeface="Times New Roman" panose="02020603050405020304" pitchFamily="18" charset="0"/>
              </a:rPr>
              <a:t>, R. (2018, Jan 17). </a:t>
            </a:r>
            <a:r>
              <a:rPr lang="en-US" sz="1400" i="1" spc="300" dirty="0">
                <a:solidFill>
                  <a:schemeClr val="bg1"/>
                </a:solidFill>
                <a:latin typeface="+mj-lt"/>
                <a:ea typeface="Calibri" panose="020F0502020204030204" pitchFamily="34" charset="0"/>
                <a:cs typeface="Times New Roman" panose="02020603050405020304" pitchFamily="18" charset="0"/>
              </a:rPr>
              <a:t>The Cost of Games.</a:t>
            </a:r>
            <a:r>
              <a:rPr lang="en-US" sz="1400" spc="300" dirty="0">
                <a:solidFill>
                  <a:schemeClr val="bg1"/>
                </a:solidFill>
                <a:latin typeface="+mj-lt"/>
                <a:ea typeface="Calibri" panose="020F0502020204030204" pitchFamily="34" charset="0"/>
                <a:cs typeface="Times New Roman" panose="02020603050405020304" pitchFamily="18" charset="0"/>
              </a:rPr>
              <a:t> </a:t>
            </a:r>
            <a:r>
              <a:rPr lang="en-US" sz="1400" u="sng" spc="300" dirty="0">
                <a:solidFill>
                  <a:schemeClr val="bg1"/>
                </a:solidFill>
                <a:latin typeface="+mj-lt"/>
                <a:ea typeface="Calibri" panose="020F0502020204030204" pitchFamily="34" charset="0"/>
                <a:cs typeface="Times New Roman" panose="02020603050405020304" pitchFamily="18" charset="0"/>
                <a:hlinkClick r:id="rId4"/>
              </a:rPr>
              <a:t>https://www.raphkoster.com/2018/01/17/the-cost-of-games/</a:t>
            </a:r>
            <a:endParaRPr lang="en-US" sz="1400" spc="300" dirty="0">
              <a:solidFill>
                <a:schemeClr val="bg1"/>
              </a:solidFill>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252420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23C8B38-9EF2-DF49-85B6-09C7D55464A2}"/>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sp>
        <p:nvSpPr>
          <p:cNvPr id="3" name="TextBox 2"/>
          <p:cNvSpPr txBox="1"/>
          <p:nvPr/>
        </p:nvSpPr>
        <p:spPr>
          <a:xfrm>
            <a:off x="1083274" y="751759"/>
            <a:ext cx="9274671" cy="830997"/>
          </a:xfrm>
          <a:prstGeom prst="rect">
            <a:avLst/>
          </a:prstGeom>
          <a:noFill/>
        </p:spPr>
        <p:txBody>
          <a:bodyPr wrap="square" rtlCol="0">
            <a:spAutoFit/>
          </a:bodyPr>
          <a:lstStyle/>
          <a:p>
            <a:r>
              <a:rPr lang="en-US" sz="4800" b="1" dirty="0" smtClean="0">
                <a:solidFill>
                  <a:schemeClr val="bg1"/>
                </a:solidFill>
              </a:rPr>
              <a:t>The future is 3D</a:t>
            </a:r>
            <a:endParaRPr lang="ru-RU" sz="4800" b="1" dirty="0">
              <a:solidFill>
                <a:schemeClr val="bg1"/>
              </a:solidFill>
            </a:endParaRPr>
          </a:p>
        </p:txBody>
      </p:sp>
      <p:sp>
        <p:nvSpPr>
          <p:cNvPr id="4" name="TextBox 3"/>
          <p:cNvSpPr txBox="1"/>
          <p:nvPr/>
        </p:nvSpPr>
        <p:spPr>
          <a:xfrm>
            <a:off x="1083274" y="2135715"/>
            <a:ext cx="9779167" cy="3170099"/>
          </a:xfrm>
          <a:prstGeom prst="rect">
            <a:avLst/>
          </a:prstGeom>
          <a:noFill/>
        </p:spPr>
        <p:txBody>
          <a:bodyPr wrap="square" rtlCol="0">
            <a:spAutoFit/>
          </a:bodyPr>
          <a:lstStyle/>
          <a:p>
            <a:pPr marL="342900" indent="-342900">
              <a:buFont typeface="Arial" panose="020B0604020202020204" pitchFamily="34" charset="0"/>
              <a:buChar char="•"/>
            </a:pPr>
            <a:r>
              <a:rPr lang="en-US" sz="2000" spc="300" dirty="0" smtClean="0">
                <a:solidFill>
                  <a:schemeClr val="bg1"/>
                </a:solidFill>
                <a:latin typeface="+mj-lt"/>
              </a:rPr>
              <a:t>More and more platforms available for gaming</a:t>
            </a:r>
          </a:p>
          <a:p>
            <a:pPr marL="342900" indent="-342900">
              <a:buFont typeface="Arial" panose="020B0604020202020204" pitchFamily="34" charset="0"/>
              <a:buChar char="•"/>
            </a:pPr>
            <a:endParaRPr lang="en-US" sz="2000" spc="300" dirty="0">
              <a:solidFill>
                <a:schemeClr val="bg1"/>
              </a:solidFill>
              <a:latin typeface="+mj-lt"/>
            </a:endParaRPr>
          </a:p>
          <a:p>
            <a:pPr marL="342900" indent="-342900">
              <a:buFont typeface="Arial" panose="020B0604020202020204" pitchFamily="34" charset="0"/>
              <a:buChar char="•"/>
            </a:pPr>
            <a:r>
              <a:rPr lang="en-US" sz="2000" spc="300" dirty="0" smtClean="0">
                <a:solidFill>
                  <a:schemeClr val="bg1"/>
                </a:solidFill>
                <a:latin typeface="+mj-lt"/>
              </a:rPr>
              <a:t>Consumers will continue to demand more realistic 3D content and hardware will continue to improve</a:t>
            </a:r>
          </a:p>
          <a:p>
            <a:pPr marL="342900" indent="-342900">
              <a:buFont typeface="Arial" panose="020B0604020202020204" pitchFamily="34" charset="0"/>
              <a:buChar char="•"/>
            </a:pPr>
            <a:endParaRPr lang="en-US" sz="2000" spc="300" dirty="0">
              <a:solidFill>
                <a:schemeClr val="bg1"/>
              </a:solidFill>
              <a:latin typeface="+mj-lt"/>
            </a:endParaRPr>
          </a:p>
          <a:p>
            <a:pPr marL="342900" indent="-342900">
              <a:buFont typeface="Arial" panose="020B0604020202020204" pitchFamily="34" charset="0"/>
              <a:buChar char="•"/>
            </a:pPr>
            <a:r>
              <a:rPr lang="en-US" sz="2000" spc="300" dirty="0" smtClean="0">
                <a:solidFill>
                  <a:schemeClr val="bg1"/>
                </a:solidFill>
                <a:latin typeface="+mj-lt"/>
              </a:rPr>
              <a:t>Virtual reality and augmented reality devices are becoming more common</a:t>
            </a:r>
          </a:p>
          <a:p>
            <a:pPr marL="342900" indent="-342900">
              <a:buFont typeface="Arial" panose="020B0604020202020204" pitchFamily="34" charset="0"/>
              <a:buChar char="•"/>
            </a:pPr>
            <a:endParaRPr lang="en-US" sz="2000" spc="300" dirty="0">
              <a:solidFill>
                <a:schemeClr val="bg1"/>
              </a:solidFill>
              <a:latin typeface="+mj-lt"/>
            </a:endParaRPr>
          </a:p>
          <a:p>
            <a:pPr marL="342900" indent="-342900">
              <a:buFont typeface="Arial" panose="020B0604020202020204" pitchFamily="34" charset="0"/>
              <a:buChar char="•"/>
            </a:pPr>
            <a:r>
              <a:rPr lang="en-US" sz="2000" spc="300" dirty="0" smtClean="0">
                <a:solidFill>
                  <a:schemeClr val="bg1"/>
                </a:solidFill>
                <a:latin typeface="+mj-lt"/>
              </a:rPr>
              <a:t>Real-and-virtual combined environments are increasing with wearable technology, and content for those devices must be 3D</a:t>
            </a:r>
          </a:p>
        </p:txBody>
      </p:sp>
    </p:spTree>
    <p:extLst>
      <p:ext uri="{BB962C8B-B14F-4D97-AF65-F5344CB8AC3E}">
        <p14:creationId xmlns:p14="http://schemas.microsoft.com/office/powerpoint/2010/main" val="81123453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Box 63"/>
          <p:cNvSpPr txBox="1"/>
          <p:nvPr/>
        </p:nvSpPr>
        <p:spPr>
          <a:xfrm>
            <a:off x="1168002" y="2012571"/>
            <a:ext cx="8274448" cy="830997"/>
          </a:xfrm>
          <a:prstGeom prst="rect">
            <a:avLst/>
          </a:prstGeom>
          <a:noFill/>
        </p:spPr>
        <p:txBody>
          <a:bodyPr wrap="square" rtlCol="0">
            <a:spAutoFit/>
          </a:bodyPr>
          <a:lstStyle/>
          <a:p>
            <a:r>
              <a:rPr lang="en-US" sz="4800" b="1" i="1" dirty="0" smtClean="0">
                <a:solidFill>
                  <a:schemeClr val="bg1"/>
                </a:solidFill>
              </a:rPr>
              <a:t>Why</a:t>
            </a:r>
            <a:r>
              <a:rPr lang="en-US" sz="4800" b="1" dirty="0" smtClean="0">
                <a:solidFill>
                  <a:schemeClr val="bg1"/>
                </a:solidFill>
              </a:rPr>
              <a:t> is Technical </a:t>
            </a:r>
            <a:r>
              <a:rPr lang="en-US" sz="4800" b="1" dirty="0">
                <a:solidFill>
                  <a:schemeClr val="bg1"/>
                </a:solidFill>
              </a:rPr>
              <a:t>A</a:t>
            </a:r>
            <a:r>
              <a:rPr lang="en-US" sz="4800" b="1" dirty="0" smtClean="0">
                <a:solidFill>
                  <a:schemeClr val="bg1"/>
                </a:solidFill>
              </a:rPr>
              <a:t>rt important?</a:t>
            </a:r>
            <a:endParaRPr lang="ru-RU" sz="4800" b="1" dirty="0">
              <a:solidFill>
                <a:schemeClr val="bg1"/>
              </a:solidFill>
            </a:endParaRPr>
          </a:p>
        </p:txBody>
      </p:sp>
      <p:sp>
        <p:nvSpPr>
          <p:cNvPr id="11" name="Rectangle 10">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pic>
        <p:nvPicPr>
          <p:cNvPr id="5" name="Picture 4">
            <a:extLst>
              <a:ext uri="{FF2B5EF4-FFF2-40B4-BE49-F238E27FC236}">
                <a16:creationId xmlns:a16="http://schemas.microsoft.com/office/drawing/2014/main" id="{CA0152F2-CAA0-4A42-8F08-0530ACA4A9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2737685" y="1223085"/>
            <a:ext cx="101600" cy="3240965"/>
          </a:xfrm>
          <a:prstGeom prst="rect">
            <a:avLst/>
          </a:prstGeom>
        </p:spPr>
      </p:pic>
      <p:sp>
        <p:nvSpPr>
          <p:cNvPr id="7" name="TextBox 6"/>
          <p:cNvSpPr txBox="1"/>
          <p:nvPr/>
        </p:nvSpPr>
        <p:spPr>
          <a:xfrm>
            <a:off x="1168002" y="3076136"/>
            <a:ext cx="10276559" cy="707886"/>
          </a:xfrm>
          <a:prstGeom prst="rect">
            <a:avLst/>
          </a:prstGeom>
          <a:noFill/>
        </p:spPr>
        <p:txBody>
          <a:bodyPr wrap="square" rtlCol="0">
            <a:spAutoFit/>
          </a:bodyPr>
          <a:lstStyle/>
          <a:p>
            <a:pPr marL="685800" indent="-685800">
              <a:buFont typeface="Arial" panose="020B0604020202020204" pitchFamily="34" charset="0"/>
              <a:buChar char="•"/>
            </a:pPr>
            <a:r>
              <a:rPr lang="en-US" sz="4000" b="1" dirty="0" smtClean="0">
                <a:solidFill>
                  <a:schemeClr val="bg1"/>
                </a:solidFill>
              </a:rPr>
              <a:t>Visual expectations are high!</a:t>
            </a:r>
            <a:endParaRPr lang="ru-RU" sz="4000" b="1" dirty="0">
              <a:solidFill>
                <a:schemeClr val="bg1"/>
              </a:solidFill>
            </a:endParaRPr>
          </a:p>
        </p:txBody>
      </p:sp>
      <p:sp>
        <p:nvSpPr>
          <p:cNvPr id="8" name="TextBox 7"/>
          <p:cNvSpPr txBox="1"/>
          <p:nvPr/>
        </p:nvSpPr>
        <p:spPr>
          <a:xfrm>
            <a:off x="1168001" y="3907133"/>
            <a:ext cx="10917221" cy="707886"/>
          </a:xfrm>
          <a:prstGeom prst="rect">
            <a:avLst/>
          </a:prstGeom>
          <a:noFill/>
        </p:spPr>
        <p:txBody>
          <a:bodyPr wrap="square" rtlCol="0">
            <a:spAutoFit/>
          </a:bodyPr>
          <a:lstStyle/>
          <a:p>
            <a:pPr marL="685800" indent="-685800">
              <a:buFont typeface="Arial" panose="020B0604020202020204" pitchFamily="34" charset="0"/>
              <a:buChar char="•"/>
            </a:pPr>
            <a:r>
              <a:rPr lang="en-US" sz="4000" b="1" dirty="0" smtClean="0">
                <a:solidFill>
                  <a:schemeClr val="bg1"/>
                </a:solidFill>
              </a:rPr>
              <a:t>Art content pipelines are complicated!</a:t>
            </a:r>
            <a:endParaRPr lang="ru-RU" sz="4000" b="1" dirty="0">
              <a:solidFill>
                <a:schemeClr val="bg1"/>
              </a:solidFill>
            </a:endParaRPr>
          </a:p>
        </p:txBody>
      </p:sp>
      <p:sp>
        <p:nvSpPr>
          <p:cNvPr id="9" name="TextBox 8"/>
          <p:cNvSpPr txBox="1"/>
          <p:nvPr/>
        </p:nvSpPr>
        <p:spPr>
          <a:xfrm>
            <a:off x="1168002" y="4738130"/>
            <a:ext cx="8274448" cy="707886"/>
          </a:xfrm>
          <a:prstGeom prst="rect">
            <a:avLst/>
          </a:prstGeom>
          <a:noFill/>
        </p:spPr>
        <p:txBody>
          <a:bodyPr wrap="square" rtlCol="0">
            <a:spAutoFit/>
          </a:bodyPr>
          <a:lstStyle/>
          <a:p>
            <a:pPr marL="685800" indent="-685800">
              <a:buFont typeface="Arial" panose="020B0604020202020204" pitchFamily="34" charset="0"/>
              <a:buChar char="•"/>
            </a:pPr>
            <a:r>
              <a:rPr lang="en-US" sz="4000" b="1" dirty="0" smtClean="0">
                <a:solidFill>
                  <a:schemeClr val="bg1"/>
                </a:solidFill>
              </a:rPr>
              <a:t>3D art content is </a:t>
            </a:r>
            <a:r>
              <a:rPr lang="en-US" sz="4000" b="1" dirty="0">
                <a:solidFill>
                  <a:schemeClr val="bg1"/>
                </a:solidFill>
              </a:rPr>
              <a:t>g</a:t>
            </a:r>
            <a:r>
              <a:rPr lang="en-US" sz="4000" b="1" dirty="0" smtClean="0">
                <a:solidFill>
                  <a:schemeClr val="bg1"/>
                </a:solidFill>
              </a:rPr>
              <a:t>rowing!</a:t>
            </a:r>
            <a:endParaRPr lang="ru-RU" sz="4000" b="1" dirty="0">
              <a:solidFill>
                <a:schemeClr val="bg1"/>
              </a:solidFill>
            </a:endParaRPr>
          </a:p>
        </p:txBody>
      </p:sp>
    </p:spTree>
    <p:extLst>
      <p:ext uri="{BB962C8B-B14F-4D97-AF65-F5344CB8AC3E}">
        <p14:creationId xmlns:p14="http://schemas.microsoft.com/office/powerpoint/2010/main" val="115052702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83274" y="751759"/>
            <a:ext cx="4511075" cy="830997"/>
          </a:xfrm>
          <a:prstGeom prst="rect">
            <a:avLst/>
          </a:prstGeom>
          <a:noFill/>
        </p:spPr>
        <p:txBody>
          <a:bodyPr wrap="square" rtlCol="0">
            <a:spAutoFit/>
          </a:bodyPr>
          <a:lstStyle/>
          <a:p>
            <a:r>
              <a:rPr lang="en-US" sz="4800" b="1" dirty="0" smtClean="0">
                <a:solidFill>
                  <a:schemeClr val="bg1"/>
                </a:solidFill>
              </a:rPr>
              <a:t>Technical Artists</a:t>
            </a:r>
            <a:endParaRPr lang="ru-RU" sz="4800" b="1" dirty="0">
              <a:solidFill>
                <a:schemeClr val="bg1"/>
              </a:solidFill>
            </a:endParaRPr>
          </a:p>
        </p:txBody>
      </p:sp>
      <p:sp>
        <p:nvSpPr>
          <p:cNvPr id="17" name="Rectangle 16">
            <a:extLst>
              <a:ext uri="{FF2B5EF4-FFF2-40B4-BE49-F238E27FC236}">
                <a16:creationId xmlns:a16="http://schemas.microsoft.com/office/drawing/2014/main" id="{723C8B38-9EF2-DF49-85B6-09C7D55464A2}"/>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sp>
        <p:nvSpPr>
          <p:cNvPr id="16" name="TextBox 15"/>
          <p:cNvSpPr txBox="1"/>
          <p:nvPr/>
        </p:nvSpPr>
        <p:spPr>
          <a:xfrm>
            <a:off x="1083274" y="2095978"/>
            <a:ext cx="9123655" cy="2554545"/>
          </a:xfrm>
          <a:prstGeom prst="rect">
            <a:avLst/>
          </a:prstGeom>
          <a:noFill/>
        </p:spPr>
        <p:txBody>
          <a:bodyPr wrap="square" rtlCol="0">
            <a:spAutoFit/>
          </a:bodyPr>
          <a:lstStyle/>
          <a:p>
            <a:pPr marL="342900" indent="-342900">
              <a:buFont typeface="Arial" panose="020B0604020202020204" pitchFamily="34" charset="0"/>
              <a:buChar char="•"/>
            </a:pPr>
            <a:r>
              <a:rPr lang="en-US" sz="2000" spc="300" dirty="0">
                <a:solidFill>
                  <a:schemeClr val="bg1"/>
                </a:solidFill>
                <a:latin typeface="+mj-lt"/>
              </a:rPr>
              <a:t>Create art assets that require technical expertise</a:t>
            </a:r>
          </a:p>
          <a:p>
            <a:endParaRPr lang="en-US" sz="2000" spc="300" dirty="0">
              <a:solidFill>
                <a:schemeClr val="bg1"/>
              </a:solidFill>
              <a:latin typeface="+mj-lt"/>
            </a:endParaRPr>
          </a:p>
          <a:p>
            <a:pPr marL="342900" indent="-342900">
              <a:buFont typeface="Arial" panose="020B0604020202020204" pitchFamily="34" charset="0"/>
              <a:buChar char="•"/>
            </a:pPr>
            <a:r>
              <a:rPr lang="en-US" sz="2000" spc="300" dirty="0">
                <a:solidFill>
                  <a:schemeClr val="bg1"/>
                </a:solidFill>
                <a:latin typeface="+mj-lt"/>
              </a:rPr>
              <a:t>Multiply artist efficiency and productivity through tools and pipeline development</a:t>
            </a:r>
          </a:p>
          <a:p>
            <a:pPr marL="342900" indent="-342900">
              <a:buFont typeface="Arial" panose="020B0604020202020204" pitchFamily="34" charset="0"/>
              <a:buChar char="•"/>
            </a:pPr>
            <a:endParaRPr lang="en-US" sz="2000" spc="300" dirty="0">
              <a:solidFill>
                <a:schemeClr val="bg1"/>
              </a:solidFill>
              <a:latin typeface="+mj-lt"/>
            </a:endParaRPr>
          </a:p>
          <a:p>
            <a:pPr marL="342900" indent="-342900">
              <a:buFont typeface="Arial" panose="020B0604020202020204" pitchFamily="34" charset="0"/>
              <a:buChar char="•"/>
            </a:pPr>
            <a:r>
              <a:rPr lang="en-US" sz="2000" spc="300" dirty="0">
                <a:solidFill>
                  <a:schemeClr val="bg1"/>
                </a:solidFill>
                <a:latin typeface="+mj-lt"/>
              </a:rPr>
              <a:t>Facilitate communication by translating between the languages of art and engineering</a:t>
            </a:r>
          </a:p>
          <a:p>
            <a:endParaRPr lang="ru-RU" sz="2000" spc="300" dirty="0">
              <a:solidFill>
                <a:schemeClr val="bg1"/>
              </a:solidFill>
              <a:latin typeface="+mj-lt"/>
            </a:endParaRPr>
          </a:p>
        </p:txBody>
      </p:sp>
    </p:spTree>
    <p:extLst>
      <p:ext uri="{BB962C8B-B14F-4D97-AF65-F5344CB8AC3E}">
        <p14:creationId xmlns:p14="http://schemas.microsoft.com/office/powerpoint/2010/main" val="762683032"/>
      </p:ext>
    </p:extLst>
  </p:cSld>
  <p:clrMapOvr>
    <a:masterClrMapping/>
  </p:clrMapOvr>
  <p:transition spd="slow">
    <p:wip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Box 63"/>
          <p:cNvSpPr txBox="1"/>
          <p:nvPr/>
        </p:nvSpPr>
        <p:spPr>
          <a:xfrm>
            <a:off x="1168002" y="2012571"/>
            <a:ext cx="8001975" cy="1569660"/>
          </a:xfrm>
          <a:prstGeom prst="rect">
            <a:avLst/>
          </a:prstGeom>
          <a:noFill/>
        </p:spPr>
        <p:txBody>
          <a:bodyPr wrap="square" rtlCol="0">
            <a:spAutoFit/>
          </a:bodyPr>
          <a:lstStyle/>
          <a:p>
            <a:r>
              <a:rPr lang="en-US" sz="4800" b="1" dirty="0" smtClean="0">
                <a:solidFill>
                  <a:schemeClr val="bg1"/>
                </a:solidFill>
              </a:rPr>
              <a:t>Technical Artists reduce </a:t>
            </a:r>
            <a:r>
              <a:rPr lang="en-US" sz="4800" b="1" dirty="0">
                <a:solidFill>
                  <a:schemeClr val="bg1"/>
                </a:solidFill>
              </a:rPr>
              <a:t>p</a:t>
            </a:r>
            <a:r>
              <a:rPr lang="en-US" sz="4800" b="1" dirty="0" smtClean="0">
                <a:solidFill>
                  <a:schemeClr val="bg1"/>
                </a:solidFill>
              </a:rPr>
              <a:t>roduction </a:t>
            </a:r>
            <a:r>
              <a:rPr lang="en-US" sz="4800" b="1" dirty="0">
                <a:solidFill>
                  <a:schemeClr val="bg1"/>
                </a:solidFill>
              </a:rPr>
              <a:t>c</a:t>
            </a:r>
            <a:r>
              <a:rPr lang="en-US" sz="4800" b="1" dirty="0" smtClean="0">
                <a:solidFill>
                  <a:schemeClr val="bg1"/>
                </a:solidFill>
              </a:rPr>
              <a:t>omplexities!</a:t>
            </a:r>
            <a:endParaRPr lang="ru-RU" sz="4800" b="1" dirty="0">
              <a:solidFill>
                <a:schemeClr val="bg1"/>
              </a:solidFill>
            </a:endParaRPr>
          </a:p>
        </p:txBody>
      </p:sp>
      <p:sp>
        <p:nvSpPr>
          <p:cNvPr id="11" name="Rectangle 10">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sp>
        <p:nvSpPr>
          <p:cNvPr id="4" name="TextBox 3"/>
          <p:cNvSpPr txBox="1"/>
          <p:nvPr/>
        </p:nvSpPr>
        <p:spPr>
          <a:xfrm>
            <a:off x="1083274" y="3754790"/>
            <a:ext cx="9779167" cy="1323439"/>
          </a:xfrm>
          <a:prstGeom prst="rect">
            <a:avLst/>
          </a:prstGeom>
          <a:noFill/>
        </p:spPr>
        <p:txBody>
          <a:bodyPr wrap="square" rtlCol="0">
            <a:spAutoFit/>
          </a:bodyPr>
          <a:lstStyle/>
          <a:p>
            <a:r>
              <a:rPr lang="en-US" sz="2000" spc="300" dirty="0" smtClean="0">
                <a:solidFill>
                  <a:schemeClr val="bg1"/>
                </a:solidFill>
                <a:latin typeface="+mj-lt"/>
              </a:rPr>
              <a:t>In recent years the overarching goal of technical art has focused on solving the growing problem of art content creation complexity. Technical artists are content creation multipliers, improving the efficiency of art asset creation and reducing the costs.</a:t>
            </a:r>
          </a:p>
        </p:txBody>
      </p:sp>
    </p:spTree>
    <p:extLst>
      <p:ext uri="{BB962C8B-B14F-4D97-AF65-F5344CB8AC3E}">
        <p14:creationId xmlns:p14="http://schemas.microsoft.com/office/powerpoint/2010/main" val="81445488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ppt_x"/>
                                          </p:val>
                                        </p:tav>
                                        <p:tav tm="100000">
                                          <p:val>
                                            <p:strVal val="#ppt_x"/>
                                          </p:val>
                                        </p:tav>
                                      </p:tavLst>
                                    </p:anim>
                                    <p:anim calcmode="lin" valueType="num">
                                      <p:cBhvr additive="base">
                                        <p:cTn id="8"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steamuserimages-a.akamaihd.net/ugc/916921405372494353/48825B8FAE2179A52D4849D3526AE6C960CA4382/"/>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3526674" y="0"/>
            <a:ext cx="16702856" cy="698083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pic>
        <p:nvPicPr>
          <p:cNvPr id="6156" name="Picture 12" descr="Image result for far cry 5 logo png"/>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0" y="6061803"/>
            <a:ext cx="2403380" cy="84206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0"/>
            <a:ext cx="13231504" cy="400110"/>
          </a:xfrm>
          <a:prstGeom prst="rect">
            <a:avLst/>
          </a:prstGeom>
          <a:solidFill>
            <a:srgbClr val="FFFFFF">
              <a:alpha val="45882"/>
            </a:srgbClr>
          </a:solidFill>
        </p:spPr>
        <p:txBody>
          <a:bodyPr wrap="square">
            <a:spAutoFit/>
          </a:bodyPr>
          <a:lstStyle/>
          <a:p>
            <a:r>
              <a:rPr lang="en-US" sz="2000" spc="300" dirty="0" smtClean="0">
                <a:latin typeface="+mj-lt"/>
              </a:rPr>
              <a:t>Carrier</a:t>
            </a:r>
            <a:r>
              <a:rPr lang="en-US" sz="2000" spc="300" dirty="0">
                <a:latin typeface="+mj-lt"/>
              </a:rPr>
              <a:t>, </a:t>
            </a:r>
            <a:r>
              <a:rPr lang="en-US" sz="2000" spc="300" dirty="0" smtClean="0">
                <a:latin typeface="+mj-lt"/>
              </a:rPr>
              <a:t>Etienne. </a:t>
            </a:r>
            <a:r>
              <a:rPr lang="en-US" sz="2000" spc="300" dirty="0">
                <a:latin typeface="+mj-lt"/>
              </a:rPr>
              <a:t>(2018). </a:t>
            </a:r>
            <a:r>
              <a:rPr lang="en-US" sz="2000" i="1" spc="300" dirty="0">
                <a:latin typeface="+mj-lt"/>
              </a:rPr>
              <a:t>Procedural World Generation of 'Far Cry 5</a:t>
            </a:r>
            <a:r>
              <a:rPr lang="en-US" sz="2000" i="1" spc="300" dirty="0" smtClean="0">
                <a:latin typeface="+mj-lt"/>
              </a:rPr>
              <a:t>'</a:t>
            </a:r>
            <a:r>
              <a:rPr lang="en-US" sz="2000" spc="300" dirty="0" smtClean="0">
                <a:latin typeface="+mj-lt"/>
              </a:rPr>
              <a:t>.</a:t>
            </a:r>
          </a:p>
        </p:txBody>
      </p:sp>
    </p:spTree>
    <p:extLst>
      <p:ext uri="{BB962C8B-B14F-4D97-AF65-F5344CB8AC3E}">
        <p14:creationId xmlns:p14="http://schemas.microsoft.com/office/powerpoint/2010/main" val="166696270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https://cdn3.dualshockers.com/wp-content/uploads/2018/09/Spider_Man_Panorama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9839" y="-197893"/>
            <a:ext cx="46715547" cy="705589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pic>
        <p:nvPicPr>
          <p:cNvPr id="7174" name="Picture 6" descr="Image result for marvel spider man ps4 logo"/>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271579" y="5864850"/>
            <a:ext cx="2383241" cy="86663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0" y="0"/>
            <a:ext cx="13231504" cy="400110"/>
          </a:xfrm>
          <a:prstGeom prst="rect">
            <a:avLst/>
          </a:prstGeom>
          <a:solidFill>
            <a:srgbClr val="FFFFFF">
              <a:alpha val="45882"/>
            </a:srgbClr>
          </a:solidFill>
        </p:spPr>
        <p:txBody>
          <a:bodyPr wrap="square">
            <a:spAutoFit/>
          </a:bodyPr>
          <a:lstStyle/>
          <a:p>
            <a:r>
              <a:rPr lang="en-US" sz="2000" spc="300" dirty="0" smtClean="0">
                <a:latin typeface="+mj-lt"/>
              </a:rPr>
              <a:t>Santiago, David. </a:t>
            </a:r>
            <a:r>
              <a:rPr lang="en-US" sz="2000" spc="300" dirty="0">
                <a:latin typeface="+mj-lt"/>
              </a:rPr>
              <a:t>(</a:t>
            </a:r>
            <a:r>
              <a:rPr lang="en-US" sz="2000" spc="300" dirty="0" smtClean="0">
                <a:latin typeface="+mj-lt"/>
              </a:rPr>
              <a:t>2019).</a:t>
            </a:r>
            <a:r>
              <a:rPr lang="en-US" sz="2000" spc="300" dirty="0">
                <a:latin typeface="+mj-lt"/>
              </a:rPr>
              <a:t> </a:t>
            </a:r>
            <a:r>
              <a:rPr lang="en-US" sz="2000" i="1" spc="300" dirty="0">
                <a:latin typeface="+mj-lt"/>
              </a:rPr>
              <a:t>Procedurally Crafting Manhattan for 'Marvel's </a:t>
            </a:r>
            <a:r>
              <a:rPr lang="en-US" sz="2000" i="1" spc="300" dirty="0" smtClean="0">
                <a:latin typeface="+mj-lt"/>
              </a:rPr>
              <a:t>Spider-Man‘.</a:t>
            </a:r>
            <a:endParaRPr lang="en-US" sz="2000" spc="300" dirty="0" smtClean="0">
              <a:latin typeface="+mj-lt"/>
            </a:endParaRPr>
          </a:p>
        </p:txBody>
      </p:sp>
      <p:sp>
        <p:nvSpPr>
          <p:cNvPr id="9" name="Rectangle 8"/>
          <p:cNvSpPr/>
          <p:nvPr/>
        </p:nvSpPr>
        <p:spPr>
          <a:xfrm>
            <a:off x="-1" y="400110"/>
            <a:ext cx="12433111" cy="1015663"/>
          </a:xfrm>
          <a:prstGeom prst="rect">
            <a:avLst/>
          </a:prstGeom>
          <a:solidFill>
            <a:srgbClr val="FFFFFF">
              <a:alpha val="45882"/>
            </a:srgbClr>
          </a:solidFill>
        </p:spPr>
        <p:txBody>
          <a:bodyPr wrap="square">
            <a:spAutoFit/>
          </a:bodyPr>
          <a:lstStyle/>
          <a:p>
            <a:r>
              <a:rPr lang="en-US" sz="2000" spc="300" dirty="0" smtClean="0">
                <a:latin typeface="+mj-lt"/>
              </a:rPr>
              <a:t>Santiago, David. </a:t>
            </a:r>
            <a:r>
              <a:rPr lang="en-US" sz="2000" spc="300" dirty="0">
                <a:latin typeface="+mj-lt"/>
              </a:rPr>
              <a:t>(</a:t>
            </a:r>
            <a:r>
              <a:rPr lang="en-US" sz="2000" spc="300" dirty="0" smtClean="0">
                <a:latin typeface="+mj-lt"/>
              </a:rPr>
              <a:t>2015).</a:t>
            </a:r>
            <a:r>
              <a:rPr lang="en-US" sz="2000" spc="300" dirty="0">
                <a:latin typeface="+mj-lt"/>
              </a:rPr>
              <a:t> </a:t>
            </a:r>
            <a:r>
              <a:rPr lang="en-US" sz="2000" i="1" spc="300" dirty="0">
                <a:latin typeface="+mj-lt"/>
              </a:rPr>
              <a:t>Procedural and Automation Techniques for Design and Production of Sunset </a:t>
            </a:r>
            <a:r>
              <a:rPr lang="en-US" sz="2000" i="1" spc="300" dirty="0" smtClean="0">
                <a:latin typeface="+mj-lt"/>
              </a:rPr>
              <a:t>Overdrive.</a:t>
            </a:r>
            <a:endParaRPr lang="en-US" sz="2000" i="1" spc="300" dirty="0">
              <a:latin typeface="+mj-lt"/>
            </a:endParaRPr>
          </a:p>
          <a:p>
            <a:endParaRPr lang="en-US" sz="2000" spc="300" dirty="0" smtClean="0">
              <a:latin typeface="+mj-lt"/>
            </a:endParaRPr>
          </a:p>
        </p:txBody>
      </p:sp>
    </p:spTree>
    <p:extLst>
      <p:ext uri="{BB962C8B-B14F-4D97-AF65-F5344CB8AC3E}">
        <p14:creationId xmlns:p14="http://schemas.microsoft.com/office/powerpoint/2010/main" val="206639776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fsmedia.imgix.net/e2/20/4f/2c/2b08/46db/931e/3e97004a96d5/destiny-the-collection-poster-cutoutjpg.jpeg?auto=format%2Ccompress&amp;dpr=2&amp;w=6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199" y="0"/>
            <a:ext cx="12348199"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5313" y="6298167"/>
            <a:ext cx="4100881" cy="483904"/>
          </a:xfrm>
          <a:prstGeom prst="rect">
            <a:avLst/>
          </a:prstGeom>
        </p:spPr>
      </p:pic>
    </p:spTree>
    <p:extLst>
      <p:ext uri="{BB962C8B-B14F-4D97-AF65-F5344CB8AC3E}">
        <p14:creationId xmlns:p14="http://schemas.microsoft.com/office/powerpoint/2010/main" val="125831949"/>
      </p:ext>
    </p:extLst>
  </p:cSld>
  <p:clrMapOvr>
    <a:masterClrMapping/>
  </p:clrMapOvr>
  <p:transition spd="slow">
    <p:wip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fsmedia.imgix.net/e2/20/4f/2c/2b08/46db/931e/3e97004a96d5/destiny-the-collection-poster-cutoutjpg.jpeg?auto=format%2Ccompress&amp;dpr=2&amp;w=6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199" y="0"/>
            <a:ext cx="12348199"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5313" y="6298167"/>
            <a:ext cx="4100881" cy="483904"/>
          </a:xfrm>
          <a:prstGeom prst="rect">
            <a:avLst/>
          </a:prstGeom>
        </p:spPr>
      </p:pic>
      <p:pic>
        <p:nvPicPr>
          <p:cNvPr id="8198" name="Picture 6" descr="Related 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4654" y="1143424"/>
            <a:ext cx="8126492" cy="4571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0377443"/>
      </p:ext>
    </p:extLst>
  </p:cSld>
  <p:clrMapOvr>
    <a:masterClrMapping/>
  </p:clrMapOvr>
  <p:transition spd="slow">
    <p:wip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fsmedia.imgix.net/e2/20/4f/2c/2b08/46db/931e/3e97004a96d5/destiny-the-collection-poster-cutoutjpg.jpeg?auto=format%2Ccompress&amp;dpr=2&amp;w=6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199" y="0"/>
            <a:ext cx="12348199"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5313" y="6298167"/>
            <a:ext cx="4100881" cy="483904"/>
          </a:xfrm>
          <a:prstGeom prst="rect">
            <a:avLst/>
          </a:prstGeom>
        </p:spPr>
      </p:pic>
      <p:sp>
        <p:nvSpPr>
          <p:cNvPr id="8" name="Rectangle 7"/>
          <p:cNvSpPr/>
          <p:nvPr/>
        </p:nvSpPr>
        <p:spPr>
          <a:xfrm>
            <a:off x="0" y="0"/>
            <a:ext cx="11903829" cy="400110"/>
          </a:xfrm>
          <a:prstGeom prst="rect">
            <a:avLst/>
          </a:prstGeom>
          <a:solidFill>
            <a:srgbClr val="FFFFFF">
              <a:alpha val="45882"/>
            </a:srgbClr>
          </a:solidFill>
        </p:spPr>
        <p:txBody>
          <a:bodyPr wrap="square">
            <a:spAutoFit/>
          </a:bodyPr>
          <a:lstStyle/>
          <a:p>
            <a:r>
              <a:rPr lang="en-US" sz="2000" spc="300" dirty="0" smtClean="0">
                <a:latin typeface="+mj-lt"/>
              </a:rPr>
              <a:t>Hunt, David., </a:t>
            </a:r>
            <a:r>
              <a:rPr lang="en-US" sz="2000" spc="300" dirty="0" err="1" smtClean="0">
                <a:latin typeface="+mj-lt"/>
              </a:rPr>
              <a:t>Soderlind</a:t>
            </a:r>
            <a:r>
              <a:rPr lang="en-US" sz="2000" spc="300" dirty="0" smtClean="0">
                <a:latin typeface="+mj-lt"/>
              </a:rPr>
              <a:t>, Forrest. </a:t>
            </a:r>
            <a:r>
              <a:rPr lang="en-US" sz="2000" spc="300" dirty="0">
                <a:latin typeface="+mj-lt"/>
              </a:rPr>
              <a:t>(</a:t>
            </a:r>
            <a:r>
              <a:rPr lang="en-US" sz="2000" spc="300" dirty="0" smtClean="0">
                <a:latin typeface="+mj-lt"/>
              </a:rPr>
              <a:t>2015).</a:t>
            </a:r>
            <a:r>
              <a:rPr lang="en-US" sz="2000" spc="300" dirty="0">
                <a:latin typeface="+mj-lt"/>
              </a:rPr>
              <a:t> </a:t>
            </a:r>
            <a:r>
              <a:rPr lang="en-US" sz="2000" i="1" spc="300" dirty="0">
                <a:latin typeface="+mj-lt"/>
              </a:rPr>
              <a:t>Tools-Based Rigging in Bungie's </a:t>
            </a:r>
            <a:r>
              <a:rPr lang="en-US" sz="2000" i="1" spc="300" dirty="0" smtClean="0">
                <a:latin typeface="+mj-lt"/>
              </a:rPr>
              <a:t>Destiny.</a:t>
            </a:r>
          </a:p>
        </p:txBody>
      </p:sp>
      <p:sp>
        <p:nvSpPr>
          <p:cNvPr id="10" name="Rectangle 9"/>
          <p:cNvSpPr/>
          <p:nvPr/>
        </p:nvSpPr>
        <p:spPr>
          <a:xfrm>
            <a:off x="-1" y="400110"/>
            <a:ext cx="11903829" cy="400110"/>
          </a:xfrm>
          <a:prstGeom prst="rect">
            <a:avLst/>
          </a:prstGeom>
          <a:solidFill>
            <a:srgbClr val="FFFFFF">
              <a:alpha val="45882"/>
            </a:srgbClr>
          </a:solidFill>
        </p:spPr>
        <p:txBody>
          <a:bodyPr wrap="square">
            <a:spAutoFit/>
          </a:bodyPr>
          <a:lstStyle/>
          <a:p>
            <a:r>
              <a:rPr lang="en-US" sz="2000" spc="300" dirty="0" smtClean="0">
                <a:latin typeface="+mj-lt"/>
              </a:rPr>
              <a:t>Burke, Natalie. (2016).</a:t>
            </a:r>
            <a:r>
              <a:rPr lang="en-US" sz="2000" spc="300" dirty="0">
                <a:latin typeface="+mj-lt"/>
              </a:rPr>
              <a:t> </a:t>
            </a:r>
            <a:r>
              <a:rPr lang="en-US" sz="2000" i="1" spc="300" dirty="0">
                <a:latin typeface="+mj-lt"/>
              </a:rPr>
              <a:t>Animating With </a:t>
            </a:r>
            <a:r>
              <a:rPr lang="en-US" sz="2000" i="1" spc="300" dirty="0" smtClean="0">
                <a:latin typeface="+mj-lt"/>
              </a:rPr>
              <a:t>Math.</a:t>
            </a:r>
          </a:p>
        </p:txBody>
      </p:sp>
      <p:sp>
        <p:nvSpPr>
          <p:cNvPr id="12" name="Rectangle 11"/>
          <p:cNvSpPr/>
          <p:nvPr/>
        </p:nvSpPr>
        <p:spPr>
          <a:xfrm>
            <a:off x="-2" y="800220"/>
            <a:ext cx="11903829" cy="400110"/>
          </a:xfrm>
          <a:prstGeom prst="rect">
            <a:avLst/>
          </a:prstGeom>
          <a:solidFill>
            <a:srgbClr val="FFFFFF">
              <a:alpha val="45882"/>
            </a:srgbClr>
          </a:solidFill>
        </p:spPr>
        <p:txBody>
          <a:bodyPr wrap="square">
            <a:spAutoFit/>
          </a:bodyPr>
          <a:lstStyle/>
          <a:p>
            <a:r>
              <a:rPr lang="en-US" sz="2000" spc="300" dirty="0" smtClean="0">
                <a:latin typeface="+mj-lt"/>
              </a:rPr>
              <a:t>Shepherd, Scott. (2014).</a:t>
            </a:r>
            <a:r>
              <a:rPr lang="en-US" dirty="0"/>
              <a:t> </a:t>
            </a:r>
            <a:r>
              <a:rPr lang="en-US" sz="2000" i="1" spc="300" dirty="0">
                <a:latin typeface="+mj-lt"/>
              </a:rPr>
              <a:t>Building Customizable Characters for Bungie's </a:t>
            </a:r>
            <a:r>
              <a:rPr lang="en-US" sz="2000" i="1" spc="300" dirty="0" smtClean="0">
                <a:latin typeface="+mj-lt"/>
              </a:rPr>
              <a:t>Destiny.</a:t>
            </a:r>
          </a:p>
        </p:txBody>
      </p:sp>
      <p:sp>
        <p:nvSpPr>
          <p:cNvPr id="13" name="Rectangle 12"/>
          <p:cNvSpPr/>
          <p:nvPr/>
        </p:nvSpPr>
        <p:spPr>
          <a:xfrm>
            <a:off x="-3" y="1200330"/>
            <a:ext cx="11903829" cy="400110"/>
          </a:xfrm>
          <a:prstGeom prst="rect">
            <a:avLst/>
          </a:prstGeom>
          <a:solidFill>
            <a:srgbClr val="FFFFFF">
              <a:alpha val="45882"/>
            </a:srgbClr>
          </a:solidFill>
        </p:spPr>
        <p:txBody>
          <a:bodyPr wrap="square">
            <a:spAutoFit/>
          </a:bodyPr>
          <a:lstStyle/>
          <a:p>
            <a:r>
              <a:rPr lang="en-US" sz="2000" spc="300" dirty="0" err="1" smtClean="0">
                <a:latin typeface="+mj-lt"/>
              </a:rPr>
              <a:t>Lico</a:t>
            </a:r>
            <a:r>
              <a:rPr lang="en-US" sz="2000" spc="300" dirty="0" smtClean="0">
                <a:latin typeface="+mj-lt"/>
              </a:rPr>
              <a:t>, Richard. (2014).</a:t>
            </a:r>
            <a:r>
              <a:rPr lang="en-US" sz="2000" spc="300" dirty="0">
                <a:latin typeface="+mj-lt"/>
              </a:rPr>
              <a:t> </a:t>
            </a:r>
            <a:r>
              <a:rPr lang="en-US" sz="2000" i="1" spc="300" dirty="0">
                <a:latin typeface="+mj-lt"/>
              </a:rPr>
              <a:t>Designing the Bungie Animation Workflow</a:t>
            </a:r>
            <a:r>
              <a:rPr lang="en-US" sz="2000" i="1" spc="300" dirty="0" smtClean="0">
                <a:latin typeface="+mj-lt"/>
              </a:rPr>
              <a:t>.</a:t>
            </a:r>
          </a:p>
        </p:txBody>
      </p:sp>
      <p:sp>
        <p:nvSpPr>
          <p:cNvPr id="15" name="Rectangle 14"/>
          <p:cNvSpPr/>
          <p:nvPr/>
        </p:nvSpPr>
        <p:spPr>
          <a:xfrm>
            <a:off x="0" y="1600440"/>
            <a:ext cx="11903829" cy="400110"/>
          </a:xfrm>
          <a:prstGeom prst="rect">
            <a:avLst/>
          </a:prstGeom>
          <a:solidFill>
            <a:srgbClr val="FFFFFF">
              <a:alpha val="45882"/>
            </a:srgbClr>
          </a:solidFill>
        </p:spPr>
        <p:txBody>
          <a:bodyPr wrap="square">
            <a:spAutoFit/>
          </a:bodyPr>
          <a:lstStyle/>
          <a:p>
            <a:r>
              <a:rPr lang="en-US" sz="2000" spc="300" dirty="0" err="1" smtClean="0">
                <a:latin typeface="+mj-lt"/>
              </a:rPr>
              <a:t>Sanocki</a:t>
            </a:r>
            <a:r>
              <a:rPr lang="en-US" sz="2000" spc="300" dirty="0" smtClean="0">
                <a:latin typeface="+mj-lt"/>
              </a:rPr>
              <a:t>, Tom., Jones, </a:t>
            </a:r>
            <a:r>
              <a:rPr lang="en-US" sz="2000" spc="300" dirty="0">
                <a:latin typeface="+mj-lt"/>
              </a:rPr>
              <a:t>Jason </a:t>
            </a:r>
            <a:r>
              <a:rPr lang="en-US" sz="2000" spc="300" dirty="0" err="1" smtClean="0">
                <a:latin typeface="+mj-lt"/>
              </a:rPr>
              <a:t>Garris</a:t>
            </a:r>
            <a:r>
              <a:rPr lang="en-US" sz="2000" spc="300" dirty="0" smtClean="0">
                <a:latin typeface="+mj-lt"/>
              </a:rPr>
              <a:t>. (2014).</a:t>
            </a:r>
            <a:r>
              <a:rPr lang="en-US" sz="2000" spc="300" dirty="0">
                <a:latin typeface="+mj-lt"/>
              </a:rPr>
              <a:t> </a:t>
            </a:r>
            <a:r>
              <a:rPr lang="en-US" sz="2000" i="1" spc="300" dirty="0">
                <a:latin typeface="+mj-lt"/>
              </a:rPr>
              <a:t>Face Animation Retargeting in </a:t>
            </a:r>
            <a:r>
              <a:rPr lang="en-US" sz="2000" i="1" spc="300" dirty="0" smtClean="0">
                <a:latin typeface="+mj-lt"/>
              </a:rPr>
              <a:t>Destiny.</a:t>
            </a:r>
          </a:p>
        </p:txBody>
      </p:sp>
      <p:sp>
        <p:nvSpPr>
          <p:cNvPr id="16" name="Rectangle 15"/>
          <p:cNvSpPr/>
          <p:nvPr/>
        </p:nvSpPr>
        <p:spPr>
          <a:xfrm>
            <a:off x="0" y="2000550"/>
            <a:ext cx="11903829" cy="400110"/>
          </a:xfrm>
          <a:prstGeom prst="rect">
            <a:avLst/>
          </a:prstGeom>
          <a:solidFill>
            <a:srgbClr val="FFFFFF">
              <a:alpha val="45882"/>
            </a:srgbClr>
          </a:solidFill>
        </p:spPr>
        <p:txBody>
          <a:bodyPr wrap="square">
            <a:spAutoFit/>
          </a:bodyPr>
          <a:lstStyle/>
          <a:p>
            <a:r>
              <a:rPr lang="en-US" sz="2000" spc="300" dirty="0" smtClean="0">
                <a:latin typeface="+mj-lt"/>
              </a:rPr>
              <a:t>Burke, Natalie. (2014).</a:t>
            </a:r>
            <a:r>
              <a:rPr lang="en-US" sz="2000" spc="300" dirty="0">
                <a:latin typeface="+mj-lt"/>
              </a:rPr>
              <a:t> </a:t>
            </a:r>
            <a:r>
              <a:rPr lang="en-US" sz="2000" i="1" spc="300" dirty="0" smtClean="0">
                <a:latin typeface="+mj-lt"/>
              </a:rPr>
              <a:t>Hair in Destiny.</a:t>
            </a:r>
          </a:p>
        </p:txBody>
      </p:sp>
    </p:spTree>
    <p:extLst>
      <p:ext uri="{BB962C8B-B14F-4D97-AF65-F5344CB8AC3E}">
        <p14:creationId xmlns:p14="http://schemas.microsoft.com/office/powerpoint/2010/main" val="124334600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0-#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0-#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0-#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P spid="13" grpId="0" animBg="1"/>
      <p:bldP spid="15" grpId="0" animBg="1"/>
      <p:bldP spid="1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83274" y="2027698"/>
            <a:ext cx="9123655" cy="3477875"/>
          </a:xfrm>
          <a:prstGeom prst="rect">
            <a:avLst/>
          </a:prstGeom>
          <a:noFill/>
        </p:spPr>
        <p:txBody>
          <a:bodyPr wrap="square" rtlCol="0">
            <a:spAutoFit/>
          </a:bodyPr>
          <a:lstStyle/>
          <a:p>
            <a:pPr marL="285750" lvl="0" indent="-285750">
              <a:buFont typeface="Arial" panose="020B0604020202020204" pitchFamily="34" charset="0"/>
              <a:buChar char="•"/>
            </a:pPr>
            <a:r>
              <a:rPr lang="en-US" sz="2000" spc="300" dirty="0">
                <a:solidFill>
                  <a:schemeClr val="bg1"/>
                </a:solidFill>
                <a:latin typeface="+mj-lt"/>
              </a:rPr>
              <a:t>Embrace </a:t>
            </a:r>
            <a:r>
              <a:rPr lang="en-US" sz="2000" spc="300" dirty="0" smtClean="0">
                <a:solidFill>
                  <a:schemeClr val="bg1"/>
                </a:solidFill>
                <a:latin typeface="+mj-lt"/>
              </a:rPr>
              <a:t>procedural </a:t>
            </a:r>
            <a:r>
              <a:rPr lang="en-US" sz="2000" spc="300" dirty="0">
                <a:solidFill>
                  <a:schemeClr val="bg1"/>
                </a:solidFill>
                <a:latin typeface="+mj-lt"/>
              </a:rPr>
              <a:t>c</a:t>
            </a:r>
            <a:r>
              <a:rPr lang="en-US" sz="2000" spc="300" dirty="0" smtClean="0">
                <a:solidFill>
                  <a:schemeClr val="bg1"/>
                </a:solidFill>
                <a:latin typeface="+mj-lt"/>
              </a:rPr>
              <a:t>ontent </a:t>
            </a:r>
            <a:r>
              <a:rPr lang="en-US" sz="2000" spc="300" dirty="0">
                <a:solidFill>
                  <a:schemeClr val="bg1"/>
                </a:solidFill>
                <a:latin typeface="+mj-lt"/>
              </a:rPr>
              <a:t>c</a:t>
            </a:r>
            <a:r>
              <a:rPr lang="en-US" sz="2000" spc="300" dirty="0" smtClean="0">
                <a:solidFill>
                  <a:schemeClr val="bg1"/>
                </a:solidFill>
                <a:latin typeface="+mj-lt"/>
              </a:rPr>
              <a:t>reation</a:t>
            </a:r>
            <a:r>
              <a:rPr lang="en-US" sz="2000" spc="300" dirty="0">
                <a:solidFill>
                  <a:schemeClr val="bg1"/>
                </a:solidFill>
                <a:latin typeface="+mj-lt"/>
              </a:rPr>
              <a:t>: </a:t>
            </a:r>
            <a:r>
              <a:rPr lang="en-US" sz="2000" spc="300" dirty="0" smtClean="0">
                <a:solidFill>
                  <a:schemeClr val="bg1"/>
                </a:solidFill>
                <a:latin typeface="+mj-lt"/>
              </a:rPr>
              <a:t>build tools </a:t>
            </a:r>
            <a:r>
              <a:rPr lang="en-US" sz="2000" spc="300" dirty="0">
                <a:solidFill>
                  <a:schemeClr val="bg1"/>
                </a:solidFill>
                <a:latin typeface="+mj-lt"/>
              </a:rPr>
              <a:t>and workflows that facilitate procedural content generation and hand authored assets while </a:t>
            </a:r>
            <a:r>
              <a:rPr lang="en-US" sz="2000" spc="300" dirty="0" smtClean="0">
                <a:solidFill>
                  <a:schemeClr val="bg1"/>
                </a:solidFill>
                <a:latin typeface="+mj-lt"/>
              </a:rPr>
              <a:t>enabling </a:t>
            </a:r>
            <a:r>
              <a:rPr lang="en-US" sz="2000" spc="300" dirty="0">
                <a:solidFill>
                  <a:schemeClr val="bg1"/>
                </a:solidFill>
                <a:latin typeface="+mj-lt"/>
              </a:rPr>
              <a:t>fast iteration speeds between multiple departments</a:t>
            </a:r>
            <a:endParaRPr lang="en-US" sz="2000" spc="300" dirty="0" smtClean="0">
              <a:solidFill>
                <a:schemeClr val="bg1"/>
              </a:solidFill>
              <a:latin typeface="+mj-lt"/>
            </a:endParaRPr>
          </a:p>
          <a:p>
            <a:pPr marL="285750" lvl="0" indent="-285750">
              <a:buFont typeface="Arial" panose="020B0604020202020204" pitchFamily="34" charset="0"/>
              <a:buChar char="•"/>
            </a:pPr>
            <a:endParaRPr lang="en-US" sz="2000" spc="300" dirty="0">
              <a:solidFill>
                <a:schemeClr val="bg1"/>
              </a:solidFill>
              <a:latin typeface="+mj-lt"/>
            </a:endParaRPr>
          </a:p>
          <a:p>
            <a:pPr marL="285750" lvl="0" indent="-285750">
              <a:buFont typeface="Arial" panose="020B0604020202020204" pitchFamily="34" charset="0"/>
              <a:buChar char="•"/>
            </a:pPr>
            <a:r>
              <a:rPr lang="en-US" sz="2000" spc="300" dirty="0">
                <a:solidFill>
                  <a:schemeClr val="bg1"/>
                </a:solidFill>
                <a:latin typeface="+mj-lt"/>
              </a:rPr>
              <a:t>Streamline </a:t>
            </a:r>
            <a:r>
              <a:rPr lang="en-US" sz="2000" spc="300" dirty="0" smtClean="0">
                <a:solidFill>
                  <a:schemeClr val="bg1"/>
                </a:solidFill>
                <a:latin typeface="+mj-lt"/>
              </a:rPr>
              <a:t>complicated </a:t>
            </a:r>
            <a:r>
              <a:rPr lang="en-US" sz="2000" spc="300" dirty="0">
                <a:solidFill>
                  <a:schemeClr val="bg1"/>
                </a:solidFill>
                <a:latin typeface="+mj-lt"/>
              </a:rPr>
              <a:t>p</a:t>
            </a:r>
            <a:r>
              <a:rPr lang="en-US" sz="2000" spc="300" dirty="0" smtClean="0">
                <a:solidFill>
                  <a:schemeClr val="bg1"/>
                </a:solidFill>
                <a:latin typeface="+mj-lt"/>
              </a:rPr>
              <a:t>ipelines</a:t>
            </a:r>
            <a:r>
              <a:rPr lang="en-US" sz="2000" spc="300" dirty="0">
                <a:solidFill>
                  <a:schemeClr val="bg1"/>
                </a:solidFill>
                <a:latin typeface="+mj-lt"/>
              </a:rPr>
              <a:t>: </a:t>
            </a:r>
            <a:r>
              <a:rPr lang="en-US" sz="2000" spc="300" dirty="0" smtClean="0">
                <a:solidFill>
                  <a:schemeClr val="bg1"/>
                </a:solidFill>
                <a:latin typeface="+mj-lt"/>
              </a:rPr>
              <a:t>build </a:t>
            </a:r>
            <a:r>
              <a:rPr lang="en-US" sz="2000" spc="300" dirty="0">
                <a:solidFill>
                  <a:schemeClr val="bg1"/>
                </a:solidFill>
                <a:latin typeface="+mj-lt"/>
              </a:rPr>
              <a:t>pipelines that are scalable, future-proof, and </a:t>
            </a:r>
            <a:r>
              <a:rPr lang="en-US" sz="2000" spc="300" dirty="0" smtClean="0">
                <a:solidFill>
                  <a:schemeClr val="bg1"/>
                </a:solidFill>
                <a:latin typeface="+mj-lt"/>
              </a:rPr>
              <a:t>keep </a:t>
            </a:r>
            <a:r>
              <a:rPr lang="en-US" sz="2000" spc="300" dirty="0">
                <a:solidFill>
                  <a:schemeClr val="bg1"/>
                </a:solidFill>
                <a:latin typeface="+mj-lt"/>
              </a:rPr>
              <a:t>all areas of production unblocked </a:t>
            </a:r>
            <a:endParaRPr lang="en-US" sz="2000" spc="300" dirty="0" smtClean="0">
              <a:solidFill>
                <a:schemeClr val="bg1"/>
              </a:solidFill>
              <a:latin typeface="+mj-lt"/>
            </a:endParaRPr>
          </a:p>
          <a:p>
            <a:pPr marL="285750" lvl="0" indent="-285750">
              <a:buFont typeface="Arial" panose="020B0604020202020204" pitchFamily="34" charset="0"/>
              <a:buChar char="•"/>
            </a:pPr>
            <a:endParaRPr lang="en-US" sz="2000" spc="300" dirty="0">
              <a:solidFill>
                <a:schemeClr val="bg1"/>
              </a:solidFill>
              <a:latin typeface="+mj-lt"/>
            </a:endParaRPr>
          </a:p>
          <a:p>
            <a:pPr marL="285750" lvl="0" indent="-285750">
              <a:buFont typeface="Arial" panose="020B0604020202020204" pitchFamily="34" charset="0"/>
              <a:buChar char="•"/>
            </a:pPr>
            <a:r>
              <a:rPr lang="en-US" sz="2000" spc="300" dirty="0">
                <a:solidFill>
                  <a:schemeClr val="bg1"/>
                </a:solidFill>
                <a:latin typeface="+mj-lt"/>
              </a:rPr>
              <a:t>Automate t</a:t>
            </a:r>
            <a:r>
              <a:rPr lang="en-US" sz="2000" spc="300" dirty="0" smtClean="0">
                <a:solidFill>
                  <a:schemeClr val="bg1"/>
                </a:solidFill>
                <a:latin typeface="+mj-lt"/>
              </a:rPr>
              <a:t>edious tasks</a:t>
            </a:r>
            <a:r>
              <a:rPr lang="en-US" sz="2000" spc="300" dirty="0">
                <a:solidFill>
                  <a:schemeClr val="bg1"/>
                </a:solidFill>
                <a:latin typeface="+mj-lt"/>
              </a:rPr>
              <a:t>: </a:t>
            </a:r>
            <a:r>
              <a:rPr lang="en-US" sz="2000" spc="300" dirty="0" smtClean="0">
                <a:solidFill>
                  <a:schemeClr val="bg1"/>
                </a:solidFill>
                <a:latin typeface="+mj-lt"/>
              </a:rPr>
              <a:t>batch </a:t>
            </a:r>
            <a:r>
              <a:rPr lang="en-US" sz="2000" spc="300" dirty="0">
                <a:solidFill>
                  <a:schemeClr val="bg1"/>
                </a:solidFill>
                <a:latin typeface="+mj-lt"/>
              </a:rPr>
              <a:t>repetitive </a:t>
            </a:r>
            <a:r>
              <a:rPr lang="en-US" sz="2000" spc="300" dirty="0" smtClean="0">
                <a:solidFill>
                  <a:schemeClr val="bg1"/>
                </a:solidFill>
                <a:latin typeface="+mj-lt"/>
              </a:rPr>
              <a:t>processes</a:t>
            </a:r>
          </a:p>
          <a:p>
            <a:pPr lvl="0"/>
            <a:endParaRPr lang="en-US" sz="2000" spc="300" dirty="0">
              <a:solidFill>
                <a:schemeClr val="bg1"/>
              </a:solidFill>
              <a:latin typeface="+mj-lt"/>
            </a:endParaRPr>
          </a:p>
        </p:txBody>
      </p:sp>
      <p:sp>
        <p:nvSpPr>
          <p:cNvPr id="64" name="TextBox 63"/>
          <p:cNvSpPr txBox="1"/>
          <p:nvPr/>
        </p:nvSpPr>
        <p:spPr>
          <a:xfrm>
            <a:off x="1168002" y="170324"/>
            <a:ext cx="8001975" cy="1569660"/>
          </a:xfrm>
          <a:prstGeom prst="rect">
            <a:avLst/>
          </a:prstGeom>
          <a:noFill/>
        </p:spPr>
        <p:txBody>
          <a:bodyPr wrap="square" rtlCol="0">
            <a:spAutoFit/>
          </a:bodyPr>
          <a:lstStyle/>
          <a:p>
            <a:r>
              <a:rPr lang="en-US" sz="4800" b="1" dirty="0" smtClean="0">
                <a:solidFill>
                  <a:schemeClr val="bg1"/>
                </a:solidFill>
              </a:rPr>
              <a:t>Technical Artists reduce production </a:t>
            </a:r>
            <a:r>
              <a:rPr lang="en-US" sz="4800" b="1" dirty="0">
                <a:solidFill>
                  <a:schemeClr val="bg1"/>
                </a:solidFill>
              </a:rPr>
              <a:t>c</a:t>
            </a:r>
            <a:r>
              <a:rPr lang="en-US" sz="4800" b="1" dirty="0" smtClean="0">
                <a:solidFill>
                  <a:schemeClr val="bg1"/>
                </a:solidFill>
              </a:rPr>
              <a:t>omplexities!</a:t>
            </a:r>
            <a:endParaRPr lang="ru-RU" sz="4800" b="1" dirty="0">
              <a:solidFill>
                <a:schemeClr val="bg1"/>
              </a:solidFill>
            </a:endParaRPr>
          </a:p>
        </p:txBody>
      </p:sp>
      <p:sp>
        <p:nvSpPr>
          <p:cNvPr id="11" name="Rectangle 10">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spTree>
    <p:extLst>
      <p:ext uri="{BB962C8B-B14F-4D97-AF65-F5344CB8AC3E}">
        <p14:creationId xmlns:p14="http://schemas.microsoft.com/office/powerpoint/2010/main" val="3993093432"/>
      </p:ext>
    </p:extLst>
  </p:cSld>
  <p:clrMapOvr>
    <a:masterClrMapping/>
  </p:clrMapOvr>
  <p:transition spd="slow">
    <p:wip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pic>
        <p:nvPicPr>
          <p:cNvPr id="4" name="Picture 3">
            <a:extLst>
              <a:ext uri="{FF2B5EF4-FFF2-40B4-BE49-F238E27FC236}">
                <a16:creationId xmlns:a16="http://schemas.microsoft.com/office/drawing/2014/main" id="{CA0152F2-CAA0-4A42-8F08-0530ACA4A9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2737685" y="1223085"/>
            <a:ext cx="101600" cy="3240965"/>
          </a:xfrm>
          <a:prstGeom prst="rect">
            <a:avLst/>
          </a:prstGeom>
        </p:spPr>
      </p:pic>
      <p:sp>
        <p:nvSpPr>
          <p:cNvPr id="5" name="TextBox 4"/>
          <p:cNvSpPr txBox="1"/>
          <p:nvPr/>
        </p:nvSpPr>
        <p:spPr>
          <a:xfrm>
            <a:off x="1168002" y="2012571"/>
            <a:ext cx="10219957" cy="830997"/>
          </a:xfrm>
          <a:prstGeom prst="rect">
            <a:avLst/>
          </a:prstGeom>
          <a:noFill/>
        </p:spPr>
        <p:txBody>
          <a:bodyPr wrap="square" rtlCol="0">
            <a:spAutoFit/>
          </a:bodyPr>
          <a:lstStyle/>
          <a:p>
            <a:r>
              <a:rPr lang="en-US" sz="4800" b="1" dirty="0" smtClean="0">
                <a:solidFill>
                  <a:schemeClr val="bg1"/>
                </a:solidFill>
              </a:rPr>
              <a:t>Technical Art beyond games</a:t>
            </a:r>
            <a:endParaRPr lang="ru-RU" sz="4800" b="1" dirty="0">
              <a:solidFill>
                <a:schemeClr val="bg1"/>
              </a:solidFill>
            </a:endParaRPr>
          </a:p>
        </p:txBody>
      </p:sp>
    </p:spTree>
    <p:extLst>
      <p:ext uri="{BB962C8B-B14F-4D97-AF65-F5344CB8AC3E}">
        <p14:creationId xmlns:p14="http://schemas.microsoft.com/office/powerpoint/2010/main" val="215395126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https://blogs.unity3d.com/wp-content/uploads/2018/12/image1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112"/>
            <a:ext cx="12192000" cy="743474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pic>
        <p:nvPicPr>
          <p:cNvPr id="7" name="Picture 6"/>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552701" y="5746456"/>
            <a:ext cx="1351128" cy="551711"/>
          </a:xfrm>
          <a:prstGeom prst="rect">
            <a:avLst/>
          </a:prstGeom>
        </p:spPr>
      </p:pic>
    </p:spTree>
    <p:extLst>
      <p:ext uri="{BB962C8B-B14F-4D97-AF65-F5344CB8AC3E}">
        <p14:creationId xmlns:p14="http://schemas.microsoft.com/office/powerpoint/2010/main" val="2881974056"/>
      </p:ext>
    </p:extLst>
  </p:cSld>
  <p:clrMapOvr>
    <a:masterClrMapping/>
  </p:clrMapOvr>
  <p:transition spd="slow">
    <p:wip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s://o.aolcdn.com/images/dims?quality=85&amp;image_uri=http%3A%2F%2Fo.aolcdn.com%2Fhss%2Fstorage%2Fmidas%2F487cfe47b09feebb3cf0cb8e1a03e1c0%2F205657226%2Fikea-place-ed.jpg&amp;client=amp-blogside-v2&amp;signature=5412eaf692651a66aa3b8bac35dfeba93823e4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6351" y="1"/>
            <a:ext cx="10796631" cy="690984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stretch>
            <a:fillRect/>
          </a:stretch>
        </p:blipFill>
        <p:spPr>
          <a:xfrm>
            <a:off x="6523700" y="1"/>
            <a:ext cx="5668300" cy="6858000"/>
          </a:xfrm>
          <a:prstGeom prst="rect">
            <a:avLst/>
          </a:prstGeom>
        </p:spPr>
      </p:pic>
      <p:sp>
        <p:nvSpPr>
          <p:cNvPr id="11" name="Rectangle 10">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pic>
        <p:nvPicPr>
          <p:cNvPr id="13316" name="Picture 4" descr="Image result for ikea place ap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358" y="5878462"/>
            <a:ext cx="839409" cy="839409"/>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Image result for ikea logo"/>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102358" y="5280212"/>
            <a:ext cx="839409" cy="471921"/>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descr="Lowe's Innovation Lab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26868" y="5662819"/>
            <a:ext cx="1568757" cy="635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8254833"/>
      </p:ext>
    </p:extLst>
  </p:cSld>
  <p:clrMapOvr>
    <a:masterClrMapping/>
  </p:clrMapOvr>
  <p:transition spd="slow">
    <p:wip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s://3er1viui9wo30pkxh1v2nh4w-wpengine.netdna-ssl.com/wp-content/uploads/prod/sites/549/2019/02/hololens-2-dynamics-365-guides-holographic-training-4-1024x68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84137"/>
            <a:ext cx="12192000" cy="813197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pic>
        <p:nvPicPr>
          <p:cNvPr id="12292" name="Picture 4" descr="Image result for Dynamics 365 logo"/>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65514" y="5866336"/>
            <a:ext cx="2547868" cy="801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1422383"/>
      </p:ext>
    </p:extLst>
  </p:cSld>
  <p:clrMapOvr>
    <a:masterClrMapping/>
  </p:clrMapOvr>
  <p:transition spd="slow">
    <p:wip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7558" y="1484851"/>
            <a:ext cx="11888941" cy="5078313"/>
          </a:xfrm>
          <a:prstGeom prst="rect">
            <a:avLst/>
          </a:prstGeom>
        </p:spPr>
        <p:txBody>
          <a:bodyPr wrap="square" numCol="2">
            <a:spAutoFit/>
          </a:bodyPr>
          <a:lstStyle/>
          <a:p>
            <a:pPr marL="285750" indent="-285750" fontAlgn="base">
              <a:lnSpc>
                <a:spcPct val="150000"/>
              </a:lnSpc>
              <a:buFont typeface="Arial" panose="020B0604020202020204" pitchFamily="34" charset="0"/>
              <a:buChar char="•"/>
            </a:pPr>
            <a:r>
              <a:rPr lang="en-US" spc="300" dirty="0" smtClean="0">
                <a:solidFill>
                  <a:schemeClr val="bg1"/>
                </a:solidFill>
                <a:latin typeface="+mj-lt"/>
              </a:rPr>
              <a:t>Entertainment</a:t>
            </a:r>
          </a:p>
          <a:p>
            <a:pPr marL="742950" lvl="1" indent="-285750" fontAlgn="base">
              <a:lnSpc>
                <a:spcPct val="150000"/>
              </a:lnSpc>
              <a:buFont typeface="Arial" panose="020B0604020202020204" pitchFamily="34" charset="0"/>
              <a:buChar char="•"/>
            </a:pPr>
            <a:r>
              <a:rPr lang="en-US" spc="300" dirty="0" smtClean="0">
                <a:solidFill>
                  <a:schemeClr val="bg1"/>
                </a:solidFill>
                <a:latin typeface="+mj-lt"/>
              </a:rPr>
              <a:t>Games</a:t>
            </a:r>
          </a:p>
          <a:p>
            <a:pPr marL="742950" lvl="1" indent="-285750" fontAlgn="base">
              <a:lnSpc>
                <a:spcPct val="150000"/>
              </a:lnSpc>
              <a:buFont typeface="Arial" panose="020B0604020202020204" pitchFamily="34" charset="0"/>
              <a:buChar char="•"/>
            </a:pPr>
            <a:r>
              <a:rPr lang="en-US" spc="300" dirty="0" smtClean="0">
                <a:solidFill>
                  <a:schemeClr val="bg1"/>
                </a:solidFill>
                <a:latin typeface="+mj-lt"/>
              </a:rPr>
              <a:t>Film</a:t>
            </a:r>
          </a:p>
          <a:p>
            <a:pPr marL="742950" lvl="1" indent="-285750" fontAlgn="base">
              <a:lnSpc>
                <a:spcPct val="150000"/>
              </a:lnSpc>
              <a:buFont typeface="Arial" panose="020B0604020202020204" pitchFamily="34" charset="0"/>
              <a:buChar char="•"/>
            </a:pPr>
            <a:r>
              <a:rPr lang="en-US" spc="300" dirty="0" smtClean="0">
                <a:solidFill>
                  <a:schemeClr val="bg1"/>
                </a:solidFill>
                <a:latin typeface="+mj-lt"/>
              </a:rPr>
              <a:t>Interactive media</a:t>
            </a:r>
          </a:p>
          <a:p>
            <a:pPr marL="742950" lvl="1" indent="-285750" fontAlgn="base">
              <a:lnSpc>
                <a:spcPct val="150000"/>
              </a:lnSpc>
              <a:buFont typeface="Arial" panose="020B0604020202020204" pitchFamily="34" charset="0"/>
              <a:buChar char="•"/>
            </a:pPr>
            <a:r>
              <a:rPr lang="en-US" spc="300" dirty="0" smtClean="0">
                <a:solidFill>
                  <a:schemeClr val="bg1"/>
                </a:solidFill>
                <a:latin typeface="+mj-lt"/>
              </a:rPr>
              <a:t>Advertisement</a:t>
            </a:r>
          </a:p>
          <a:p>
            <a:pPr marL="285750" indent="-285750" fontAlgn="base">
              <a:lnSpc>
                <a:spcPct val="150000"/>
              </a:lnSpc>
              <a:buFont typeface="Arial" panose="020B0604020202020204" pitchFamily="34" charset="0"/>
              <a:buChar char="•"/>
            </a:pPr>
            <a:r>
              <a:rPr lang="en-US" spc="300" dirty="0" smtClean="0">
                <a:solidFill>
                  <a:schemeClr val="bg1"/>
                </a:solidFill>
                <a:latin typeface="+mj-lt"/>
              </a:rPr>
              <a:t>Automotive</a:t>
            </a:r>
          </a:p>
          <a:p>
            <a:pPr marL="742950" lvl="1" indent="-285750" fontAlgn="base">
              <a:lnSpc>
                <a:spcPct val="150000"/>
              </a:lnSpc>
              <a:buFont typeface="Arial" panose="020B0604020202020204" pitchFamily="34" charset="0"/>
              <a:buChar char="•"/>
            </a:pPr>
            <a:r>
              <a:rPr lang="en-US" spc="300" dirty="0" smtClean="0">
                <a:solidFill>
                  <a:schemeClr val="bg1"/>
                </a:solidFill>
                <a:latin typeface="+mj-lt"/>
              </a:rPr>
              <a:t>Simulation</a:t>
            </a:r>
          </a:p>
          <a:p>
            <a:pPr marL="742950" lvl="1" indent="-285750" fontAlgn="base">
              <a:lnSpc>
                <a:spcPct val="150000"/>
              </a:lnSpc>
              <a:buFont typeface="Arial" panose="020B0604020202020204" pitchFamily="34" charset="0"/>
              <a:buChar char="•"/>
            </a:pPr>
            <a:r>
              <a:rPr lang="en-US" spc="300" dirty="0" smtClean="0">
                <a:solidFill>
                  <a:schemeClr val="bg1"/>
                </a:solidFill>
                <a:latin typeface="+mj-lt"/>
              </a:rPr>
              <a:t>Autonomous vehicles</a:t>
            </a:r>
          </a:p>
          <a:p>
            <a:pPr marL="742950" lvl="1" indent="-285750" fontAlgn="base">
              <a:lnSpc>
                <a:spcPct val="150000"/>
              </a:lnSpc>
              <a:buFont typeface="Arial" panose="020B0604020202020204" pitchFamily="34" charset="0"/>
              <a:buChar char="•"/>
            </a:pPr>
            <a:r>
              <a:rPr lang="en-US" spc="300" dirty="0" smtClean="0">
                <a:solidFill>
                  <a:schemeClr val="bg1"/>
                </a:solidFill>
                <a:latin typeface="+mj-lt"/>
              </a:rPr>
              <a:t>Production</a:t>
            </a:r>
          </a:p>
          <a:p>
            <a:pPr marL="742950" lvl="1" indent="-285750" fontAlgn="base">
              <a:lnSpc>
                <a:spcPct val="150000"/>
              </a:lnSpc>
              <a:buFont typeface="Arial" panose="020B0604020202020204" pitchFamily="34" charset="0"/>
              <a:buChar char="•"/>
            </a:pPr>
            <a:r>
              <a:rPr lang="en-US" spc="300" dirty="0" smtClean="0">
                <a:solidFill>
                  <a:schemeClr val="bg1"/>
                </a:solidFill>
                <a:latin typeface="+mj-lt"/>
              </a:rPr>
              <a:t>Advertisement</a:t>
            </a:r>
            <a:endParaRPr lang="en-US" spc="300" dirty="0">
              <a:solidFill>
                <a:schemeClr val="bg1"/>
              </a:solidFill>
              <a:latin typeface="+mj-lt"/>
            </a:endParaRPr>
          </a:p>
          <a:p>
            <a:pPr marL="285750" indent="-285750" fontAlgn="base">
              <a:lnSpc>
                <a:spcPct val="150000"/>
              </a:lnSpc>
              <a:buFont typeface="Arial" panose="020B0604020202020204" pitchFamily="34" charset="0"/>
              <a:buChar char="•"/>
            </a:pPr>
            <a:r>
              <a:rPr lang="en-US" spc="300" dirty="0" smtClean="0">
                <a:solidFill>
                  <a:schemeClr val="bg1"/>
                </a:solidFill>
                <a:latin typeface="+mj-lt"/>
              </a:rPr>
              <a:t>Education</a:t>
            </a:r>
          </a:p>
          <a:p>
            <a:pPr marL="742950" lvl="1" indent="-285750" fontAlgn="base">
              <a:lnSpc>
                <a:spcPct val="150000"/>
              </a:lnSpc>
              <a:buFont typeface="Arial" panose="020B0604020202020204" pitchFamily="34" charset="0"/>
              <a:buChar char="•"/>
            </a:pPr>
            <a:r>
              <a:rPr lang="en-US" spc="300" dirty="0" smtClean="0">
                <a:solidFill>
                  <a:schemeClr val="bg1"/>
                </a:solidFill>
                <a:latin typeface="+mj-lt"/>
              </a:rPr>
              <a:t>Job training</a:t>
            </a:r>
          </a:p>
          <a:p>
            <a:pPr marL="285750" indent="-285750" fontAlgn="base">
              <a:lnSpc>
                <a:spcPct val="150000"/>
              </a:lnSpc>
              <a:buFont typeface="Arial" panose="020B0604020202020204" pitchFamily="34" charset="0"/>
              <a:buChar char="•"/>
            </a:pPr>
            <a:r>
              <a:rPr lang="en-US" spc="300" dirty="0" smtClean="0">
                <a:solidFill>
                  <a:schemeClr val="bg1"/>
                </a:solidFill>
                <a:latin typeface="+mj-lt"/>
              </a:rPr>
              <a:t>Architectural/ Industrial/ Manufacturing</a:t>
            </a:r>
          </a:p>
          <a:p>
            <a:pPr marL="742950" lvl="1" indent="-285750" fontAlgn="base">
              <a:lnSpc>
                <a:spcPct val="150000"/>
              </a:lnSpc>
              <a:buFont typeface="Arial" panose="020B0604020202020204" pitchFamily="34" charset="0"/>
              <a:buChar char="•"/>
            </a:pPr>
            <a:r>
              <a:rPr lang="en-US" spc="300" dirty="0" smtClean="0">
                <a:solidFill>
                  <a:schemeClr val="bg1"/>
                </a:solidFill>
                <a:latin typeface="+mj-lt"/>
              </a:rPr>
              <a:t>Simulation</a:t>
            </a:r>
          </a:p>
          <a:p>
            <a:pPr marL="742950" lvl="1" indent="-285750" fontAlgn="base">
              <a:lnSpc>
                <a:spcPct val="150000"/>
              </a:lnSpc>
              <a:buFont typeface="Arial" panose="020B0604020202020204" pitchFamily="34" charset="0"/>
              <a:buChar char="•"/>
            </a:pPr>
            <a:r>
              <a:rPr lang="en-US" spc="300" dirty="0" smtClean="0">
                <a:solidFill>
                  <a:schemeClr val="bg1"/>
                </a:solidFill>
                <a:latin typeface="+mj-lt"/>
              </a:rPr>
              <a:t>Production</a:t>
            </a:r>
          </a:p>
          <a:p>
            <a:pPr marL="742950" lvl="1" indent="-285750" fontAlgn="base">
              <a:lnSpc>
                <a:spcPct val="150000"/>
              </a:lnSpc>
              <a:buFont typeface="Arial" panose="020B0604020202020204" pitchFamily="34" charset="0"/>
              <a:buChar char="•"/>
            </a:pPr>
            <a:r>
              <a:rPr lang="en-US" spc="300" dirty="0" smtClean="0">
                <a:solidFill>
                  <a:schemeClr val="bg1"/>
                </a:solidFill>
                <a:latin typeface="+mj-lt"/>
              </a:rPr>
              <a:t>Training</a:t>
            </a:r>
          </a:p>
          <a:p>
            <a:pPr marL="742950" lvl="1" indent="-285750" fontAlgn="base">
              <a:lnSpc>
                <a:spcPct val="150000"/>
              </a:lnSpc>
              <a:buFont typeface="Arial" panose="020B0604020202020204" pitchFamily="34" charset="0"/>
              <a:buChar char="•"/>
            </a:pPr>
            <a:r>
              <a:rPr lang="en-US" spc="300" dirty="0" smtClean="0">
                <a:solidFill>
                  <a:schemeClr val="bg1"/>
                </a:solidFill>
                <a:latin typeface="+mj-lt"/>
              </a:rPr>
              <a:t>Advertisement</a:t>
            </a:r>
          </a:p>
          <a:p>
            <a:pPr marL="285750" indent="-285750" fontAlgn="base">
              <a:lnSpc>
                <a:spcPct val="150000"/>
              </a:lnSpc>
              <a:buFont typeface="Arial" panose="020B0604020202020204" pitchFamily="34" charset="0"/>
              <a:buChar char="•"/>
            </a:pPr>
            <a:r>
              <a:rPr lang="en-US" spc="300" dirty="0" smtClean="0">
                <a:solidFill>
                  <a:schemeClr val="bg1"/>
                </a:solidFill>
                <a:latin typeface="+mj-lt"/>
              </a:rPr>
              <a:t>Medical</a:t>
            </a:r>
          </a:p>
          <a:p>
            <a:pPr marL="742950" lvl="1" indent="-285750" fontAlgn="base">
              <a:lnSpc>
                <a:spcPct val="150000"/>
              </a:lnSpc>
              <a:buFont typeface="Arial" panose="020B0604020202020204" pitchFamily="34" charset="0"/>
              <a:buChar char="•"/>
            </a:pPr>
            <a:r>
              <a:rPr lang="en-US" spc="300" dirty="0" smtClean="0">
                <a:solidFill>
                  <a:schemeClr val="bg1"/>
                </a:solidFill>
                <a:latin typeface="+mj-lt"/>
              </a:rPr>
              <a:t>Visualization</a:t>
            </a:r>
          </a:p>
          <a:p>
            <a:pPr marL="742950" lvl="1" indent="-285750" fontAlgn="base">
              <a:lnSpc>
                <a:spcPct val="150000"/>
              </a:lnSpc>
              <a:buFont typeface="Arial" panose="020B0604020202020204" pitchFamily="34" charset="0"/>
              <a:buChar char="•"/>
            </a:pPr>
            <a:r>
              <a:rPr lang="en-US" spc="300" dirty="0" smtClean="0">
                <a:solidFill>
                  <a:schemeClr val="bg1"/>
                </a:solidFill>
                <a:latin typeface="+mj-lt"/>
              </a:rPr>
              <a:t>Training</a:t>
            </a:r>
          </a:p>
          <a:p>
            <a:pPr marL="742950" lvl="1" indent="-285750" fontAlgn="base">
              <a:lnSpc>
                <a:spcPct val="150000"/>
              </a:lnSpc>
              <a:buFont typeface="Arial" panose="020B0604020202020204" pitchFamily="34" charset="0"/>
              <a:buChar char="•"/>
            </a:pPr>
            <a:r>
              <a:rPr lang="en-US" spc="300" dirty="0" smtClean="0">
                <a:solidFill>
                  <a:schemeClr val="bg1"/>
                </a:solidFill>
                <a:latin typeface="+mj-lt"/>
              </a:rPr>
              <a:t>Research</a:t>
            </a:r>
          </a:p>
          <a:p>
            <a:pPr marL="742950" lvl="1" indent="-285750" fontAlgn="base">
              <a:lnSpc>
                <a:spcPct val="150000"/>
              </a:lnSpc>
              <a:buFont typeface="Arial" panose="020B0604020202020204" pitchFamily="34" charset="0"/>
              <a:buChar char="•"/>
            </a:pPr>
            <a:r>
              <a:rPr lang="en-US" spc="300" dirty="0" smtClean="0">
                <a:solidFill>
                  <a:schemeClr val="bg1"/>
                </a:solidFill>
                <a:latin typeface="+mj-lt"/>
              </a:rPr>
              <a:t>Psychology/ Behavioral sciences </a:t>
            </a:r>
          </a:p>
          <a:p>
            <a:pPr marL="285750" indent="-285750" fontAlgn="base">
              <a:lnSpc>
                <a:spcPct val="150000"/>
              </a:lnSpc>
              <a:buFont typeface="Arial" panose="020B0604020202020204" pitchFamily="34" charset="0"/>
              <a:buChar char="•"/>
            </a:pPr>
            <a:r>
              <a:rPr lang="en-US" spc="300" dirty="0" smtClean="0">
                <a:solidFill>
                  <a:schemeClr val="bg1"/>
                </a:solidFill>
                <a:latin typeface="+mj-lt"/>
              </a:rPr>
              <a:t>3D Simulation for military, police, firefighting</a:t>
            </a:r>
          </a:p>
        </p:txBody>
      </p:sp>
      <p:sp>
        <p:nvSpPr>
          <p:cNvPr id="17" name="Rectangle 16">
            <a:extLst>
              <a:ext uri="{FF2B5EF4-FFF2-40B4-BE49-F238E27FC236}">
                <a16:creationId xmlns:a16="http://schemas.microsoft.com/office/drawing/2014/main" id="{723C8B38-9EF2-DF49-85B6-09C7D55464A2}"/>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sp>
        <p:nvSpPr>
          <p:cNvPr id="25" name="TextBox 24"/>
          <p:cNvSpPr txBox="1"/>
          <p:nvPr/>
        </p:nvSpPr>
        <p:spPr>
          <a:xfrm>
            <a:off x="613491" y="391033"/>
            <a:ext cx="9274671" cy="830997"/>
          </a:xfrm>
          <a:prstGeom prst="rect">
            <a:avLst/>
          </a:prstGeom>
          <a:noFill/>
        </p:spPr>
        <p:txBody>
          <a:bodyPr wrap="square" rtlCol="0">
            <a:spAutoFit/>
          </a:bodyPr>
          <a:lstStyle/>
          <a:p>
            <a:r>
              <a:rPr lang="en-US" sz="4800" b="1" dirty="0">
                <a:solidFill>
                  <a:schemeClr val="bg1"/>
                </a:solidFill>
              </a:rPr>
              <a:t>Technical art </a:t>
            </a:r>
            <a:r>
              <a:rPr lang="en-US" sz="4800" b="1" dirty="0" smtClean="0">
                <a:solidFill>
                  <a:schemeClr val="bg1"/>
                </a:solidFill>
              </a:rPr>
              <a:t>job markets</a:t>
            </a:r>
            <a:endParaRPr lang="ru-RU" sz="4800" b="1" dirty="0">
              <a:solidFill>
                <a:schemeClr val="bg1"/>
              </a:solidFill>
            </a:endParaRPr>
          </a:p>
        </p:txBody>
      </p:sp>
    </p:spTree>
    <p:extLst>
      <p:ext uri="{BB962C8B-B14F-4D97-AF65-F5344CB8AC3E}">
        <p14:creationId xmlns:p14="http://schemas.microsoft.com/office/powerpoint/2010/main" val="3181969574"/>
      </p:ext>
    </p:extLst>
  </p:cSld>
  <p:clrMapOvr>
    <a:masterClrMapping/>
  </p:clrMapOvr>
  <p:transition spd="slow">
    <p:wip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0854" y="0"/>
            <a:ext cx="12192001" cy="6858000"/>
          </a:xfrm>
          <a:prstGeom prst="rect">
            <a:avLst/>
          </a:prstGeom>
        </p:spPr>
      </p:pic>
      <p:pic>
        <p:nvPicPr>
          <p:cNvPr id="17410" name="Picture 2" descr="Eastern Hemisphere of  Terra Mars  Generation 73  2019. Featuring the gigantic lake Hellas Basin in the southwest, and the volcano island Elysium in the northea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227" y="-282298"/>
            <a:ext cx="7259968" cy="725996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99339" y="0"/>
            <a:ext cx="5592661" cy="6858000"/>
          </a:xfrm>
          <a:prstGeom prst="rect">
            <a:avLst/>
          </a:prstGeom>
        </p:spPr>
      </p:pic>
      <p:sp>
        <p:nvSpPr>
          <p:cNvPr id="7" name="Rectangle 6"/>
          <p:cNvSpPr/>
          <p:nvPr/>
        </p:nvSpPr>
        <p:spPr>
          <a:xfrm>
            <a:off x="0" y="6175057"/>
            <a:ext cx="6599339" cy="707886"/>
          </a:xfrm>
          <a:prstGeom prst="rect">
            <a:avLst/>
          </a:prstGeom>
          <a:solidFill>
            <a:srgbClr val="FFFFFF">
              <a:alpha val="45882"/>
            </a:srgbClr>
          </a:solidFill>
        </p:spPr>
        <p:txBody>
          <a:bodyPr wrap="square">
            <a:spAutoFit/>
          </a:bodyPr>
          <a:lstStyle/>
          <a:p>
            <a:r>
              <a:rPr lang="en-US" spc="300" dirty="0" err="1" smtClean="0">
                <a:latin typeface="+mj-lt"/>
              </a:rPr>
              <a:t>Weili</a:t>
            </a:r>
            <a:r>
              <a:rPr lang="en-US" spc="300" dirty="0" smtClean="0">
                <a:latin typeface="+mj-lt"/>
              </a:rPr>
              <a:t>, Shi</a:t>
            </a:r>
            <a:r>
              <a:rPr lang="en-US" sz="2000" spc="300" dirty="0" smtClean="0">
                <a:latin typeface="+mj-lt"/>
              </a:rPr>
              <a:t>. </a:t>
            </a:r>
            <a:r>
              <a:rPr lang="en-US" sz="2000" spc="300" dirty="0">
                <a:latin typeface="+mj-lt"/>
              </a:rPr>
              <a:t>(</a:t>
            </a:r>
            <a:r>
              <a:rPr lang="en-US" sz="2000" spc="300" dirty="0" smtClean="0">
                <a:latin typeface="+mj-lt"/>
              </a:rPr>
              <a:t>2019).</a:t>
            </a:r>
            <a:r>
              <a:rPr lang="en-US" sz="2000" spc="300" dirty="0">
                <a:latin typeface="+mj-lt"/>
              </a:rPr>
              <a:t> </a:t>
            </a:r>
            <a:r>
              <a:rPr lang="en-US" sz="2000" i="1" spc="300" dirty="0" smtClean="0">
                <a:latin typeface="+mj-lt"/>
              </a:rPr>
              <a:t>Terra Mars.</a:t>
            </a:r>
          </a:p>
          <a:p>
            <a:endParaRPr lang="en-US" sz="2000" spc="300" dirty="0" smtClean="0">
              <a:latin typeface="+mj-lt"/>
            </a:endParaRPr>
          </a:p>
        </p:txBody>
      </p:sp>
      <p:sp>
        <p:nvSpPr>
          <p:cNvPr id="8" name="Rectangle 7"/>
          <p:cNvSpPr/>
          <p:nvPr/>
        </p:nvSpPr>
        <p:spPr>
          <a:xfrm>
            <a:off x="6599339" y="6175057"/>
            <a:ext cx="6599339" cy="707886"/>
          </a:xfrm>
          <a:prstGeom prst="rect">
            <a:avLst/>
          </a:prstGeom>
          <a:solidFill>
            <a:srgbClr val="FFFFFF">
              <a:alpha val="45882"/>
            </a:srgbClr>
          </a:solidFill>
        </p:spPr>
        <p:txBody>
          <a:bodyPr wrap="square">
            <a:spAutoFit/>
          </a:bodyPr>
          <a:lstStyle/>
          <a:p>
            <a:r>
              <a:rPr lang="en-US" sz="2000" spc="300" dirty="0">
                <a:latin typeface="+mj-lt"/>
              </a:rPr>
              <a:t>Daniel </a:t>
            </a:r>
            <a:r>
              <a:rPr lang="en-US" sz="2000" spc="300" dirty="0" err="1">
                <a:latin typeface="+mj-lt"/>
              </a:rPr>
              <a:t>Thiger</a:t>
            </a:r>
            <a:r>
              <a:rPr lang="en-US" sz="2000" spc="300" dirty="0" smtClean="0">
                <a:latin typeface="+mj-lt"/>
              </a:rPr>
              <a:t>. </a:t>
            </a:r>
            <a:r>
              <a:rPr lang="en-US" sz="2000" spc="300" dirty="0">
                <a:latin typeface="+mj-lt"/>
              </a:rPr>
              <a:t>(</a:t>
            </a:r>
            <a:r>
              <a:rPr lang="en-US" sz="2000" spc="300" dirty="0" smtClean="0">
                <a:latin typeface="+mj-lt"/>
              </a:rPr>
              <a:t>2018).</a:t>
            </a:r>
            <a:r>
              <a:rPr lang="en-US" sz="2000" spc="300" dirty="0">
                <a:latin typeface="+mj-lt"/>
              </a:rPr>
              <a:t> </a:t>
            </a:r>
            <a:r>
              <a:rPr lang="en-US" sz="2000" i="1" spc="300" dirty="0">
                <a:latin typeface="+mj-lt"/>
              </a:rPr>
              <a:t>Substance </a:t>
            </a:r>
            <a:endParaRPr lang="en-US" sz="2000" i="1" spc="300" dirty="0" smtClean="0">
              <a:latin typeface="+mj-lt"/>
            </a:endParaRPr>
          </a:p>
          <a:p>
            <a:r>
              <a:rPr lang="en-US" sz="2000" i="1" spc="300" dirty="0" smtClean="0">
                <a:latin typeface="+mj-lt"/>
              </a:rPr>
              <a:t>Designer Rapier (on Simple Geometry).</a:t>
            </a:r>
          </a:p>
        </p:txBody>
      </p:sp>
      <p:pic>
        <p:nvPicPr>
          <p:cNvPr id="4" name="Picture 3"/>
          <p:cNvPicPr>
            <a:picLocks noChangeAspect="1"/>
          </p:cNvPicPr>
          <p:nvPr/>
        </p:nvPicPr>
        <p:blipFill>
          <a:blip r:embed="rId6"/>
          <a:stretch>
            <a:fillRect/>
          </a:stretch>
        </p:blipFill>
        <p:spPr>
          <a:xfrm>
            <a:off x="6599339" y="-32647"/>
            <a:ext cx="5592661" cy="6891863"/>
          </a:xfrm>
          <a:prstGeom prst="rect">
            <a:avLst/>
          </a:prstGeom>
        </p:spPr>
      </p:pic>
    </p:spTree>
    <p:extLst>
      <p:ext uri="{BB962C8B-B14F-4D97-AF65-F5344CB8AC3E}">
        <p14:creationId xmlns:p14="http://schemas.microsoft.com/office/powerpoint/2010/main" val="3990777854"/>
      </p:ext>
    </p:extLst>
  </p:cSld>
  <p:clrMapOvr>
    <a:masterClrMapping/>
  </p:clrMapOvr>
  <p:transition spd="slow">
    <p:wip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pic>
        <p:nvPicPr>
          <p:cNvPr id="4" name="Picture 3">
            <a:extLst>
              <a:ext uri="{FF2B5EF4-FFF2-40B4-BE49-F238E27FC236}">
                <a16:creationId xmlns:a16="http://schemas.microsoft.com/office/drawing/2014/main" id="{CA0152F2-CAA0-4A42-8F08-0530ACA4A9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2737685" y="1223085"/>
            <a:ext cx="101600" cy="3240965"/>
          </a:xfrm>
          <a:prstGeom prst="rect">
            <a:avLst/>
          </a:prstGeom>
        </p:spPr>
      </p:pic>
      <p:sp>
        <p:nvSpPr>
          <p:cNvPr id="5" name="TextBox 4"/>
          <p:cNvSpPr txBox="1"/>
          <p:nvPr/>
        </p:nvSpPr>
        <p:spPr>
          <a:xfrm>
            <a:off x="1168002" y="2012571"/>
            <a:ext cx="10219957" cy="830997"/>
          </a:xfrm>
          <a:prstGeom prst="rect">
            <a:avLst/>
          </a:prstGeom>
          <a:noFill/>
        </p:spPr>
        <p:txBody>
          <a:bodyPr wrap="square" rtlCol="0">
            <a:spAutoFit/>
          </a:bodyPr>
          <a:lstStyle/>
          <a:p>
            <a:r>
              <a:rPr lang="en-US" sz="4800" b="1" i="1" dirty="0" smtClean="0">
                <a:solidFill>
                  <a:schemeClr val="bg1"/>
                </a:solidFill>
              </a:rPr>
              <a:t>Why </a:t>
            </a:r>
            <a:r>
              <a:rPr lang="en-US" sz="4800" b="1" dirty="0" smtClean="0">
                <a:solidFill>
                  <a:schemeClr val="bg1"/>
                </a:solidFill>
              </a:rPr>
              <a:t>become a Technical Artist?</a:t>
            </a:r>
            <a:endParaRPr lang="ru-RU" sz="4800" b="1" dirty="0">
              <a:solidFill>
                <a:schemeClr val="bg1"/>
              </a:solidFill>
            </a:endParaRPr>
          </a:p>
        </p:txBody>
      </p:sp>
    </p:spTree>
    <p:extLst>
      <p:ext uri="{BB962C8B-B14F-4D97-AF65-F5344CB8AC3E}">
        <p14:creationId xmlns:p14="http://schemas.microsoft.com/office/powerpoint/2010/main" val="128592013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83274" y="751759"/>
            <a:ext cx="9274671" cy="830997"/>
          </a:xfrm>
          <a:prstGeom prst="rect">
            <a:avLst/>
          </a:prstGeom>
          <a:noFill/>
        </p:spPr>
        <p:txBody>
          <a:bodyPr wrap="square" rtlCol="0">
            <a:spAutoFit/>
          </a:bodyPr>
          <a:lstStyle/>
          <a:p>
            <a:r>
              <a:rPr lang="en-US" sz="4800" b="1" dirty="0" smtClean="0">
                <a:solidFill>
                  <a:schemeClr val="bg1"/>
                </a:solidFill>
              </a:rPr>
              <a:t>Benefits of being a Technical </a:t>
            </a:r>
            <a:r>
              <a:rPr lang="en-US" sz="4800" b="1" dirty="0">
                <a:solidFill>
                  <a:schemeClr val="bg1"/>
                </a:solidFill>
              </a:rPr>
              <a:t>A</a:t>
            </a:r>
            <a:r>
              <a:rPr lang="en-US" sz="4800" b="1" dirty="0" smtClean="0">
                <a:solidFill>
                  <a:schemeClr val="bg1"/>
                </a:solidFill>
              </a:rPr>
              <a:t>rtist</a:t>
            </a:r>
            <a:endParaRPr lang="ru-RU" sz="4800" b="1" dirty="0">
              <a:solidFill>
                <a:schemeClr val="bg1"/>
              </a:solidFill>
            </a:endParaRPr>
          </a:p>
        </p:txBody>
      </p:sp>
      <p:sp>
        <p:nvSpPr>
          <p:cNvPr id="17" name="Rectangle 16">
            <a:extLst>
              <a:ext uri="{FF2B5EF4-FFF2-40B4-BE49-F238E27FC236}">
                <a16:creationId xmlns:a16="http://schemas.microsoft.com/office/drawing/2014/main" id="{723C8B38-9EF2-DF49-85B6-09C7D55464A2}"/>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sp>
        <p:nvSpPr>
          <p:cNvPr id="16" name="TextBox 15"/>
          <p:cNvSpPr txBox="1"/>
          <p:nvPr/>
        </p:nvSpPr>
        <p:spPr>
          <a:xfrm>
            <a:off x="1083274" y="2135715"/>
            <a:ext cx="9123655" cy="2862322"/>
          </a:xfrm>
          <a:prstGeom prst="rect">
            <a:avLst/>
          </a:prstGeom>
          <a:noFill/>
        </p:spPr>
        <p:txBody>
          <a:bodyPr wrap="square" rtlCol="0">
            <a:spAutoFit/>
          </a:bodyPr>
          <a:lstStyle/>
          <a:p>
            <a:pPr marL="342900" indent="-342900">
              <a:buFont typeface="Arial" panose="020B0604020202020204" pitchFamily="34" charset="0"/>
              <a:buChar char="•"/>
            </a:pPr>
            <a:r>
              <a:rPr lang="en-US" sz="2000" spc="300" dirty="0" smtClean="0">
                <a:solidFill>
                  <a:schemeClr val="bg1"/>
                </a:solidFill>
                <a:latin typeface="+mj-lt"/>
              </a:rPr>
              <a:t>Lots of flexibility in what you do</a:t>
            </a:r>
          </a:p>
          <a:p>
            <a:pPr marL="342900" indent="-342900">
              <a:buFont typeface="Arial" panose="020B0604020202020204" pitchFamily="34" charset="0"/>
              <a:buChar char="•"/>
            </a:pPr>
            <a:endParaRPr lang="en-US" sz="2000" spc="300" dirty="0" smtClean="0">
              <a:solidFill>
                <a:schemeClr val="bg1"/>
              </a:solidFill>
              <a:latin typeface="+mj-lt"/>
            </a:endParaRPr>
          </a:p>
          <a:p>
            <a:pPr marL="342900" indent="-342900">
              <a:buFont typeface="Arial" panose="020B0604020202020204" pitchFamily="34" charset="0"/>
              <a:buChar char="•"/>
            </a:pPr>
            <a:r>
              <a:rPr lang="en-US" sz="2000" spc="300" dirty="0" smtClean="0">
                <a:solidFill>
                  <a:schemeClr val="bg1"/>
                </a:solidFill>
                <a:latin typeface="+mj-lt"/>
              </a:rPr>
              <a:t>Different work available in many industries</a:t>
            </a:r>
          </a:p>
          <a:p>
            <a:endParaRPr lang="en-US" sz="2000" spc="300" dirty="0" smtClean="0">
              <a:solidFill>
                <a:schemeClr val="bg1"/>
              </a:solidFill>
              <a:latin typeface="+mj-lt"/>
            </a:endParaRPr>
          </a:p>
          <a:p>
            <a:pPr marL="342900" indent="-342900">
              <a:buFont typeface="Arial" panose="020B0604020202020204" pitchFamily="34" charset="0"/>
              <a:buChar char="•"/>
            </a:pPr>
            <a:r>
              <a:rPr lang="en-US" sz="2000" spc="300" dirty="0" smtClean="0">
                <a:solidFill>
                  <a:schemeClr val="bg1"/>
                </a:solidFill>
                <a:latin typeface="+mj-lt"/>
              </a:rPr>
              <a:t>Tons of job openings</a:t>
            </a:r>
          </a:p>
          <a:p>
            <a:pPr marL="342900" indent="-342900">
              <a:buFont typeface="Arial" panose="020B0604020202020204" pitchFamily="34" charset="0"/>
              <a:buChar char="•"/>
            </a:pPr>
            <a:endParaRPr lang="en-US" sz="2000" spc="300" dirty="0">
              <a:solidFill>
                <a:schemeClr val="bg1"/>
              </a:solidFill>
              <a:latin typeface="+mj-lt"/>
            </a:endParaRPr>
          </a:p>
          <a:p>
            <a:pPr marL="342900" indent="-342900">
              <a:buFont typeface="Arial" panose="020B0604020202020204" pitchFamily="34" charset="0"/>
              <a:buChar char="•"/>
            </a:pPr>
            <a:endParaRPr lang="en-US" sz="2000" spc="300" dirty="0" smtClean="0">
              <a:solidFill>
                <a:schemeClr val="bg1"/>
              </a:solidFill>
              <a:latin typeface="+mj-lt"/>
            </a:endParaRPr>
          </a:p>
          <a:p>
            <a:pPr marL="342900" indent="-342900">
              <a:buFont typeface="Arial" panose="020B0604020202020204" pitchFamily="34" charset="0"/>
              <a:buChar char="•"/>
            </a:pPr>
            <a:endParaRPr lang="en-US" sz="2000" spc="300" dirty="0" smtClean="0">
              <a:solidFill>
                <a:schemeClr val="bg1"/>
              </a:solidFill>
              <a:latin typeface="+mj-lt"/>
            </a:endParaRPr>
          </a:p>
          <a:p>
            <a:pPr marL="342900" indent="-342900">
              <a:buFont typeface="Arial" panose="020B0604020202020204" pitchFamily="34" charset="0"/>
              <a:buChar char="•"/>
            </a:pPr>
            <a:endParaRPr lang="en-US" sz="2000" spc="300" dirty="0">
              <a:solidFill>
                <a:schemeClr val="bg1"/>
              </a:solidFill>
              <a:latin typeface="+mj-lt"/>
            </a:endParaRPr>
          </a:p>
        </p:txBody>
      </p:sp>
    </p:spTree>
    <p:extLst>
      <p:ext uri="{BB962C8B-B14F-4D97-AF65-F5344CB8AC3E}">
        <p14:creationId xmlns:p14="http://schemas.microsoft.com/office/powerpoint/2010/main" val="169163978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8383139"/>
          </a:xfrm>
          <a:prstGeom prst="rect">
            <a:avLst/>
          </a:prstGeom>
        </p:spPr>
      </p:pic>
    </p:spTree>
    <p:extLst>
      <p:ext uri="{BB962C8B-B14F-4D97-AF65-F5344CB8AC3E}">
        <p14:creationId xmlns:p14="http://schemas.microsoft.com/office/powerpoint/2010/main" val="2811104471"/>
      </p:ext>
    </p:extLst>
  </p:cSld>
  <p:clrMapOvr>
    <a:masterClrMapping/>
  </p:clrMapOvr>
  <p:transition spd="slow">
    <p:wip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pic>
        <p:nvPicPr>
          <p:cNvPr id="4" name="Picture 3">
            <a:extLst>
              <a:ext uri="{FF2B5EF4-FFF2-40B4-BE49-F238E27FC236}">
                <a16:creationId xmlns:a16="http://schemas.microsoft.com/office/drawing/2014/main" id="{CA0152F2-CAA0-4A42-8F08-0530ACA4A9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2737685" y="1223085"/>
            <a:ext cx="101600" cy="3240965"/>
          </a:xfrm>
          <a:prstGeom prst="rect">
            <a:avLst/>
          </a:prstGeom>
        </p:spPr>
      </p:pic>
      <p:sp>
        <p:nvSpPr>
          <p:cNvPr id="5" name="TextBox 4"/>
          <p:cNvSpPr txBox="1"/>
          <p:nvPr/>
        </p:nvSpPr>
        <p:spPr>
          <a:xfrm>
            <a:off x="1168002" y="2012571"/>
            <a:ext cx="10219957" cy="830997"/>
          </a:xfrm>
          <a:prstGeom prst="rect">
            <a:avLst/>
          </a:prstGeom>
          <a:noFill/>
        </p:spPr>
        <p:txBody>
          <a:bodyPr wrap="square" rtlCol="0">
            <a:spAutoFit/>
          </a:bodyPr>
          <a:lstStyle/>
          <a:p>
            <a:r>
              <a:rPr lang="en-US" sz="4800" b="1" i="1" dirty="0" smtClean="0">
                <a:solidFill>
                  <a:schemeClr val="bg1"/>
                </a:solidFill>
              </a:rPr>
              <a:t>How</a:t>
            </a:r>
            <a:r>
              <a:rPr lang="en-US" sz="4800" b="1" dirty="0" smtClean="0">
                <a:solidFill>
                  <a:schemeClr val="bg1"/>
                </a:solidFill>
              </a:rPr>
              <a:t> do you become a Technical Artist?</a:t>
            </a:r>
            <a:endParaRPr lang="ru-RU" sz="4800" b="1" dirty="0">
              <a:solidFill>
                <a:schemeClr val="bg1"/>
              </a:solidFill>
            </a:endParaRPr>
          </a:p>
        </p:txBody>
      </p:sp>
      <p:sp>
        <p:nvSpPr>
          <p:cNvPr id="6" name="TextBox 5"/>
          <p:cNvSpPr txBox="1"/>
          <p:nvPr/>
        </p:nvSpPr>
        <p:spPr>
          <a:xfrm>
            <a:off x="1083275" y="3220712"/>
            <a:ext cx="4280296" cy="1323439"/>
          </a:xfrm>
          <a:prstGeom prst="rect">
            <a:avLst/>
          </a:prstGeom>
          <a:noFill/>
        </p:spPr>
        <p:txBody>
          <a:bodyPr wrap="square" rtlCol="0">
            <a:spAutoFit/>
          </a:bodyPr>
          <a:lstStyle/>
          <a:p>
            <a:pPr marL="342900" indent="-342900">
              <a:buFontTx/>
              <a:buChar char="-"/>
            </a:pPr>
            <a:r>
              <a:rPr lang="en-US" sz="2000" spc="300" dirty="0" smtClean="0">
                <a:solidFill>
                  <a:schemeClr val="bg1"/>
                </a:solidFill>
                <a:latin typeface="+mj-lt"/>
              </a:rPr>
              <a:t>Love math and art</a:t>
            </a:r>
          </a:p>
          <a:p>
            <a:pPr marL="342900" indent="-342900">
              <a:buFontTx/>
              <a:buChar char="-"/>
            </a:pPr>
            <a:r>
              <a:rPr lang="en-US" sz="2000" spc="300" dirty="0" smtClean="0">
                <a:solidFill>
                  <a:schemeClr val="bg1"/>
                </a:solidFill>
                <a:latin typeface="+mj-lt"/>
              </a:rPr>
              <a:t>Love solving puzzles</a:t>
            </a:r>
          </a:p>
          <a:p>
            <a:pPr marL="342900" indent="-342900">
              <a:buFontTx/>
              <a:buChar char="-"/>
            </a:pPr>
            <a:r>
              <a:rPr lang="en-US" sz="2000" spc="300" dirty="0" smtClean="0">
                <a:solidFill>
                  <a:schemeClr val="bg1"/>
                </a:solidFill>
                <a:latin typeface="+mj-lt"/>
              </a:rPr>
              <a:t>Excited by new technology</a:t>
            </a:r>
          </a:p>
          <a:p>
            <a:pPr marL="342900" indent="-342900">
              <a:buFontTx/>
              <a:buChar char="-"/>
            </a:pPr>
            <a:r>
              <a:rPr lang="en-US" sz="2000" spc="300" dirty="0" smtClean="0">
                <a:solidFill>
                  <a:schemeClr val="bg1"/>
                </a:solidFill>
                <a:latin typeface="+mj-lt"/>
              </a:rPr>
              <a:t>Lifelong learner </a:t>
            </a:r>
            <a:endParaRPr lang="en-US" sz="2000" spc="300" dirty="0">
              <a:solidFill>
                <a:schemeClr val="bg1"/>
              </a:solidFill>
              <a:latin typeface="+mj-lt"/>
            </a:endParaRPr>
          </a:p>
        </p:txBody>
      </p:sp>
    </p:spTree>
    <p:extLst>
      <p:ext uri="{BB962C8B-B14F-4D97-AF65-F5344CB8AC3E}">
        <p14:creationId xmlns:p14="http://schemas.microsoft.com/office/powerpoint/2010/main" val="156578234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Related image"/>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3345189" y="2310047"/>
            <a:ext cx="2390597" cy="3187463"/>
          </a:xfrm>
          <a:prstGeom prst="rect">
            <a:avLst/>
          </a:prstGeom>
          <a:noFill/>
          <a:extLst>
            <a:ext uri="{909E8E84-426E-40DD-AFC4-6F175D3DCCD1}">
              <a14:hiddenFill xmlns:a14="http://schemas.microsoft.com/office/drawing/2010/main">
                <a:solidFill>
                  <a:srgbClr val="FFFFFF"/>
                </a:solidFill>
              </a14:hiddenFill>
            </a:ext>
          </a:extLst>
        </p:spPr>
      </p:pic>
      <p:sp>
        <p:nvSpPr>
          <p:cNvPr id="6" name="&quot;No&quot; Symbol 5"/>
          <p:cNvSpPr/>
          <p:nvPr/>
        </p:nvSpPr>
        <p:spPr>
          <a:xfrm>
            <a:off x="3881500" y="3119417"/>
            <a:ext cx="1363959" cy="1363959"/>
          </a:xfrm>
          <a:prstGeom prst="noSmoking">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sp>
        <p:nvSpPr>
          <p:cNvPr id="5" name="TextBox 4"/>
          <p:cNvSpPr txBox="1"/>
          <p:nvPr/>
        </p:nvSpPr>
        <p:spPr>
          <a:xfrm>
            <a:off x="1209222" y="941418"/>
            <a:ext cx="10219957" cy="830997"/>
          </a:xfrm>
          <a:prstGeom prst="rect">
            <a:avLst/>
          </a:prstGeom>
          <a:noFill/>
        </p:spPr>
        <p:txBody>
          <a:bodyPr wrap="square" rtlCol="0">
            <a:spAutoFit/>
          </a:bodyPr>
          <a:lstStyle/>
          <a:p>
            <a:r>
              <a:rPr lang="en-US" sz="4800" b="1" i="1" dirty="0" smtClean="0">
                <a:solidFill>
                  <a:schemeClr val="bg1"/>
                </a:solidFill>
              </a:rPr>
              <a:t>How</a:t>
            </a:r>
            <a:r>
              <a:rPr lang="en-US" sz="4800" b="1" dirty="0" smtClean="0">
                <a:solidFill>
                  <a:schemeClr val="bg1"/>
                </a:solidFill>
              </a:rPr>
              <a:t> did I become a Technical Artist?</a:t>
            </a:r>
            <a:endParaRPr lang="ru-RU" sz="4800" b="1" dirty="0">
              <a:solidFill>
                <a:schemeClr val="bg1"/>
              </a:solidFill>
            </a:endParaRPr>
          </a:p>
        </p:txBody>
      </p:sp>
      <p:pic>
        <p:nvPicPr>
          <p:cNvPr id="15364" name="Picture 4" descr="French fries landma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36617" y="2552403"/>
            <a:ext cx="3095625" cy="2324101"/>
          </a:xfrm>
          <a:prstGeom prst="rect">
            <a:avLst/>
          </a:prstGeom>
          <a:noFill/>
          <a:extLst>
            <a:ext uri="{909E8E84-426E-40DD-AFC4-6F175D3DCCD1}">
              <a14:hiddenFill xmlns:a14="http://schemas.microsoft.com/office/drawing/2010/main">
                <a:solidFill>
                  <a:srgbClr val="FFFFFF"/>
                </a:solidFill>
              </a14:hiddenFill>
            </a:ext>
          </a:extLst>
        </p:spPr>
      </p:pic>
      <p:pic>
        <p:nvPicPr>
          <p:cNvPr id="15368" name="Picture 8" descr="https://i.guim.co.uk/img/static/sys-images/Arts/Arts_/Pictures/2015/6/17/1434538246830/THE-AMAZING-WORLD-OF-M.-C-009.jpg?width=700&amp;quality=85&amp;auto=format&amp;fit=max&amp;s=af8deda590e51162bf1ca19e240c1a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34" y="2741727"/>
            <a:ext cx="3242424" cy="194545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6"/>
          <a:stretch>
            <a:fillRect/>
          </a:stretch>
        </p:blipFill>
        <p:spPr>
          <a:xfrm>
            <a:off x="9052847" y="2636197"/>
            <a:ext cx="3128387" cy="2050985"/>
          </a:xfrm>
          <a:prstGeom prst="rect">
            <a:avLst/>
          </a:prstGeom>
        </p:spPr>
      </p:pic>
      <p:sp>
        <p:nvSpPr>
          <p:cNvPr id="3" name="Right Arrow 2"/>
          <p:cNvSpPr/>
          <p:nvPr/>
        </p:nvSpPr>
        <p:spPr>
          <a:xfrm>
            <a:off x="2866295" y="3451123"/>
            <a:ext cx="798679" cy="7005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a:off x="5346290" y="3451123"/>
            <a:ext cx="809227" cy="7005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a:off x="8613058" y="3451123"/>
            <a:ext cx="828892" cy="7005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989107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5368"/>
                                        </p:tgtEl>
                                        <p:attrNameLst>
                                          <p:attrName>style.visibility</p:attrName>
                                        </p:attrNameLst>
                                      </p:cBhvr>
                                      <p:to>
                                        <p:strVal val="visible"/>
                                      </p:to>
                                    </p:set>
                                    <p:animEffect transition="in" filter="fade">
                                      <p:cBhvr>
                                        <p:cTn id="13" dur="500"/>
                                        <p:tgtEl>
                                          <p:spTgt spid="1536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5362"/>
                                        </p:tgtEl>
                                        <p:attrNameLst>
                                          <p:attrName>style.visibility</p:attrName>
                                        </p:attrNameLst>
                                      </p:cBhvr>
                                      <p:to>
                                        <p:strVal val="visible"/>
                                      </p:to>
                                    </p:set>
                                    <p:animEffect transition="in" filter="fade">
                                      <p:cBhvr>
                                        <p:cTn id="18" dur="500"/>
                                        <p:tgtEl>
                                          <p:spTgt spid="15362"/>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5364"/>
                                        </p:tgtEl>
                                        <p:attrNameLst>
                                          <p:attrName>style.visibility</p:attrName>
                                        </p:attrNameLst>
                                      </p:cBhvr>
                                      <p:to>
                                        <p:strVal val="visible"/>
                                      </p:to>
                                    </p:set>
                                    <p:animEffect transition="in" filter="fade">
                                      <p:cBhvr>
                                        <p:cTn id="25" dur="500"/>
                                        <p:tgtEl>
                                          <p:spTgt spid="15364"/>
                                        </p:tgtEl>
                                      </p:cBhvr>
                                    </p:animEffect>
                                  </p:childTnLst>
                                </p:cTn>
                              </p:par>
                              <p:par>
                                <p:cTn id="26" presetID="1"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500"/>
                                        <p:tgtEl>
                                          <p:spTgt spid="2"/>
                                        </p:tgtEl>
                                      </p:cBhvr>
                                    </p:animEffect>
                                  </p:childTnLst>
                                </p:cTn>
                              </p:par>
                              <p:par>
                                <p:cTn id="35" presetID="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p:bldP spid="3" grpId="0" animBg="1"/>
      <p:bldP spid="9" grpId="0" animBg="1"/>
      <p:bldP spid="10"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83274" y="751759"/>
            <a:ext cx="9274671" cy="830997"/>
          </a:xfrm>
          <a:prstGeom prst="rect">
            <a:avLst/>
          </a:prstGeom>
          <a:noFill/>
        </p:spPr>
        <p:txBody>
          <a:bodyPr wrap="square" rtlCol="0">
            <a:spAutoFit/>
          </a:bodyPr>
          <a:lstStyle/>
          <a:p>
            <a:r>
              <a:rPr lang="en-US" sz="4800" b="1" dirty="0" smtClean="0">
                <a:solidFill>
                  <a:schemeClr val="bg1"/>
                </a:solidFill>
              </a:rPr>
              <a:t>Becoming a Technical Artist today</a:t>
            </a:r>
            <a:endParaRPr lang="ru-RU" sz="4800" b="1" dirty="0">
              <a:solidFill>
                <a:schemeClr val="bg1"/>
              </a:solidFill>
            </a:endParaRPr>
          </a:p>
        </p:txBody>
      </p:sp>
      <p:sp>
        <p:nvSpPr>
          <p:cNvPr id="17" name="Rectangle 16">
            <a:extLst>
              <a:ext uri="{FF2B5EF4-FFF2-40B4-BE49-F238E27FC236}">
                <a16:creationId xmlns:a16="http://schemas.microsoft.com/office/drawing/2014/main" id="{723C8B38-9EF2-DF49-85B6-09C7D55464A2}"/>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sp>
        <p:nvSpPr>
          <p:cNvPr id="16" name="TextBox 15"/>
          <p:cNvSpPr txBox="1"/>
          <p:nvPr/>
        </p:nvSpPr>
        <p:spPr>
          <a:xfrm>
            <a:off x="1083274" y="1582756"/>
            <a:ext cx="9123655" cy="1631216"/>
          </a:xfrm>
          <a:prstGeom prst="rect">
            <a:avLst/>
          </a:prstGeom>
          <a:noFill/>
        </p:spPr>
        <p:txBody>
          <a:bodyPr wrap="square" rtlCol="0">
            <a:spAutoFit/>
          </a:bodyPr>
          <a:lstStyle/>
          <a:p>
            <a:pPr marL="342900" indent="-342900">
              <a:buFont typeface="Arial" panose="020B0604020202020204" pitchFamily="34" charset="0"/>
              <a:buChar char="•"/>
            </a:pPr>
            <a:r>
              <a:rPr lang="en-US" sz="2000" spc="300" dirty="0" smtClean="0">
                <a:solidFill>
                  <a:schemeClr val="bg1"/>
                </a:solidFill>
                <a:latin typeface="+mj-lt"/>
              </a:rPr>
              <a:t>Educational </a:t>
            </a:r>
            <a:r>
              <a:rPr lang="en-US" sz="2000" spc="300" dirty="0">
                <a:solidFill>
                  <a:schemeClr val="bg1"/>
                </a:solidFill>
                <a:latin typeface="+mj-lt"/>
              </a:rPr>
              <a:t>o</a:t>
            </a:r>
            <a:r>
              <a:rPr lang="en-US" sz="2000" spc="300" dirty="0" smtClean="0">
                <a:solidFill>
                  <a:schemeClr val="bg1"/>
                </a:solidFill>
                <a:latin typeface="+mj-lt"/>
              </a:rPr>
              <a:t>pportunities are popping up everywhere:</a:t>
            </a:r>
          </a:p>
          <a:p>
            <a:pPr marL="800100" lvl="1" indent="-342900">
              <a:buFont typeface="Arial" panose="020B0604020202020204" pitchFamily="34" charset="0"/>
              <a:buChar char="•"/>
            </a:pPr>
            <a:r>
              <a:rPr lang="en-US" sz="2000" spc="300" dirty="0" smtClean="0">
                <a:solidFill>
                  <a:schemeClr val="bg1"/>
                </a:solidFill>
                <a:latin typeface="+mj-lt"/>
              </a:rPr>
              <a:t>FIEA</a:t>
            </a:r>
          </a:p>
          <a:p>
            <a:pPr marL="800100" lvl="1" indent="-342900">
              <a:buFont typeface="Arial" panose="020B0604020202020204" pitchFamily="34" charset="0"/>
              <a:buChar char="•"/>
            </a:pPr>
            <a:r>
              <a:rPr lang="en-US" sz="2000" spc="300" dirty="0" smtClean="0">
                <a:solidFill>
                  <a:schemeClr val="bg1"/>
                </a:solidFill>
                <a:latin typeface="+mj-lt"/>
              </a:rPr>
              <a:t>University of Utah</a:t>
            </a:r>
          </a:p>
          <a:p>
            <a:pPr marL="800100" lvl="1" indent="-342900">
              <a:buFont typeface="Arial" panose="020B0604020202020204" pitchFamily="34" charset="0"/>
              <a:buChar char="•"/>
            </a:pPr>
            <a:r>
              <a:rPr lang="en-US" sz="2000" spc="300" dirty="0" smtClean="0">
                <a:solidFill>
                  <a:schemeClr val="bg1"/>
                </a:solidFill>
                <a:latin typeface="+mj-lt"/>
              </a:rPr>
              <a:t>Carnegie Mellon</a:t>
            </a:r>
          </a:p>
          <a:p>
            <a:pPr lvl="1"/>
            <a:endParaRPr lang="en-US" sz="2000" spc="300" dirty="0">
              <a:solidFill>
                <a:schemeClr val="bg1"/>
              </a:solidFill>
              <a:latin typeface="+mj-lt"/>
            </a:endParaRPr>
          </a:p>
        </p:txBody>
      </p:sp>
    </p:spTree>
    <p:extLst>
      <p:ext uri="{BB962C8B-B14F-4D97-AF65-F5344CB8AC3E}">
        <p14:creationId xmlns:p14="http://schemas.microsoft.com/office/powerpoint/2010/main" val="160311808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 y="0"/>
            <a:ext cx="12192000" cy="5937820"/>
          </a:xfrm>
          <a:prstGeom prst="rect">
            <a:avLst/>
          </a:prstGeom>
        </p:spPr>
      </p:pic>
      <p:pic>
        <p:nvPicPr>
          <p:cNvPr id="3" name="Picture 2"/>
          <p:cNvPicPr>
            <a:picLocks noChangeAspect="1"/>
          </p:cNvPicPr>
          <p:nvPr/>
        </p:nvPicPr>
        <p:blipFill>
          <a:blip r:embed="rId4"/>
          <a:stretch>
            <a:fillRect/>
          </a:stretch>
        </p:blipFill>
        <p:spPr>
          <a:xfrm>
            <a:off x="-1" y="2224957"/>
            <a:ext cx="12192001" cy="2266064"/>
          </a:xfrm>
          <a:prstGeom prst="rect">
            <a:avLst/>
          </a:prstGeom>
        </p:spPr>
      </p:pic>
      <p:pic>
        <p:nvPicPr>
          <p:cNvPr id="4" name="Picture 3"/>
          <p:cNvPicPr>
            <a:picLocks noChangeAspect="1"/>
          </p:cNvPicPr>
          <p:nvPr/>
        </p:nvPicPr>
        <p:blipFill>
          <a:blip r:embed="rId5"/>
          <a:stretch>
            <a:fillRect/>
          </a:stretch>
        </p:blipFill>
        <p:spPr>
          <a:xfrm>
            <a:off x="-327171" y="5981779"/>
            <a:ext cx="13296551" cy="2774044"/>
          </a:xfrm>
          <a:prstGeom prst="rect">
            <a:avLst/>
          </a:prstGeom>
        </p:spPr>
      </p:pic>
      <p:pic>
        <p:nvPicPr>
          <p:cNvPr id="7" name="Picture 6"/>
          <p:cNvPicPr>
            <a:picLocks noChangeAspect="1"/>
          </p:cNvPicPr>
          <p:nvPr/>
        </p:nvPicPr>
        <p:blipFill>
          <a:blip r:embed="rId6"/>
          <a:stretch>
            <a:fillRect/>
          </a:stretch>
        </p:blipFill>
        <p:spPr>
          <a:xfrm>
            <a:off x="-1" y="4484715"/>
            <a:ext cx="15049849" cy="1497064"/>
          </a:xfrm>
          <a:prstGeom prst="rect">
            <a:avLst/>
          </a:prstGeom>
        </p:spPr>
      </p:pic>
    </p:spTree>
    <p:extLst>
      <p:ext uri="{BB962C8B-B14F-4D97-AF65-F5344CB8AC3E}">
        <p14:creationId xmlns:p14="http://schemas.microsoft.com/office/powerpoint/2010/main" val="3772655411"/>
      </p:ext>
    </p:extLst>
  </p:cSld>
  <p:clrMapOvr>
    <a:masterClrMapping/>
  </p:clrMapOvr>
  <p:transition spd="slow">
    <p:wip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83274" y="751759"/>
            <a:ext cx="9274671" cy="830997"/>
          </a:xfrm>
          <a:prstGeom prst="rect">
            <a:avLst/>
          </a:prstGeom>
          <a:noFill/>
        </p:spPr>
        <p:txBody>
          <a:bodyPr wrap="square" rtlCol="0">
            <a:spAutoFit/>
          </a:bodyPr>
          <a:lstStyle/>
          <a:p>
            <a:r>
              <a:rPr lang="en-US" sz="4800" b="1" dirty="0" smtClean="0">
                <a:solidFill>
                  <a:schemeClr val="bg1"/>
                </a:solidFill>
              </a:rPr>
              <a:t>Becoming a </a:t>
            </a:r>
            <a:r>
              <a:rPr lang="en-US" sz="4800" b="1" dirty="0">
                <a:solidFill>
                  <a:schemeClr val="bg1"/>
                </a:solidFill>
              </a:rPr>
              <a:t>T</a:t>
            </a:r>
            <a:r>
              <a:rPr lang="en-US" sz="4800" b="1" dirty="0" smtClean="0">
                <a:solidFill>
                  <a:schemeClr val="bg1"/>
                </a:solidFill>
              </a:rPr>
              <a:t>echnical </a:t>
            </a:r>
            <a:r>
              <a:rPr lang="en-US" sz="4800" b="1" dirty="0">
                <a:solidFill>
                  <a:schemeClr val="bg1"/>
                </a:solidFill>
              </a:rPr>
              <a:t>A</a:t>
            </a:r>
            <a:r>
              <a:rPr lang="en-US" sz="4800" b="1" dirty="0" smtClean="0">
                <a:solidFill>
                  <a:schemeClr val="bg1"/>
                </a:solidFill>
              </a:rPr>
              <a:t>rtist today</a:t>
            </a:r>
            <a:endParaRPr lang="ru-RU" sz="4800" b="1" dirty="0">
              <a:solidFill>
                <a:schemeClr val="bg1"/>
              </a:solidFill>
            </a:endParaRPr>
          </a:p>
        </p:txBody>
      </p:sp>
      <p:sp>
        <p:nvSpPr>
          <p:cNvPr id="17" name="Rectangle 16">
            <a:extLst>
              <a:ext uri="{FF2B5EF4-FFF2-40B4-BE49-F238E27FC236}">
                <a16:creationId xmlns:a16="http://schemas.microsoft.com/office/drawing/2014/main" id="{723C8B38-9EF2-DF49-85B6-09C7D55464A2}"/>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sp>
        <p:nvSpPr>
          <p:cNvPr id="16" name="TextBox 15"/>
          <p:cNvSpPr txBox="1"/>
          <p:nvPr/>
        </p:nvSpPr>
        <p:spPr>
          <a:xfrm>
            <a:off x="1083274" y="1582756"/>
            <a:ext cx="9123655" cy="1631216"/>
          </a:xfrm>
          <a:prstGeom prst="rect">
            <a:avLst/>
          </a:prstGeom>
          <a:noFill/>
        </p:spPr>
        <p:txBody>
          <a:bodyPr wrap="square" rtlCol="0">
            <a:spAutoFit/>
          </a:bodyPr>
          <a:lstStyle/>
          <a:p>
            <a:pPr marL="342900" indent="-342900">
              <a:buFont typeface="Arial" panose="020B0604020202020204" pitchFamily="34" charset="0"/>
              <a:buChar char="•"/>
            </a:pPr>
            <a:r>
              <a:rPr lang="en-US" sz="2000" spc="300" dirty="0" smtClean="0">
                <a:solidFill>
                  <a:schemeClr val="bg1"/>
                </a:solidFill>
                <a:latin typeface="+mj-lt"/>
              </a:rPr>
              <a:t>Educational </a:t>
            </a:r>
            <a:r>
              <a:rPr lang="en-US" sz="2000" spc="300" dirty="0">
                <a:solidFill>
                  <a:schemeClr val="bg1"/>
                </a:solidFill>
                <a:latin typeface="+mj-lt"/>
              </a:rPr>
              <a:t>o</a:t>
            </a:r>
            <a:r>
              <a:rPr lang="en-US" sz="2000" spc="300" dirty="0" smtClean="0">
                <a:solidFill>
                  <a:schemeClr val="bg1"/>
                </a:solidFill>
                <a:latin typeface="+mj-lt"/>
              </a:rPr>
              <a:t>pportunities are popping up everywhere:</a:t>
            </a:r>
          </a:p>
          <a:p>
            <a:pPr marL="800100" lvl="1" indent="-342900">
              <a:buFont typeface="Arial" panose="020B0604020202020204" pitchFamily="34" charset="0"/>
              <a:buChar char="•"/>
            </a:pPr>
            <a:r>
              <a:rPr lang="en-US" sz="2000" spc="300" dirty="0" smtClean="0">
                <a:solidFill>
                  <a:schemeClr val="bg1"/>
                </a:solidFill>
                <a:latin typeface="+mj-lt"/>
              </a:rPr>
              <a:t>FIEA</a:t>
            </a:r>
          </a:p>
          <a:p>
            <a:pPr marL="800100" lvl="1" indent="-342900">
              <a:buFont typeface="Arial" panose="020B0604020202020204" pitchFamily="34" charset="0"/>
              <a:buChar char="•"/>
            </a:pPr>
            <a:r>
              <a:rPr lang="en-US" sz="2000" spc="300" dirty="0" smtClean="0">
                <a:solidFill>
                  <a:schemeClr val="bg1"/>
                </a:solidFill>
                <a:latin typeface="+mj-lt"/>
              </a:rPr>
              <a:t>University of Utah</a:t>
            </a:r>
          </a:p>
          <a:p>
            <a:pPr marL="800100" lvl="1" indent="-342900">
              <a:buFont typeface="Arial" panose="020B0604020202020204" pitchFamily="34" charset="0"/>
              <a:buChar char="•"/>
            </a:pPr>
            <a:r>
              <a:rPr lang="en-US" sz="2000" spc="300" dirty="0" smtClean="0">
                <a:solidFill>
                  <a:schemeClr val="bg1"/>
                </a:solidFill>
                <a:latin typeface="+mj-lt"/>
              </a:rPr>
              <a:t>Carnegie Mellon</a:t>
            </a:r>
          </a:p>
          <a:p>
            <a:pPr lvl="1"/>
            <a:endParaRPr lang="en-US" sz="2000" spc="300" dirty="0">
              <a:solidFill>
                <a:schemeClr val="bg1"/>
              </a:solidFill>
              <a:latin typeface="+mj-lt"/>
            </a:endParaRPr>
          </a:p>
        </p:txBody>
      </p:sp>
      <p:sp>
        <p:nvSpPr>
          <p:cNvPr id="5" name="TextBox 4"/>
          <p:cNvSpPr txBox="1"/>
          <p:nvPr/>
        </p:nvSpPr>
        <p:spPr>
          <a:xfrm>
            <a:off x="1083274" y="2863244"/>
            <a:ext cx="9123655" cy="1323439"/>
          </a:xfrm>
          <a:prstGeom prst="rect">
            <a:avLst/>
          </a:prstGeom>
          <a:noFill/>
        </p:spPr>
        <p:txBody>
          <a:bodyPr wrap="square" rtlCol="0">
            <a:spAutoFit/>
          </a:bodyPr>
          <a:lstStyle/>
          <a:p>
            <a:pPr marL="342900" indent="-342900">
              <a:buFont typeface="Arial" panose="020B0604020202020204" pitchFamily="34" charset="0"/>
              <a:buChar char="•"/>
            </a:pPr>
            <a:r>
              <a:rPr lang="en-US" sz="2000" spc="300" dirty="0">
                <a:solidFill>
                  <a:schemeClr val="bg1"/>
                </a:solidFill>
                <a:latin typeface="+mj-lt"/>
              </a:rPr>
              <a:t>Design your own </a:t>
            </a:r>
            <a:r>
              <a:rPr lang="en-US" sz="2000" spc="300" dirty="0" smtClean="0">
                <a:solidFill>
                  <a:schemeClr val="bg1"/>
                </a:solidFill>
                <a:latin typeface="+mj-lt"/>
              </a:rPr>
              <a:t>path:</a:t>
            </a:r>
          </a:p>
          <a:p>
            <a:pPr marL="800100" lvl="1" indent="-342900">
              <a:buFont typeface="Arial" panose="020B0604020202020204" pitchFamily="34" charset="0"/>
              <a:buChar char="•"/>
            </a:pPr>
            <a:r>
              <a:rPr lang="en-US" sz="2000" spc="300" dirty="0" smtClean="0">
                <a:solidFill>
                  <a:schemeClr val="bg1"/>
                </a:solidFill>
                <a:latin typeface="+mj-lt"/>
              </a:rPr>
              <a:t>Join game clubs</a:t>
            </a:r>
          </a:p>
          <a:p>
            <a:pPr marL="800100" lvl="1" indent="-342900">
              <a:buFont typeface="Arial" panose="020B0604020202020204" pitchFamily="34" charset="0"/>
              <a:buChar char="•"/>
            </a:pPr>
            <a:r>
              <a:rPr lang="en-US" sz="2000" spc="300" dirty="0" smtClean="0">
                <a:solidFill>
                  <a:schemeClr val="bg1"/>
                </a:solidFill>
                <a:latin typeface="+mj-lt"/>
              </a:rPr>
              <a:t>Help out indie projects</a:t>
            </a:r>
          </a:p>
          <a:p>
            <a:pPr marL="800100" lvl="1" indent="-342900">
              <a:buFont typeface="Arial" panose="020B0604020202020204" pitchFamily="34" charset="0"/>
              <a:buChar char="•"/>
            </a:pPr>
            <a:r>
              <a:rPr lang="en-US" sz="2000" spc="300" dirty="0" smtClean="0">
                <a:solidFill>
                  <a:schemeClr val="bg1"/>
                </a:solidFill>
                <a:latin typeface="+mj-lt"/>
              </a:rPr>
              <a:t>Make your own game or app</a:t>
            </a:r>
          </a:p>
        </p:txBody>
      </p:sp>
      <p:sp>
        <p:nvSpPr>
          <p:cNvPr id="6" name="Rectangle 5"/>
          <p:cNvSpPr/>
          <p:nvPr/>
        </p:nvSpPr>
        <p:spPr>
          <a:xfrm>
            <a:off x="1083273" y="4186683"/>
            <a:ext cx="10447985" cy="1938992"/>
          </a:xfrm>
          <a:prstGeom prst="rect">
            <a:avLst/>
          </a:prstGeom>
        </p:spPr>
        <p:txBody>
          <a:bodyPr wrap="square">
            <a:spAutoFit/>
          </a:bodyPr>
          <a:lstStyle/>
          <a:p>
            <a:pPr marL="342900" indent="-342900">
              <a:buFont typeface="Arial" panose="020B0604020202020204" pitchFamily="34" charset="0"/>
              <a:buChar char="•"/>
            </a:pPr>
            <a:r>
              <a:rPr lang="en-US" sz="2000" spc="300" dirty="0" smtClean="0">
                <a:solidFill>
                  <a:schemeClr val="bg1"/>
                </a:solidFill>
                <a:latin typeface="+mj-lt"/>
              </a:rPr>
              <a:t>Build a </a:t>
            </a:r>
            <a:r>
              <a:rPr lang="en-US" sz="2000" spc="300" dirty="0">
                <a:solidFill>
                  <a:schemeClr val="bg1"/>
                </a:solidFill>
                <a:latin typeface="+mj-lt"/>
              </a:rPr>
              <a:t>strong </a:t>
            </a:r>
            <a:r>
              <a:rPr lang="en-US" sz="2000" spc="300" dirty="0" smtClean="0">
                <a:solidFill>
                  <a:schemeClr val="bg1"/>
                </a:solidFill>
                <a:latin typeface="+mj-lt"/>
              </a:rPr>
              <a:t>portfolio:</a:t>
            </a:r>
            <a:endParaRPr lang="en-US" sz="2000" spc="300" dirty="0">
              <a:solidFill>
                <a:schemeClr val="bg1"/>
              </a:solidFill>
              <a:latin typeface="+mj-lt"/>
            </a:endParaRPr>
          </a:p>
          <a:p>
            <a:pPr marL="800100" lvl="1" indent="-342900">
              <a:buFont typeface="Arial" panose="020B0604020202020204" pitchFamily="34" charset="0"/>
              <a:buChar char="•"/>
            </a:pPr>
            <a:r>
              <a:rPr lang="en-US" sz="2000" spc="300" dirty="0">
                <a:solidFill>
                  <a:schemeClr val="bg1"/>
                </a:solidFill>
                <a:latin typeface="+mj-lt"/>
              </a:rPr>
              <a:t>Build tools to speed up content creation</a:t>
            </a:r>
          </a:p>
          <a:p>
            <a:pPr marL="800100" lvl="1" indent="-342900">
              <a:buFont typeface="Arial" panose="020B0604020202020204" pitchFamily="34" charset="0"/>
              <a:buChar char="•"/>
            </a:pPr>
            <a:r>
              <a:rPr lang="en-US" sz="2000" spc="300" dirty="0">
                <a:solidFill>
                  <a:schemeClr val="bg1"/>
                </a:solidFill>
                <a:latin typeface="+mj-lt"/>
              </a:rPr>
              <a:t>Showcase </a:t>
            </a:r>
            <a:r>
              <a:rPr lang="en-US" sz="2000" spc="300" dirty="0" smtClean="0">
                <a:solidFill>
                  <a:schemeClr val="bg1"/>
                </a:solidFill>
                <a:latin typeface="+mj-lt"/>
              </a:rPr>
              <a:t>programming </a:t>
            </a:r>
            <a:r>
              <a:rPr lang="en-US" sz="2000" spc="300" dirty="0">
                <a:solidFill>
                  <a:schemeClr val="bg1"/>
                </a:solidFill>
                <a:latin typeface="+mj-lt"/>
              </a:rPr>
              <a:t>skills</a:t>
            </a:r>
          </a:p>
          <a:p>
            <a:pPr marL="800100" lvl="1" indent="-342900">
              <a:buFont typeface="Arial" panose="020B0604020202020204" pitchFamily="34" charset="0"/>
              <a:buChar char="•"/>
            </a:pPr>
            <a:r>
              <a:rPr lang="en-US" sz="2000" spc="300" dirty="0">
                <a:solidFill>
                  <a:schemeClr val="bg1"/>
                </a:solidFill>
                <a:latin typeface="+mj-lt"/>
              </a:rPr>
              <a:t>Showcase art skills or an appreciation for art</a:t>
            </a:r>
          </a:p>
          <a:p>
            <a:pPr marL="800100" lvl="1" indent="-342900">
              <a:buFont typeface="Arial" panose="020B0604020202020204" pitchFamily="34" charset="0"/>
              <a:buChar char="•"/>
            </a:pPr>
            <a:r>
              <a:rPr lang="en-US" sz="2000" spc="300" dirty="0">
                <a:solidFill>
                  <a:schemeClr val="bg1"/>
                </a:solidFill>
                <a:latin typeface="+mj-lt"/>
              </a:rPr>
              <a:t>Knowledge and experience using 3D content creation </a:t>
            </a:r>
            <a:r>
              <a:rPr lang="en-US" sz="2000" spc="300" dirty="0" smtClean="0">
                <a:solidFill>
                  <a:schemeClr val="bg1"/>
                </a:solidFill>
                <a:latin typeface="+mj-lt"/>
              </a:rPr>
              <a:t>tools</a:t>
            </a:r>
          </a:p>
          <a:p>
            <a:pPr marL="800100" lvl="1" indent="-342900">
              <a:buFont typeface="Arial" panose="020B0604020202020204" pitchFamily="34" charset="0"/>
              <a:buChar char="•"/>
            </a:pPr>
            <a:r>
              <a:rPr lang="en-US" sz="2000" spc="300" dirty="0" smtClean="0">
                <a:solidFill>
                  <a:schemeClr val="bg1"/>
                </a:solidFill>
                <a:latin typeface="+mj-lt"/>
              </a:rPr>
              <a:t>Create art projects utilizing math and technology</a:t>
            </a:r>
            <a:endParaRPr lang="en-US" sz="2000" spc="300" dirty="0">
              <a:solidFill>
                <a:schemeClr val="bg1"/>
              </a:solidFill>
              <a:latin typeface="+mj-lt"/>
            </a:endParaRPr>
          </a:p>
        </p:txBody>
      </p:sp>
    </p:spTree>
    <p:extLst>
      <p:ext uri="{BB962C8B-B14F-4D97-AF65-F5344CB8AC3E}">
        <p14:creationId xmlns:p14="http://schemas.microsoft.com/office/powerpoint/2010/main" val="402601645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pic>
        <p:nvPicPr>
          <p:cNvPr id="4" name="Picture 3">
            <a:extLst>
              <a:ext uri="{FF2B5EF4-FFF2-40B4-BE49-F238E27FC236}">
                <a16:creationId xmlns:a16="http://schemas.microsoft.com/office/drawing/2014/main" id="{CA0152F2-CAA0-4A42-8F08-0530ACA4A9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2737685" y="1223085"/>
            <a:ext cx="101600" cy="3240965"/>
          </a:xfrm>
          <a:prstGeom prst="rect">
            <a:avLst/>
          </a:prstGeom>
        </p:spPr>
      </p:pic>
      <p:sp>
        <p:nvSpPr>
          <p:cNvPr id="5" name="TextBox 4"/>
          <p:cNvSpPr txBox="1"/>
          <p:nvPr/>
        </p:nvSpPr>
        <p:spPr>
          <a:xfrm>
            <a:off x="1168002" y="2012571"/>
            <a:ext cx="10219957" cy="830997"/>
          </a:xfrm>
          <a:prstGeom prst="rect">
            <a:avLst/>
          </a:prstGeom>
          <a:noFill/>
        </p:spPr>
        <p:txBody>
          <a:bodyPr wrap="square" rtlCol="0">
            <a:spAutoFit/>
          </a:bodyPr>
          <a:lstStyle/>
          <a:p>
            <a:r>
              <a:rPr lang="en-US" sz="4800" b="1" i="1" dirty="0" smtClean="0">
                <a:solidFill>
                  <a:schemeClr val="bg1"/>
                </a:solidFill>
              </a:rPr>
              <a:t>How</a:t>
            </a:r>
            <a:r>
              <a:rPr lang="en-US" sz="4800" b="1" dirty="0" smtClean="0">
                <a:solidFill>
                  <a:schemeClr val="bg1"/>
                </a:solidFill>
              </a:rPr>
              <a:t> do you hire a Technical Artist?</a:t>
            </a:r>
            <a:endParaRPr lang="ru-RU" sz="4800" b="1" dirty="0">
              <a:solidFill>
                <a:schemeClr val="bg1"/>
              </a:solidFill>
            </a:endParaRPr>
          </a:p>
        </p:txBody>
      </p:sp>
    </p:spTree>
    <p:extLst>
      <p:ext uri="{BB962C8B-B14F-4D97-AF65-F5344CB8AC3E}">
        <p14:creationId xmlns:p14="http://schemas.microsoft.com/office/powerpoint/2010/main" val="116139999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extBox 3"/>
          <p:cNvSpPr txBox="1"/>
          <p:nvPr/>
        </p:nvSpPr>
        <p:spPr>
          <a:xfrm>
            <a:off x="1083274" y="751759"/>
            <a:ext cx="9274671" cy="830997"/>
          </a:xfrm>
          <a:prstGeom prst="rect">
            <a:avLst/>
          </a:prstGeom>
          <a:noFill/>
        </p:spPr>
        <p:txBody>
          <a:bodyPr wrap="square" rtlCol="0">
            <a:spAutoFit/>
          </a:bodyPr>
          <a:lstStyle/>
          <a:p>
            <a:r>
              <a:rPr lang="en-US" sz="4800" b="1" i="1" dirty="0">
                <a:solidFill>
                  <a:schemeClr val="bg1"/>
                </a:solidFill>
              </a:rPr>
              <a:t>How</a:t>
            </a:r>
            <a:r>
              <a:rPr lang="en-US" sz="4800" b="1" dirty="0">
                <a:solidFill>
                  <a:schemeClr val="bg1"/>
                </a:solidFill>
              </a:rPr>
              <a:t> do you hire a Technical Artist?</a:t>
            </a:r>
            <a:endParaRPr lang="ru-RU" sz="4800" b="1" dirty="0">
              <a:solidFill>
                <a:schemeClr val="bg1"/>
              </a:solidFill>
            </a:endParaRPr>
          </a:p>
        </p:txBody>
      </p:sp>
      <p:sp>
        <p:nvSpPr>
          <p:cNvPr id="17" name="Rectangle 16">
            <a:extLst>
              <a:ext uri="{FF2B5EF4-FFF2-40B4-BE49-F238E27FC236}">
                <a16:creationId xmlns:a16="http://schemas.microsoft.com/office/drawing/2014/main" id="{723C8B38-9EF2-DF49-85B6-09C7D55464A2}"/>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sp>
        <p:nvSpPr>
          <p:cNvPr id="16" name="TextBox 15"/>
          <p:cNvSpPr txBox="1"/>
          <p:nvPr/>
        </p:nvSpPr>
        <p:spPr>
          <a:xfrm>
            <a:off x="1083274" y="1693369"/>
            <a:ext cx="9123655" cy="5632311"/>
          </a:xfrm>
          <a:prstGeom prst="rect">
            <a:avLst/>
          </a:prstGeom>
          <a:noFill/>
        </p:spPr>
        <p:txBody>
          <a:bodyPr wrap="square" rtlCol="0">
            <a:spAutoFit/>
          </a:bodyPr>
          <a:lstStyle/>
          <a:p>
            <a:pPr marL="342900" indent="-342900">
              <a:buFont typeface="Arial" panose="020B0604020202020204" pitchFamily="34" charset="0"/>
              <a:buChar char="•"/>
            </a:pPr>
            <a:r>
              <a:rPr lang="en-US" sz="2000" spc="300" dirty="0" smtClean="0">
                <a:solidFill>
                  <a:schemeClr val="bg1"/>
                </a:solidFill>
                <a:latin typeface="+mj-lt"/>
              </a:rPr>
              <a:t>Look at the portfolio!</a:t>
            </a:r>
          </a:p>
          <a:p>
            <a:pPr marL="800100" lvl="1" indent="-342900">
              <a:buFont typeface="Arial" panose="020B0604020202020204" pitchFamily="34" charset="0"/>
              <a:buChar char="•"/>
            </a:pPr>
            <a:r>
              <a:rPr lang="en-US" sz="2000" spc="300" dirty="0" smtClean="0">
                <a:solidFill>
                  <a:schemeClr val="bg1"/>
                </a:solidFill>
                <a:latin typeface="+mj-lt"/>
              </a:rPr>
              <a:t>Look for experience being a multiplier – automation, pipeline streamlining, procedural content creation</a:t>
            </a:r>
          </a:p>
          <a:p>
            <a:pPr marL="800100" lvl="1" indent="-342900">
              <a:buFont typeface="Arial" panose="020B0604020202020204" pitchFamily="34" charset="0"/>
              <a:buChar char="•"/>
            </a:pPr>
            <a:r>
              <a:rPr lang="en-US" sz="2000" spc="300" dirty="0" smtClean="0">
                <a:solidFill>
                  <a:schemeClr val="bg1"/>
                </a:solidFill>
                <a:latin typeface="+mj-lt"/>
              </a:rPr>
              <a:t>Experience supporting artists – collaboration, leadership, tailored tool development</a:t>
            </a:r>
          </a:p>
          <a:p>
            <a:pPr marL="800100" lvl="1" indent="-342900">
              <a:buFont typeface="Arial" panose="020B0604020202020204" pitchFamily="34" charset="0"/>
              <a:buChar char="•"/>
            </a:pPr>
            <a:r>
              <a:rPr lang="en-US" sz="2000" spc="300" dirty="0" smtClean="0">
                <a:solidFill>
                  <a:schemeClr val="bg1"/>
                </a:solidFill>
                <a:latin typeface="+mj-lt"/>
              </a:rPr>
              <a:t>Look for a unique project – innovation</a:t>
            </a:r>
          </a:p>
          <a:p>
            <a:pPr marL="800100" lvl="1" indent="-342900">
              <a:buFont typeface="Arial" panose="020B0604020202020204" pitchFamily="34" charset="0"/>
              <a:buChar char="•"/>
            </a:pPr>
            <a:r>
              <a:rPr lang="en-US" sz="2000" spc="300" dirty="0" smtClean="0">
                <a:solidFill>
                  <a:schemeClr val="bg1"/>
                </a:solidFill>
                <a:latin typeface="+mj-lt"/>
              </a:rPr>
              <a:t>Look for side projects and hobbies</a:t>
            </a:r>
          </a:p>
          <a:p>
            <a:endParaRPr lang="en-US" sz="2000" spc="300" dirty="0">
              <a:solidFill>
                <a:schemeClr val="bg1"/>
              </a:solidFill>
              <a:latin typeface="+mj-lt"/>
            </a:endParaRPr>
          </a:p>
          <a:p>
            <a:pPr marL="342900" indent="-342900">
              <a:buFont typeface="Arial" panose="020B0604020202020204" pitchFamily="34" charset="0"/>
              <a:buChar char="•"/>
            </a:pPr>
            <a:r>
              <a:rPr lang="en-US" sz="2000" spc="300" dirty="0" smtClean="0">
                <a:solidFill>
                  <a:schemeClr val="bg1"/>
                </a:solidFill>
                <a:latin typeface="+mj-lt"/>
              </a:rPr>
              <a:t>Does their personal mission fit what you are looking for?</a:t>
            </a:r>
          </a:p>
          <a:p>
            <a:pPr marL="800100" lvl="1" indent="-342900">
              <a:buFont typeface="Arial" panose="020B0604020202020204" pitchFamily="34" charset="0"/>
              <a:buChar char="•"/>
            </a:pPr>
            <a:r>
              <a:rPr lang="en-US" sz="2000" spc="300" dirty="0" smtClean="0">
                <a:solidFill>
                  <a:schemeClr val="bg1"/>
                </a:solidFill>
                <a:latin typeface="+mj-lt"/>
              </a:rPr>
              <a:t>Do their interests align with the role?</a:t>
            </a:r>
          </a:p>
          <a:p>
            <a:pPr marL="800100" lvl="1" indent="-342900">
              <a:buFont typeface="Arial" panose="020B0604020202020204" pitchFamily="34" charset="0"/>
              <a:buChar char="•"/>
            </a:pPr>
            <a:r>
              <a:rPr lang="en-US" sz="2000" spc="300" dirty="0" smtClean="0">
                <a:solidFill>
                  <a:schemeClr val="bg1"/>
                </a:solidFill>
                <a:latin typeface="+mj-lt"/>
              </a:rPr>
              <a:t>Does their past work cover or extend to the requirements of this role, if not, are they interested and able to grow into the requirements?</a:t>
            </a:r>
          </a:p>
          <a:p>
            <a:pPr marL="800100" lvl="1" indent="-342900">
              <a:buFont typeface="Arial" panose="020B0604020202020204" pitchFamily="34" charset="0"/>
              <a:buChar char="•"/>
            </a:pPr>
            <a:r>
              <a:rPr lang="en-US" sz="2000" spc="300" dirty="0" smtClean="0">
                <a:solidFill>
                  <a:schemeClr val="bg1"/>
                </a:solidFill>
                <a:latin typeface="+mj-lt"/>
              </a:rPr>
              <a:t>It can be difficult to find a Technical Artist with experience doing exactly what you need for this role</a:t>
            </a:r>
            <a:endParaRPr lang="en-US" sz="2000" spc="300" dirty="0">
              <a:solidFill>
                <a:schemeClr val="bg1"/>
              </a:solidFill>
              <a:latin typeface="+mj-lt"/>
            </a:endParaRPr>
          </a:p>
          <a:p>
            <a:pPr marL="342900" indent="-342900">
              <a:buFont typeface="Arial" panose="020B0604020202020204" pitchFamily="34" charset="0"/>
              <a:buChar char="•"/>
            </a:pPr>
            <a:endParaRPr lang="en-US" sz="2000" spc="300" dirty="0" smtClean="0">
              <a:solidFill>
                <a:schemeClr val="bg1"/>
              </a:solidFill>
              <a:latin typeface="+mj-lt"/>
            </a:endParaRPr>
          </a:p>
          <a:p>
            <a:pPr marL="342900" indent="-342900">
              <a:buFont typeface="Arial" panose="020B0604020202020204" pitchFamily="34" charset="0"/>
              <a:buChar char="•"/>
            </a:pPr>
            <a:endParaRPr lang="en-US" sz="2000" spc="300" dirty="0" smtClean="0">
              <a:solidFill>
                <a:schemeClr val="bg1"/>
              </a:solidFill>
              <a:latin typeface="+mj-lt"/>
            </a:endParaRPr>
          </a:p>
          <a:p>
            <a:pPr marL="342900" indent="-342900">
              <a:buFont typeface="Arial" panose="020B0604020202020204" pitchFamily="34" charset="0"/>
              <a:buChar char="•"/>
            </a:pPr>
            <a:endParaRPr lang="en-US" sz="2000" spc="300" dirty="0">
              <a:solidFill>
                <a:schemeClr val="bg1"/>
              </a:solidFill>
              <a:latin typeface="+mj-lt"/>
            </a:endParaRPr>
          </a:p>
        </p:txBody>
      </p:sp>
    </p:spTree>
    <p:extLst>
      <p:ext uri="{BB962C8B-B14F-4D97-AF65-F5344CB8AC3E}">
        <p14:creationId xmlns:p14="http://schemas.microsoft.com/office/powerpoint/2010/main" val="1118070690"/>
      </p:ext>
    </p:extLst>
  </p:cSld>
  <p:clrMapOvr>
    <a:masterClrMapping/>
  </p:clrMapOvr>
  <p:transition spd="slow">
    <p:wip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extBox 3"/>
          <p:cNvSpPr txBox="1"/>
          <p:nvPr/>
        </p:nvSpPr>
        <p:spPr>
          <a:xfrm>
            <a:off x="1083274" y="751759"/>
            <a:ext cx="9274671" cy="830997"/>
          </a:xfrm>
          <a:prstGeom prst="rect">
            <a:avLst/>
          </a:prstGeom>
          <a:noFill/>
        </p:spPr>
        <p:txBody>
          <a:bodyPr wrap="square" rtlCol="0">
            <a:spAutoFit/>
          </a:bodyPr>
          <a:lstStyle/>
          <a:p>
            <a:r>
              <a:rPr lang="en-US" sz="4800" b="1" i="1" dirty="0">
                <a:solidFill>
                  <a:schemeClr val="bg1"/>
                </a:solidFill>
              </a:rPr>
              <a:t>How</a:t>
            </a:r>
            <a:r>
              <a:rPr lang="en-US" sz="4800" b="1" dirty="0">
                <a:solidFill>
                  <a:schemeClr val="bg1"/>
                </a:solidFill>
              </a:rPr>
              <a:t> do you hire a Technical Artist?</a:t>
            </a:r>
            <a:endParaRPr lang="ru-RU" sz="4800" b="1" dirty="0">
              <a:solidFill>
                <a:schemeClr val="bg1"/>
              </a:solidFill>
            </a:endParaRPr>
          </a:p>
        </p:txBody>
      </p:sp>
      <p:sp>
        <p:nvSpPr>
          <p:cNvPr id="17" name="Rectangle 16">
            <a:extLst>
              <a:ext uri="{FF2B5EF4-FFF2-40B4-BE49-F238E27FC236}">
                <a16:creationId xmlns:a16="http://schemas.microsoft.com/office/drawing/2014/main" id="{723C8B38-9EF2-DF49-85B6-09C7D55464A2}"/>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sp>
        <p:nvSpPr>
          <p:cNvPr id="16" name="TextBox 15"/>
          <p:cNvSpPr txBox="1"/>
          <p:nvPr/>
        </p:nvSpPr>
        <p:spPr>
          <a:xfrm>
            <a:off x="1083274" y="1693369"/>
            <a:ext cx="9123655" cy="5632311"/>
          </a:xfrm>
          <a:prstGeom prst="rect">
            <a:avLst/>
          </a:prstGeom>
          <a:noFill/>
        </p:spPr>
        <p:txBody>
          <a:bodyPr wrap="square" rtlCol="0">
            <a:spAutoFit/>
          </a:bodyPr>
          <a:lstStyle/>
          <a:p>
            <a:pPr marL="342900" indent="-342900">
              <a:buFont typeface="Arial" panose="020B0604020202020204" pitchFamily="34" charset="0"/>
              <a:buChar char="•"/>
            </a:pPr>
            <a:r>
              <a:rPr lang="en-US" sz="2000" spc="300" dirty="0" smtClean="0">
                <a:solidFill>
                  <a:schemeClr val="bg1"/>
                </a:solidFill>
                <a:latin typeface="+mj-lt"/>
              </a:rPr>
              <a:t>Look at the portfolio!</a:t>
            </a:r>
          </a:p>
          <a:p>
            <a:pPr marL="800100" lvl="1" indent="-342900">
              <a:buFont typeface="Arial" panose="020B0604020202020204" pitchFamily="34" charset="0"/>
              <a:buChar char="•"/>
            </a:pPr>
            <a:r>
              <a:rPr lang="en-US" sz="2000" spc="300" dirty="0" smtClean="0">
                <a:solidFill>
                  <a:schemeClr val="bg1"/>
                </a:solidFill>
                <a:latin typeface="+mj-lt"/>
              </a:rPr>
              <a:t>Look for experience being a multiplier – automation, pipeline streamlining, procedural content creation</a:t>
            </a:r>
          </a:p>
          <a:p>
            <a:pPr marL="800100" lvl="1" indent="-342900">
              <a:buFont typeface="Arial" panose="020B0604020202020204" pitchFamily="34" charset="0"/>
              <a:buChar char="•"/>
            </a:pPr>
            <a:r>
              <a:rPr lang="en-US" sz="2000" spc="300" dirty="0" smtClean="0">
                <a:solidFill>
                  <a:schemeClr val="bg1"/>
                </a:solidFill>
                <a:latin typeface="+mj-lt"/>
              </a:rPr>
              <a:t>Experience supporting artists – collaboration, leadership, tailored tool development</a:t>
            </a:r>
          </a:p>
          <a:p>
            <a:pPr marL="800100" lvl="1" indent="-342900">
              <a:buFont typeface="Arial" panose="020B0604020202020204" pitchFamily="34" charset="0"/>
              <a:buChar char="•"/>
            </a:pPr>
            <a:r>
              <a:rPr lang="en-US" sz="2000" spc="300" dirty="0" smtClean="0">
                <a:solidFill>
                  <a:schemeClr val="bg1"/>
                </a:solidFill>
                <a:latin typeface="+mj-lt"/>
              </a:rPr>
              <a:t>Look for a unique project – innovation</a:t>
            </a:r>
          </a:p>
          <a:p>
            <a:pPr marL="800100" lvl="1" indent="-342900">
              <a:buFont typeface="Arial" panose="020B0604020202020204" pitchFamily="34" charset="0"/>
              <a:buChar char="•"/>
            </a:pPr>
            <a:r>
              <a:rPr lang="en-US" sz="2000" spc="300" dirty="0" smtClean="0">
                <a:solidFill>
                  <a:schemeClr val="bg1"/>
                </a:solidFill>
                <a:latin typeface="+mj-lt"/>
              </a:rPr>
              <a:t>Look for side projects and hobbies</a:t>
            </a:r>
          </a:p>
          <a:p>
            <a:endParaRPr lang="en-US" sz="2000" spc="300" dirty="0">
              <a:solidFill>
                <a:schemeClr val="bg1"/>
              </a:solidFill>
              <a:latin typeface="+mj-lt"/>
            </a:endParaRPr>
          </a:p>
          <a:p>
            <a:pPr marL="342900" indent="-342900">
              <a:buFont typeface="Arial" panose="020B0604020202020204" pitchFamily="34" charset="0"/>
              <a:buChar char="•"/>
            </a:pPr>
            <a:r>
              <a:rPr lang="en-US" sz="2000" spc="300" dirty="0" smtClean="0">
                <a:solidFill>
                  <a:schemeClr val="bg1"/>
                </a:solidFill>
                <a:latin typeface="+mj-lt"/>
              </a:rPr>
              <a:t>Does their personal mission fit what you are looking for?</a:t>
            </a:r>
          </a:p>
          <a:p>
            <a:pPr marL="800100" lvl="1" indent="-342900">
              <a:buFont typeface="Arial" panose="020B0604020202020204" pitchFamily="34" charset="0"/>
              <a:buChar char="•"/>
            </a:pPr>
            <a:r>
              <a:rPr lang="en-US" sz="2000" spc="300" dirty="0" smtClean="0">
                <a:solidFill>
                  <a:schemeClr val="bg1"/>
                </a:solidFill>
                <a:latin typeface="+mj-lt"/>
              </a:rPr>
              <a:t>Do their interests align with the role?</a:t>
            </a:r>
          </a:p>
          <a:p>
            <a:pPr marL="800100" lvl="1" indent="-342900">
              <a:buFont typeface="Arial" panose="020B0604020202020204" pitchFamily="34" charset="0"/>
              <a:buChar char="•"/>
            </a:pPr>
            <a:r>
              <a:rPr lang="en-US" sz="2000" spc="300" dirty="0" smtClean="0">
                <a:solidFill>
                  <a:schemeClr val="bg1"/>
                </a:solidFill>
                <a:latin typeface="+mj-lt"/>
              </a:rPr>
              <a:t>Does their past work cover or extend to the requirements of this role, if not, are they interested and able to grow into the requirements?</a:t>
            </a:r>
          </a:p>
          <a:p>
            <a:pPr marL="800100" lvl="1" indent="-342900">
              <a:buFont typeface="Arial" panose="020B0604020202020204" pitchFamily="34" charset="0"/>
              <a:buChar char="•"/>
            </a:pPr>
            <a:r>
              <a:rPr lang="en-US" sz="2000" spc="300" dirty="0" smtClean="0">
                <a:solidFill>
                  <a:schemeClr val="bg1"/>
                </a:solidFill>
                <a:latin typeface="+mj-lt"/>
              </a:rPr>
              <a:t>It can be difficult to find a Technical Artist with experience doing exactly what you need for this role</a:t>
            </a:r>
            <a:endParaRPr lang="en-US" sz="2000" spc="300" dirty="0">
              <a:solidFill>
                <a:schemeClr val="bg1"/>
              </a:solidFill>
              <a:latin typeface="+mj-lt"/>
            </a:endParaRPr>
          </a:p>
          <a:p>
            <a:pPr marL="342900" indent="-342900">
              <a:buFont typeface="Arial" panose="020B0604020202020204" pitchFamily="34" charset="0"/>
              <a:buChar char="•"/>
            </a:pPr>
            <a:endParaRPr lang="en-US" sz="2000" spc="300" dirty="0" smtClean="0">
              <a:solidFill>
                <a:schemeClr val="bg1"/>
              </a:solidFill>
              <a:latin typeface="+mj-lt"/>
            </a:endParaRPr>
          </a:p>
          <a:p>
            <a:pPr marL="342900" indent="-342900">
              <a:buFont typeface="Arial" panose="020B0604020202020204" pitchFamily="34" charset="0"/>
              <a:buChar char="•"/>
            </a:pPr>
            <a:endParaRPr lang="en-US" sz="2000" spc="300" dirty="0" smtClean="0">
              <a:solidFill>
                <a:schemeClr val="bg1"/>
              </a:solidFill>
              <a:latin typeface="+mj-lt"/>
            </a:endParaRPr>
          </a:p>
          <a:p>
            <a:pPr marL="342900" indent="-342900">
              <a:buFont typeface="Arial" panose="020B0604020202020204" pitchFamily="34" charset="0"/>
              <a:buChar char="•"/>
            </a:pPr>
            <a:endParaRPr lang="en-US" sz="2000" spc="300" dirty="0">
              <a:solidFill>
                <a:schemeClr val="bg1"/>
              </a:solidFill>
              <a:latin typeface="+mj-lt"/>
            </a:endParaRPr>
          </a:p>
        </p:txBody>
      </p:sp>
      <p:pic>
        <p:nvPicPr>
          <p:cNvPr id="5122" name="Picture 2" descr="Image result for unicorn drawing"/>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5781205" y="365468"/>
            <a:ext cx="5539613" cy="6117365"/>
          </a:xfrm>
          <a:prstGeom prst="rect">
            <a:avLst/>
          </a:prstGeom>
          <a:noFill/>
        </p:spPr>
      </p:pic>
    </p:spTree>
    <p:extLst>
      <p:ext uri="{BB962C8B-B14F-4D97-AF65-F5344CB8AC3E}">
        <p14:creationId xmlns:p14="http://schemas.microsoft.com/office/powerpoint/2010/main" val="838093994"/>
      </p:ext>
    </p:extLst>
  </p:cSld>
  <p:clrMapOvr>
    <a:masterClrMapping/>
  </p:clrMapOvr>
  <p:transition spd="slow">
    <p:wip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8CA2774-FFD8-0146-85C5-AC0E28268D10}"/>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pic>
        <p:nvPicPr>
          <p:cNvPr id="4" name="Picture 3">
            <a:extLst>
              <a:ext uri="{FF2B5EF4-FFF2-40B4-BE49-F238E27FC236}">
                <a16:creationId xmlns:a16="http://schemas.microsoft.com/office/drawing/2014/main" id="{CA0152F2-CAA0-4A42-8F08-0530ACA4A9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2737685" y="1223085"/>
            <a:ext cx="101600" cy="3240965"/>
          </a:xfrm>
          <a:prstGeom prst="rect">
            <a:avLst/>
          </a:prstGeom>
        </p:spPr>
      </p:pic>
      <p:sp>
        <p:nvSpPr>
          <p:cNvPr id="5" name="TextBox 4"/>
          <p:cNvSpPr txBox="1"/>
          <p:nvPr/>
        </p:nvSpPr>
        <p:spPr>
          <a:xfrm>
            <a:off x="1168002" y="1223107"/>
            <a:ext cx="10219957" cy="1569660"/>
          </a:xfrm>
          <a:prstGeom prst="rect">
            <a:avLst/>
          </a:prstGeom>
          <a:noFill/>
        </p:spPr>
        <p:txBody>
          <a:bodyPr wrap="square" rtlCol="0">
            <a:spAutoFit/>
          </a:bodyPr>
          <a:lstStyle/>
          <a:p>
            <a:r>
              <a:rPr lang="en-US" sz="4800" b="1" i="1" dirty="0" smtClean="0">
                <a:solidFill>
                  <a:schemeClr val="bg1"/>
                </a:solidFill>
              </a:rPr>
              <a:t>How</a:t>
            </a:r>
            <a:r>
              <a:rPr lang="en-US" sz="4800" b="1" dirty="0" smtClean="0">
                <a:solidFill>
                  <a:schemeClr val="bg1"/>
                </a:solidFill>
              </a:rPr>
              <a:t> to increase the amount of Technical Artists?</a:t>
            </a:r>
            <a:endParaRPr lang="ru-RU" sz="4800" b="1" dirty="0">
              <a:solidFill>
                <a:schemeClr val="bg1"/>
              </a:solidFill>
            </a:endParaRPr>
          </a:p>
        </p:txBody>
      </p:sp>
    </p:spTree>
    <p:extLst>
      <p:ext uri="{BB962C8B-B14F-4D97-AF65-F5344CB8AC3E}">
        <p14:creationId xmlns:p14="http://schemas.microsoft.com/office/powerpoint/2010/main" val="289039803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795473" y="4353513"/>
            <a:ext cx="1949384" cy="1200329"/>
          </a:xfrm>
          <a:prstGeom prst="rect">
            <a:avLst/>
          </a:prstGeom>
          <a:noFill/>
        </p:spPr>
        <p:txBody>
          <a:bodyPr wrap="square" rtlCol="0">
            <a:spAutoFit/>
          </a:bodyPr>
          <a:lstStyle/>
          <a:p>
            <a:r>
              <a:rPr lang="en-US" sz="7200" b="1" spc="600" dirty="0" smtClean="0">
                <a:solidFill>
                  <a:schemeClr val="bg1"/>
                </a:solidFill>
              </a:rPr>
              <a:t>A</a:t>
            </a:r>
            <a:endParaRPr lang="ru-RU" sz="7200" b="1" spc="600" dirty="0">
              <a:solidFill>
                <a:schemeClr val="bg1"/>
              </a:solidFill>
            </a:endParaRPr>
          </a:p>
        </p:txBody>
      </p:sp>
      <p:sp>
        <p:nvSpPr>
          <p:cNvPr id="6" name="TextBox 5"/>
          <p:cNvSpPr txBox="1"/>
          <p:nvPr/>
        </p:nvSpPr>
        <p:spPr>
          <a:xfrm>
            <a:off x="3454380" y="4353514"/>
            <a:ext cx="1119878" cy="1200329"/>
          </a:xfrm>
          <a:prstGeom prst="rect">
            <a:avLst/>
          </a:prstGeom>
          <a:noFill/>
        </p:spPr>
        <p:txBody>
          <a:bodyPr wrap="square" rtlCol="0">
            <a:spAutoFit/>
          </a:bodyPr>
          <a:lstStyle/>
          <a:p>
            <a:r>
              <a:rPr lang="en-US" sz="7200" b="1" spc="600" dirty="0" smtClean="0">
                <a:solidFill>
                  <a:schemeClr val="bg1"/>
                </a:solidFill>
              </a:rPr>
              <a:t>M</a:t>
            </a:r>
            <a:endParaRPr lang="ru-RU" sz="7200" b="1" spc="600" dirty="0">
              <a:solidFill>
                <a:schemeClr val="bg1"/>
              </a:solidFill>
            </a:endParaRPr>
          </a:p>
        </p:txBody>
      </p:sp>
      <p:sp>
        <p:nvSpPr>
          <p:cNvPr id="17" name="Rectangle 16">
            <a:extLst>
              <a:ext uri="{FF2B5EF4-FFF2-40B4-BE49-F238E27FC236}">
                <a16:creationId xmlns:a16="http://schemas.microsoft.com/office/drawing/2014/main" id="{723C8B38-9EF2-DF49-85B6-09C7D55464A2}"/>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sp>
        <p:nvSpPr>
          <p:cNvPr id="7" name="TextBox 6"/>
          <p:cNvSpPr txBox="1"/>
          <p:nvPr/>
        </p:nvSpPr>
        <p:spPr>
          <a:xfrm>
            <a:off x="1235675" y="4353515"/>
            <a:ext cx="1949384" cy="1200329"/>
          </a:xfrm>
          <a:prstGeom prst="rect">
            <a:avLst/>
          </a:prstGeom>
          <a:noFill/>
        </p:spPr>
        <p:txBody>
          <a:bodyPr wrap="square" rtlCol="0">
            <a:spAutoFit/>
          </a:bodyPr>
          <a:lstStyle/>
          <a:p>
            <a:r>
              <a:rPr lang="en-US" sz="7200" b="1" spc="600" dirty="0" smtClean="0">
                <a:solidFill>
                  <a:schemeClr val="bg1"/>
                </a:solidFill>
              </a:rPr>
              <a:t>STE</a:t>
            </a:r>
            <a:endParaRPr lang="ru-RU" sz="7200" b="1" spc="600" dirty="0">
              <a:solidFill>
                <a:schemeClr val="bg1"/>
              </a:solidFill>
            </a:endParaRPr>
          </a:p>
        </p:txBody>
      </p:sp>
      <p:sp>
        <p:nvSpPr>
          <p:cNvPr id="9" name="Rectangle 8"/>
          <p:cNvSpPr/>
          <p:nvPr/>
        </p:nvSpPr>
        <p:spPr>
          <a:xfrm>
            <a:off x="1235675" y="2503042"/>
            <a:ext cx="8563954" cy="1323439"/>
          </a:xfrm>
          <a:prstGeom prst="rect">
            <a:avLst/>
          </a:prstGeom>
        </p:spPr>
        <p:txBody>
          <a:bodyPr wrap="square">
            <a:spAutoFit/>
          </a:bodyPr>
          <a:lstStyle/>
          <a:p>
            <a:r>
              <a:rPr lang="en-US" sz="4000" spc="300" dirty="0" smtClean="0">
                <a:solidFill>
                  <a:schemeClr val="bg1"/>
                </a:solidFill>
              </a:rPr>
              <a:t>Integration of </a:t>
            </a:r>
            <a:r>
              <a:rPr lang="en-US" sz="4000" spc="300" dirty="0">
                <a:solidFill>
                  <a:schemeClr val="bg1"/>
                </a:solidFill>
              </a:rPr>
              <a:t>art and technology in </a:t>
            </a:r>
            <a:r>
              <a:rPr lang="en-US" sz="4000" spc="300" dirty="0" smtClean="0">
                <a:solidFill>
                  <a:schemeClr val="bg1"/>
                </a:solidFill>
              </a:rPr>
              <a:t>education must increase!</a:t>
            </a:r>
          </a:p>
        </p:txBody>
      </p:sp>
    </p:spTree>
    <p:extLst>
      <p:ext uri="{BB962C8B-B14F-4D97-AF65-F5344CB8AC3E}">
        <p14:creationId xmlns:p14="http://schemas.microsoft.com/office/powerpoint/2010/main" val="3569838583"/>
      </p:ext>
    </p:extLst>
  </p:cSld>
  <p:clrMapOvr>
    <a:masterClrMapping/>
  </p:clrMapOvr>
  <p:transition spd="slow">
    <p:wip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83274" y="751759"/>
            <a:ext cx="9274671" cy="830997"/>
          </a:xfrm>
          <a:prstGeom prst="rect">
            <a:avLst/>
          </a:prstGeom>
          <a:noFill/>
        </p:spPr>
        <p:txBody>
          <a:bodyPr wrap="square" rtlCol="0">
            <a:spAutoFit/>
          </a:bodyPr>
          <a:lstStyle/>
          <a:p>
            <a:r>
              <a:rPr lang="en-US" sz="4800" b="1" dirty="0">
                <a:solidFill>
                  <a:schemeClr val="bg1"/>
                </a:solidFill>
              </a:rPr>
              <a:t>Looking to the </a:t>
            </a:r>
            <a:r>
              <a:rPr lang="en-US" sz="4800" b="1" dirty="0" smtClean="0">
                <a:solidFill>
                  <a:schemeClr val="bg1"/>
                </a:solidFill>
              </a:rPr>
              <a:t>future</a:t>
            </a:r>
            <a:endParaRPr lang="ru-RU" sz="4800" b="1" dirty="0">
              <a:solidFill>
                <a:schemeClr val="bg1"/>
              </a:solidFill>
            </a:endParaRPr>
          </a:p>
        </p:txBody>
      </p:sp>
      <p:sp>
        <p:nvSpPr>
          <p:cNvPr id="17" name="Rectangle 16">
            <a:extLst>
              <a:ext uri="{FF2B5EF4-FFF2-40B4-BE49-F238E27FC236}">
                <a16:creationId xmlns:a16="http://schemas.microsoft.com/office/drawing/2014/main" id="{723C8B38-9EF2-DF49-85B6-09C7D55464A2}"/>
              </a:ext>
            </a:extLst>
          </p:cNvPr>
          <p:cNvSpPr/>
          <p:nvPr/>
        </p:nvSpPr>
        <p:spPr>
          <a:xfrm>
            <a:off x="10954530" y="6298167"/>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sp>
        <p:nvSpPr>
          <p:cNvPr id="16" name="TextBox 15"/>
          <p:cNvSpPr txBox="1"/>
          <p:nvPr/>
        </p:nvSpPr>
        <p:spPr>
          <a:xfrm>
            <a:off x="1083274" y="1898742"/>
            <a:ext cx="9123655" cy="2862322"/>
          </a:xfrm>
          <a:prstGeom prst="rect">
            <a:avLst/>
          </a:prstGeom>
          <a:noFill/>
        </p:spPr>
        <p:txBody>
          <a:bodyPr wrap="square" rtlCol="0">
            <a:spAutoFit/>
          </a:bodyPr>
          <a:lstStyle/>
          <a:p>
            <a:pPr marL="342900" indent="-342900">
              <a:buFont typeface="Arial" panose="020B0604020202020204" pitchFamily="34" charset="0"/>
              <a:buChar char="•"/>
            </a:pPr>
            <a:r>
              <a:rPr lang="en-US" sz="2000" spc="300" dirty="0" smtClean="0">
                <a:solidFill>
                  <a:schemeClr val="bg1"/>
                </a:solidFill>
                <a:latin typeface="+mj-lt"/>
              </a:rPr>
              <a:t>Increased </a:t>
            </a:r>
            <a:r>
              <a:rPr lang="en-US" sz="2000" spc="300" dirty="0">
                <a:solidFill>
                  <a:schemeClr val="bg1"/>
                </a:solidFill>
                <a:latin typeface="+mj-lt"/>
              </a:rPr>
              <a:t>importance improving </a:t>
            </a:r>
            <a:r>
              <a:rPr lang="en-US" sz="2000" spc="300" dirty="0" smtClean="0">
                <a:solidFill>
                  <a:schemeClr val="bg1"/>
                </a:solidFill>
                <a:latin typeface="+mj-lt"/>
              </a:rPr>
              <a:t>content creation workflows </a:t>
            </a:r>
            <a:r>
              <a:rPr lang="en-US" sz="2000" spc="300" dirty="0">
                <a:solidFill>
                  <a:schemeClr val="bg1"/>
                </a:solidFill>
                <a:latin typeface="+mj-lt"/>
              </a:rPr>
              <a:t>as more and more digital media moves to </a:t>
            </a:r>
            <a:r>
              <a:rPr lang="en-US" sz="2000" spc="300" dirty="0" smtClean="0">
                <a:solidFill>
                  <a:schemeClr val="bg1"/>
                </a:solidFill>
                <a:latin typeface="+mj-lt"/>
              </a:rPr>
              <a:t>3D</a:t>
            </a:r>
          </a:p>
          <a:p>
            <a:pPr marL="342900" indent="-342900">
              <a:buFont typeface="Arial" panose="020B0604020202020204" pitchFamily="34" charset="0"/>
              <a:buChar char="•"/>
            </a:pPr>
            <a:endParaRPr lang="en-US" sz="2000" spc="300" dirty="0" smtClean="0">
              <a:solidFill>
                <a:schemeClr val="bg1"/>
              </a:solidFill>
              <a:latin typeface="+mj-lt"/>
            </a:endParaRPr>
          </a:p>
          <a:p>
            <a:pPr marL="342900" indent="-342900">
              <a:buFont typeface="Arial" panose="020B0604020202020204" pitchFamily="34" charset="0"/>
              <a:buChar char="•"/>
            </a:pPr>
            <a:r>
              <a:rPr lang="en-US" sz="2000" spc="300" dirty="0" smtClean="0">
                <a:solidFill>
                  <a:schemeClr val="bg1"/>
                </a:solidFill>
                <a:latin typeface="+mj-lt"/>
              </a:rPr>
              <a:t>Interdisciplinary fields are going to grow</a:t>
            </a:r>
          </a:p>
          <a:p>
            <a:pPr marL="342900" indent="-342900">
              <a:buFont typeface="Arial" panose="020B0604020202020204" pitchFamily="34" charset="0"/>
              <a:buChar char="•"/>
            </a:pPr>
            <a:endParaRPr lang="en-US" sz="2000" spc="300" dirty="0" smtClean="0">
              <a:solidFill>
                <a:schemeClr val="bg1"/>
              </a:solidFill>
              <a:latin typeface="+mj-lt"/>
            </a:endParaRPr>
          </a:p>
          <a:p>
            <a:pPr marL="342900" indent="-342900">
              <a:buFont typeface="Arial" panose="020B0604020202020204" pitchFamily="34" charset="0"/>
              <a:buChar char="•"/>
            </a:pPr>
            <a:r>
              <a:rPr lang="en-US" sz="2000" spc="300" dirty="0" smtClean="0">
                <a:solidFill>
                  <a:schemeClr val="bg1"/>
                </a:solidFill>
                <a:latin typeface="+mj-lt"/>
              </a:rPr>
              <a:t>Increased diversity of roles in software development</a:t>
            </a:r>
          </a:p>
          <a:p>
            <a:pPr marL="342900" indent="-342900">
              <a:buFont typeface="Arial" panose="020B0604020202020204" pitchFamily="34" charset="0"/>
              <a:buChar char="•"/>
            </a:pPr>
            <a:endParaRPr lang="en-US" sz="2000" spc="300" dirty="0">
              <a:solidFill>
                <a:schemeClr val="bg1"/>
              </a:solidFill>
              <a:latin typeface="+mj-lt"/>
            </a:endParaRPr>
          </a:p>
          <a:p>
            <a:pPr marL="342900" indent="-342900">
              <a:buFont typeface="Arial" panose="020B0604020202020204" pitchFamily="34" charset="0"/>
              <a:buChar char="•"/>
            </a:pPr>
            <a:r>
              <a:rPr lang="en-US" sz="2000" spc="300" dirty="0" smtClean="0">
                <a:solidFill>
                  <a:schemeClr val="bg1"/>
                </a:solidFill>
                <a:latin typeface="+mj-lt"/>
              </a:rPr>
              <a:t>TECHNICAL ARTISTS EVERYWHERE! :)</a:t>
            </a:r>
          </a:p>
          <a:p>
            <a:endParaRPr lang="en-US" sz="2000" spc="300" dirty="0" smtClean="0">
              <a:solidFill>
                <a:schemeClr val="bg1"/>
              </a:solidFill>
              <a:latin typeface="+mj-lt"/>
            </a:endParaRPr>
          </a:p>
        </p:txBody>
      </p:sp>
    </p:spTree>
    <p:extLst>
      <p:ext uri="{BB962C8B-B14F-4D97-AF65-F5344CB8AC3E}">
        <p14:creationId xmlns:p14="http://schemas.microsoft.com/office/powerpoint/2010/main" val="94523668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65101" y="1714472"/>
            <a:ext cx="6090522" cy="3477875"/>
          </a:xfrm>
          <a:prstGeom prst="rect">
            <a:avLst/>
          </a:prstGeom>
          <a:noFill/>
        </p:spPr>
        <p:txBody>
          <a:bodyPr wrap="square" rtlCol="0">
            <a:spAutoFit/>
          </a:bodyPr>
          <a:lstStyle/>
          <a:p>
            <a:pPr algn="ctr"/>
            <a:r>
              <a:rPr lang="en-US" sz="4400" b="1" dirty="0">
                <a:solidFill>
                  <a:schemeClr val="bg1"/>
                </a:solidFill>
              </a:rPr>
              <a:t>Please remember to complete the session survey in the mobile app.</a:t>
            </a:r>
          </a:p>
          <a:p>
            <a:pPr algn="ctr"/>
            <a:endParaRPr lang="en-US" sz="4400" b="1" dirty="0">
              <a:solidFill>
                <a:schemeClr val="bg1"/>
              </a:solidFill>
              <a:latin typeface="+mj-lt"/>
            </a:endParaRPr>
          </a:p>
          <a:p>
            <a:pPr algn="ctr"/>
            <a:r>
              <a:rPr lang="en-US" sz="4400" b="1" dirty="0">
                <a:solidFill>
                  <a:schemeClr val="bg1"/>
                </a:solidFill>
                <a:latin typeface="+mj-lt"/>
              </a:rPr>
              <a:t>THANK </a:t>
            </a:r>
            <a:r>
              <a:rPr lang="en-US" sz="4400" b="1" dirty="0" smtClean="0">
                <a:solidFill>
                  <a:schemeClr val="bg1"/>
                </a:solidFill>
                <a:latin typeface="+mj-lt"/>
              </a:rPr>
              <a:t>YOU!</a:t>
            </a:r>
            <a:endParaRPr lang="en-US" sz="4400" b="1" dirty="0">
              <a:solidFill>
                <a:schemeClr val="bg1"/>
              </a:solidFill>
              <a:latin typeface="+mj-lt"/>
            </a:endParaRPr>
          </a:p>
        </p:txBody>
      </p:sp>
      <p:pic>
        <p:nvPicPr>
          <p:cNvPr id="7" name="Picture 6">
            <a:extLst>
              <a:ext uri="{FF2B5EF4-FFF2-40B4-BE49-F238E27FC236}">
                <a16:creationId xmlns:a16="http://schemas.microsoft.com/office/drawing/2014/main" id="{86FC42E7-F82A-2E47-AE8F-A54EAA19EC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5623" y="1094638"/>
            <a:ext cx="142143" cy="4534264"/>
          </a:xfrm>
          <a:prstGeom prst="rect">
            <a:avLst/>
          </a:prstGeom>
        </p:spPr>
      </p:pic>
      <p:pic>
        <p:nvPicPr>
          <p:cNvPr id="17" name="Picture 16">
            <a:extLst>
              <a:ext uri="{FF2B5EF4-FFF2-40B4-BE49-F238E27FC236}">
                <a16:creationId xmlns:a16="http://schemas.microsoft.com/office/drawing/2014/main" id="{B502E18A-2F6D-7141-A7F2-75811357331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652386" y="4116639"/>
            <a:ext cx="596772" cy="596772"/>
          </a:xfrm>
          <a:prstGeom prst="rect">
            <a:avLst/>
          </a:prstGeom>
        </p:spPr>
      </p:pic>
      <p:sp>
        <p:nvSpPr>
          <p:cNvPr id="11" name="Rectangle 10">
            <a:extLst>
              <a:ext uri="{FF2B5EF4-FFF2-40B4-BE49-F238E27FC236}">
                <a16:creationId xmlns:a16="http://schemas.microsoft.com/office/drawing/2014/main" id="{8A992AA2-3BD7-8A46-9880-D15559C2AF14}"/>
              </a:ext>
            </a:extLst>
          </p:cNvPr>
          <p:cNvSpPr/>
          <p:nvPr/>
        </p:nvSpPr>
        <p:spPr>
          <a:xfrm>
            <a:off x="10479879" y="6236174"/>
            <a:ext cx="949299" cy="369332"/>
          </a:xfrm>
          <a:prstGeom prst="rect">
            <a:avLst/>
          </a:prstGeom>
        </p:spPr>
        <p:txBody>
          <a:bodyPr wrap="none">
            <a:spAutoFit/>
          </a:bodyPr>
          <a:lstStyle/>
          <a:p>
            <a:r>
              <a:rPr lang="en-US" b="1" dirty="0">
                <a:solidFill>
                  <a:schemeClr val="bg1"/>
                </a:solidFill>
              </a:rPr>
              <a:t>#GHC19</a:t>
            </a:r>
            <a:endParaRPr lang="en-US" b="1" dirty="0">
              <a:solidFill>
                <a:schemeClr val="bg1"/>
              </a:solidFill>
              <a:latin typeface="+mj-lt"/>
            </a:endParaRPr>
          </a:p>
        </p:txBody>
      </p:sp>
      <p:pic>
        <p:nvPicPr>
          <p:cNvPr id="9" name="Picture 8">
            <a:extLst>
              <a:ext uri="{FF2B5EF4-FFF2-40B4-BE49-F238E27FC236}">
                <a16:creationId xmlns:a16="http://schemas.microsoft.com/office/drawing/2014/main" id="{517844C6-B550-BF4C-A41B-D7A34271C98D}"/>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9941260" y="5155460"/>
            <a:ext cx="2026539" cy="946883"/>
          </a:xfrm>
          <a:prstGeom prst="rect">
            <a:avLst/>
          </a:prstGeom>
        </p:spPr>
      </p:pic>
      <p:sp>
        <p:nvSpPr>
          <p:cNvPr id="2" name="Rectangle 1"/>
          <p:cNvSpPr/>
          <p:nvPr/>
        </p:nvSpPr>
        <p:spPr>
          <a:xfrm>
            <a:off x="7374091" y="2196277"/>
            <a:ext cx="3056222" cy="400110"/>
          </a:xfrm>
          <a:prstGeom prst="rect">
            <a:avLst/>
          </a:prstGeom>
        </p:spPr>
        <p:txBody>
          <a:bodyPr wrap="none">
            <a:spAutoFit/>
          </a:bodyPr>
          <a:lstStyle/>
          <a:p>
            <a:pPr algn="ctr"/>
            <a:r>
              <a:rPr lang="en-US" sz="2000" b="1" dirty="0" smtClean="0">
                <a:solidFill>
                  <a:schemeClr val="bg1"/>
                </a:solidFill>
              </a:rPr>
              <a:t>natalieburke@natbird.com</a:t>
            </a:r>
            <a:endParaRPr lang="ru-RU" sz="2000" b="1" spc="300" dirty="0">
              <a:solidFill>
                <a:schemeClr val="bg1"/>
              </a:solidFill>
            </a:endParaRPr>
          </a:p>
        </p:txBody>
      </p:sp>
      <p:pic>
        <p:nvPicPr>
          <p:cNvPr id="16386" name="Picture 2" descr="Image result for mail icon"/>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6630617" y="2076177"/>
            <a:ext cx="640310" cy="64031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7454319" y="4230359"/>
            <a:ext cx="4513480" cy="400110"/>
          </a:xfrm>
          <a:prstGeom prst="rect">
            <a:avLst/>
          </a:prstGeom>
        </p:spPr>
        <p:txBody>
          <a:bodyPr wrap="none">
            <a:spAutoFit/>
          </a:bodyPr>
          <a:lstStyle/>
          <a:p>
            <a:r>
              <a:rPr lang="en-US" sz="2000" b="1" dirty="0">
                <a:solidFill>
                  <a:schemeClr val="bg1"/>
                </a:solidFill>
              </a:rPr>
              <a:t>linkedin.com/in/natalie-burke-87340330</a:t>
            </a:r>
          </a:p>
        </p:txBody>
      </p:sp>
      <p:pic>
        <p:nvPicPr>
          <p:cNvPr id="16388" name="Picture 4" descr="Image result for link symbol"/>
          <p:cNvPicPr>
            <a:picLocks noChangeAspect="1" noChangeArrowheads="1"/>
          </p:cNvPicPr>
          <p:nvPr/>
        </p:nvPicPr>
        <p:blipFill>
          <a:blip r:embed="rId7" cstate="hq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6200000" flipV="1">
            <a:off x="6652386" y="3136757"/>
            <a:ext cx="596772" cy="596772"/>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7469548" y="3235087"/>
            <a:ext cx="1482714" cy="400110"/>
          </a:xfrm>
          <a:prstGeom prst="rect">
            <a:avLst/>
          </a:prstGeom>
        </p:spPr>
        <p:txBody>
          <a:bodyPr wrap="none">
            <a:spAutoFit/>
          </a:bodyPr>
          <a:lstStyle/>
          <a:p>
            <a:pPr algn="ctr"/>
            <a:r>
              <a:rPr lang="en-US" sz="2000" b="1" dirty="0">
                <a:solidFill>
                  <a:schemeClr val="bg1"/>
                </a:solidFill>
              </a:rPr>
              <a:t>n</a:t>
            </a:r>
            <a:r>
              <a:rPr lang="en-US" sz="2000" b="1" dirty="0" smtClean="0">
                <a:solidFill>
                  <a:schemeClr val="bg1"/>
                </a:solidFill>
              </a:rPr>
              <a:t>atbird.com</a:t>
            </a:r>
            <a:endParaRPr lang="ru-RU" sz="2000" b="1" spc="300" dirty="0">
              <a:solidFill>
                <a:schemeClr val="bg1"/>
              </a:solidFill>
            </a:endParaRPr>
          </a:p>
        </p:txBody>
      </p:sp>
    </p:spTree>
    <p:extLst>
      <p:ext uri="{BB962C8B-B14F-4D97-AF65-F5344CB8AC3E}">
        <p14:creationId xmlns:p14="http://schemas.microsoft.com/office/powerpoint/2010/main" val="250968720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opper_Speaker_Templatev2" id="{32930A68-D8AA-564A-B1BF-CA5143B68293}" vid="{E15B4B42-DACC-1E46-8793-30E9B2E7EF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2A53BA1CC2F9F4B90ECD5EFA02BAE14" ma:contentTypeVersion="11" ma:contentTypeDescription="Create a new document." ma:contentTypeScope="" ma:versionID="4354f9295b44aa798ed6d0648c5f5e96">
  <xsd:schema xmlns:xsd="http://www.w3.org/2001/XMLSchema" xmlns:xs="http://www.w3.org/2001/XMLSchema" xmlns:p="http://schemas.microsoft.com/office/2006/metadata/properties" xmlns:ns2="e099bb53-ec14-478e-b8d0-890de2447893" xmlns:ns3="502bf2fa-6145-4768-9877-1cabab3cc5a7" targetNamespace="http://schemas.microsoft.com/office/2006/metadata/properties" ma:root="true" ma:fieldsID="6b84cd74559b4d1f107329591a4a0799" ns2:_="" ns3:_="">
    <xsd:import namespace="e099bb53-ec14-478e-b8d0-890de2447893"/>
    <xsd:import namespace="502bf2fa-6145-4768-9877-1cabab3cc5a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EventHashCode" minOccurs="0"/>
                <xsd:element ref="ns3:MediaServiceGenerationTime" minOccurs="0"/>
                <xsd:element ref="ns3: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99bb53-ec14-478e-b8d0-890de244789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02bf2fa-6145-4768-9877-1cabab3cc5a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Category" ma:index="18" nillable="true" ma:displayName="Category" ma:format="Dropdown" ma:internalName="Category">
      <xsd:simpleType>
        <xsd:restriction base="dms:Choice">
          <xsd:enumeration value="CFP"/>
          <xsd:enumeration value="Co-Chairs"/>
          <xsd:enumeration value="Operations"/>
          <xsd:enumeration value="Registration"/>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Category xmlns="502bf2fa-6145-4768-9877-1cabab3cc5a7" xsi:nil="true"/>
  </documentManagement>
</p:properties>
</file>

<file path=customXml/itemProps1.xml><?xml version="1.0" encoding="utf-8"?>
<ds:datastoreItem xmlns:ds="http://schemas.openxmlformats.org/officeDocument/2006/customXml" ds:itemID="{CFC6680E-EC61-4D70-AE1E-541778F3A7FA}">
  <ds:schemaRefs>
    <ds:schemaRef ds:uri="http://schemas.microsoft.com/sharepoint/v3/contenttype/forms"/>
  </ds:schemaRefs>
</ds:datastoreItem>
</file>

<file path=customXml/itemProps2.xml><?xml version="1.0" encoding="utf-8"?>
<ds:datastoreItem xmlns:ds="http://schemas.openxmlformats.org/officeDocument/2006/customXml" ds:itemID="{4FEFFE04-74BB-41EF-9AFA-1E0990E496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99bb53-ec14-478e-b8d0-890de2447893"/>
    <ds:schemaRef ds:uri="502bf2fa-6145-4768-9877-1cabab3cc5a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54EBC93-7420-4459-8872-0B108D708C18}">
  <ds:schemaRefs>
    <ds:schemaRef ds:uri="http://purl.org/dc/terms/"/>
    <ds:schemaRef ds:uri="502bf2fa-6145-4768-9877-1cabab3cc5a7"/>
    <ds:schemaRef ds:uri="http://purl.org/dc/elements/1.1/"/>
    <ds:schemaRef ds:uri="http://purl.org/dc/dcmitype/"/>
    <ds:schemaRef ds:uri="http://schemas.microsoft.com/office/2006/metadata/properties"/>
    <ds:schemaRef ds:uri="http://schemas.openxmlformats.org/package/2006/metadata/core-properties"/>
    <ds:schemaRef ds:uri="http://www.w3.org/XML/1998/namespace"/>
    <ds:schemaRef ds:uri="http://schemas.microsoft.com/office/2006/documentManagement/types"/>
    <ds:schemaRef ds:uri="http://schemas.microsoft.com/office/infopath/2007/PartnerControls"/>
    <ds:schemaRef ds:uri="e099bb53-ec14-478e-b8d0-890de2447893"/>
  </ds:schemaRefs>
</ds:datastoreItem>
</file>

<file path=docProps/app.xml><?xml version="1.0" encoding="utf-8"?>
<Properties xmlns="http://schemas.openxmlformats.org/officeDocument/2006/extended-properties" xmlns:vt="http://schemas.openxmlformats.org/officeDocument/2006/docPropsVTypes">
  <Template/>
  <TotalTime>69188</TotalTime>
  <Words>3853</Words>
  <Application>Microsoft Office PowerPoint</Application>
  <PresentationFormat>Widescreen</PresentationFormat>
  <Paragraphs>739</Paragraphs>
  <Slides>60</Slides>
  <Notes>59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60</vt:i4>
      </vt:variant>
    </vt:vector>
  </HeadingPairs>
  <TitlesOfParts>
    <vt:vector size="68" baseType="lpstr">
      <vt:lpstr>Arial</vt:lpstr>
      <vt:lpstr>Calibri</vt:lpstr>
      <vt:lpstr>Calibri Light</vt:lpstr>
      <vt:lpstr>HeronSans SemiBold</vt:lpstr>
      <vt:lpstr>Montserrat</vt:lpstr>
      <vt:lpstr>Roboto</vt:lpstr>
      <vt:lpstr>Times New Roman</vt:lpstr>
      <vt:lpstr>Тема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klausbarko@yahoo.com</dc:creator>
  <cp:lastModifiedBy>Natalie Burke</cp:lastModifiedBy>
  <cp:revision>656</cp:revision>
  <dcterms:created xsi:type="dcterms:W3CDTF">2017-02-13T09:19:54Z</dcterms:created>
  <dcterms:modified xsi:type="dcterms:W3CDTF">2019-10-02T22:12:58Z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0x010100B2A53BA1CC2F9F4B90ECD5EFA02BAE14</vt:lpwstr>
  </property>
</Properties>
</file>